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Default Extension="png" ContentType="image/png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C8201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C8201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266944"/>
            <a:ext cx="12175236" cy="157734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4151376"/>
            <a:ext cx="12193905" cy="2707005"/>
          </a:xfrm>
          <a:custGeom>
            <a:avLst/>
            <a:gdLst/>
            <a:ahLst/>
            <a:cxnLst/>
            <a:rect l="l" t="t" r="r" b="b"/>
            <a:pathLst>
              <a:path w="12193905" h="2707004">
                <a:moveTo>
                  <a:pt x="12193524" y="0"/>
                </a:moveTo>
                <a:lnTo>
                  <a:pt x="0" y="0"/>
                </a:lnTo>
                <a:lnTo>
                  <a:pt x="0" y="2706624"/>
                </a:lnTo>
                <a:lnTo>
                  <a:pt x="12193524" y="2706624"/>
                </a:lnTo>
                <a:lnTo>
                  <a:pt x="121935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8388" y="2423160"/>
            <a:ext cx="10488167" cy="42931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C8201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4036" y="18745"/>
            <a:ext cx="10590276" cy="1487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C8201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46493" y="2156332"/>
            <a:ext cx="4935855" cy="2432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image" Target="../media/image17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4" Type="http://schemas.openxmlformats.org/officeDocument/2006/relationships/image" Target="../media/image21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Relationship Id="rId4" Type="http://schemas.openxmlformats.org/officeDocument/2006/relationships/image" Target="../media/image25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hyperlink" Target="mailto:school_rpn@inbox.ru" TargetMode="Externa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jp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Relationship Id="rId3" Type="http://schemas.openxmlformats.org/officeDocument/2006/relationships/hyperlink" Target="mailto:school_rpn@inbox.ru" TargetMode="Externa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85" y="0"/>
            <a:ext cx="11507638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1205" y="2214194"/>
            <a:ext cx="7078345" cy="36842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782445" marR="1040130" indent="-732155">
              <a:lnSpc>
                <a:spcPct val="100000"/>
              </a:lnSpc>
              <a:spcBef>
                <a:spcPts val="90"/>
              </a:spcBef>
            </a:pPr>
            <a:r>
              <a:rPr dirty="0" sz="4800" spc="-15" b="1">
                <a:latin typeface="Arial"/>
                <a:cs typeface="Arial"/>
              </a:rPr>
              <a:t>Питание</a:t>
            </a:r>
            <a:r>
              <a:rPr dirty="0" sz="4800" spc="35" b="1">
                <a:latin typeface="Arial"/>
                <a:cs typeface="Arial"/>
              </a:rPr>
              <a:t> </a:t>
            </a:r>
            <a:r>
              <a:rPr dirty="0" sz="4800" spc="-35" b="1">
                <a:latin typeface="Arial"/>
                <a:cs typeface="Arial"/>
              </a:rPr>
              <a:t>детей</a:t>
            </a:r>
            <a:r>
              <a:rPr dirty="0" sz="4800" spc="80" b="1">
                <a:latin typeface="Arial"/>
                <a:cs typeface="Arial"/>
              </a:rPr>
              <a:t> </a:t>
            </a:r>
            <a:r>
              <a:rPr dirty="0" sz="4800" spc="-10" b="1">
                <a:latin typeface="Arial"/>
                <a:cs typeface="Arial"/>
              </a:rPr>
              <a:t>и </a:t>
            </a:r>
            <a:r>
              <a:rPr dirty="0" sz="4800" spc="-1320" b="1">
                <a:latin typeface="Arial"/>
                <a:cs typeface="Arial"/>
              </a:rPr>
              <a:t> </a:t>
            </a:r>
            <a:r>
              <a:rPr dirty="0" sz="4800" spc="-40" b="1">
                <a:latin typeface="Arial"/>
                <a:cs typeface="Arial"/>
              </a:rPr>
              <a:t>подростков</a:t>
            </a:r>
            <a:endParaRPr sz="4800">
              <a:latin typeface="Arial"/>
              <a:cs typeface="Arial"/>
            </a:endParaRPr>
          </a:p>
          <a:p>
            <a:pPr marL="1471295" marR="450215" indent="-837565">
              <a:lnSpc>
                <a:spcPct val="100000"/>
              </a:lnSpc>
              <a:spcBef>
                <a:spcPts val="5"/>
              </a:spcBef>
            </a:pPr>
            <a:r>
              <a:rPr dirty="0" sz="4800" spc="-5" b="1">
                <a:latin typeface="Arial"/>
                <a:cs typeface="Arial"/>
              </a:rPr>
              <a:t>в </a:t>
            </a:r>
            <a:r>
              <a:rPr dirty="0" sz="4800" spc="-25" b="1">
                <a:latin typeface="Arial"/>
                <a:cs typeface="Arial"/>
              </a:rPr>
              <a:t>образовательных </a:t>
            </a:r>
            <a:r>
              <a:rPr dirty="0" sz="4800" spc="-1320" b="1">
                <a:latin typeface="Arial"/>
                <a:cs typeface="Arial"/>
              </a:rPr>
              <a:t> </a:t>
            </a:r>
            <a:r>
              <a:rPr dirty="0" sz="4800" spc="-25" b="1">
                <a:latin typeface="Arial"/>
                <a:cs typeface="Arial"/>
              </a:rPr>
              <a:t>учреждениях.</a:t>
            </a:r>
            <a:endParaRPr sz="4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4800" spc="-25" b="1">
                <a:latin typeface="Arial"/>
                <a:cs typeface="Arial"/>
              </a:rPr>
              <a:t>Организация</a:t>
            </a:r>
            <a:r>
              <a:rPr dirty="0" sz="4800" spc="110" b="1">
                <a:latin typeface="Arial"/>
                <a:cs typeface="Arial"/>
              </a:rPr>
              <a:t> </a:t>
            </a:r>
            <a:r>
              <a:rPr dirty="0" sz="4800" spc="-40" b="1">
                <a:latin typeface="Arial"/>
                <a:cs typeface="Arial"/>
              </a:rPr>
              <a:t>контроля.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39905" y="6519900"/>
            <a:ext cx="76835" cy="151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20"/>
              </a:lnSpc>
            </a:pPr>
            <a:r>
              <a:rPr dirty="0" sz="1150" spc="15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498580" y="6236208"/>
            <a:ext cx="695325" cy="594360"/>
          </a:xfrm>
          <a:custGeom>
            <a:avLst/>
            <a:gdLst/>
            <a:ahLst/>
            <a:cxnLst/>
            <a:rect l="l" t="t" r="r" b="b"/>
            <a:pathLst>
              <a:path w="695325" h="594359">
                <a:moveTo>
                  <a:pt x="694944" y="0"/>
                </a:moveTo>
                <a:lnTo>
                  <a:pt x="0" y="0"/>
                </a:lnTo>
                <a:lnTo>
                  <a:pt x="0" y="594359"/>
                </a:lnTo>
                <a:lnTo>
                  <a:pt x="694944" y="594359"/>
                </a:lnTo>
                <a:lnTo>
                  <a:pt x="6949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1908" y="1348739"/>
            <a:ext cx="5576573" cy="245973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5719" y="3682122"/>
            <a:ext cx="5834380" cy="2874645"/>
            <a:chOff x="45719" y="3682122"/>
            <a:chExt cx="5834380" cy="287464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035" y="3682122"/>
              <a:ext cx="5591556" cy="280097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719" y="6409944"/>
              <a:ext cx="4933315" cy="146685"/>
            </a:xfrm>
            <a:custGeom>
              <a:avLst/>
              <a:gdLst/>
              <a:ahLst/>
              <a:cxnLst/>
              <a:rect l="l" t="t" r="r" b="b"/>
              <a:pathLst>
                <a:path w="4933315" h="146684">
                  <a:moveTo>
                    <a:pt x="4933188" y="0"/>
                  </a:moveTo>
                  <a:lnTo>
                    <a:pt x="0" y="0"/>
                  </a:lnTo>
                  <a:lnTo>
                    <a:pt x="0" y="146303"/>
                  </a:lnTo>
                  <a:lnTo>
                    <a:pt x="4933188" y="146303"/>
                  </a:lnTo>
                  <a:lnTo>
                    <a:pt x="4933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37056" y="194005"/>
            <a:ext cx="1034161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>
                <a:solidFill>
                  <a:srgbClr val="C00000"/>
                </a:solidFill>
                <a:latin typeface="Times New Roman"/>
                <a:cs typeface="Times New Roman"/>
              </a:rPr>
              <a:t>Основные</a:t>
            </a:r>
            <a:r>
              <a:rPr dirty="0" sz="3600" spc="-6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600" spc="-20">
                <a:solidFill>
                  <a:srgbClr val="C00000"/>
                </a:solidFill>
                <a:latin typeface="Times New Roman"/>
                <a:cs typeface="Times New Roman"/>
              </a:rPr>
              <a:t>нововведения</a:t>
            </a:r>
            <a:r>
              <a:rPr dirty="0" sz="3600" spc="-4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600" spc="5">
                <a:solidFill>
                  <a:srgbClr val="C00000"/>
                </a:solidFill>
                <a:latin typeface="Times New Roman"/>
                <a:cs typeface="Times New Roman"/>
              </a:rPr>
              <a:t>по</a:t>
            </a:r>
            <a:r>
              <a:rPr dirty="0" sz="3600">
                <a:solidFill>
                  <a:srgbClr val="C00000"/>
                </a:solidFill>
                <a:latin typeface="Times New Roman"/>
                <a:cs typeface="Times New Roman"/>
              </a:rPr>
              <a:t> организации</a:t>
            </a:r>
            <a:r>
              <a:rPr dirty="0" sz="3600" spc="-6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600" spc="10">
                <a:solidFill>
                  <a:srgbClr val="C00000"/>
                </a:solidFill>
                <a:latin typeface="Times New Roman"/>
                <a:cs typeface="Times New Roman"/>
              </a:rPr>
              <a:t>питания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5336" y="1418920"/>
            <a:ext cx="4277995" cy="3333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762635" algn="l"/>
                <a:tab pos="2962275" algn="l"/>
              </a:tabLst>
            </a:pPr>
            <a:r>
              <a:rPr dirty="0" sz="2000" spc="5">
                <a:latin typeface="Times New Roman"/>
                <a:cs typeface="Times New Roman"/>
              </a:rPr>
              <a:t>Для	</a:t>
            </a:r>
            <a:r>
              <a:rPr dirty="0" sz="2000" spc="-10">
                <a:latin typeface="Times New Roman"/>
                <a:cs typeface="Times New Roman"/>
              </a:rPr>
              <a:t>дополнительного	</a:t>
            </a:r>
            <a:r>
              <a:rPr dirty="0" sz="2000">
                <a:latin typeface="Times New Roman"/>
                <a:cs typeface="Times New Roman"/>
              </a:rPr>
              <a:t>обогащения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33625" y="1418920"/>
            <a:ext cx="3436620" cy="635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r" marR="5080">
              <a:lnSpc>
                <a:spcPts val="2390"/>
              </a:lnSpc>
              <a:spcBef>
                <a:spcPts val="114"/>
              </a:spcBef>
            </a:pPr>
            <a:r>
              <a:rPr dirty="0" sz="2000">
                <a:latin typeface="Times New Roman"/>
                <a:cs typeface="Times New Roman"/>
              </a:rPr>
              <a:t>рациона</a:t>
            </a:r>
            <a:endParaRPr sz="2000">
              <a:latin typeface="Times New Roman"/>
              <a:cs typeface="Times New Roman"/>
            </a:endParaRPr>
          </a:p>
          <a:p>
            <a:pPr algn="r" marR="5080">
              <a:lnSpc>
                <a:spcPts val="2390"/>
              </a:lnSpc>
              <a:tabLst>
                <a:tab pos="2368550" algn="l"/>
                <a:tab pos="2785110" algn="l"/>
              </a:tabLst>
            </a:pPr>
            <a:r>
              <a:rPr dirty="0" sz="2000" spc="-10">
                <a:latin typeface="Times New Roman"/>
                <a:cs typeface="Times New Roman"/>
              </a:rPr>
              <a:t>м</a:t>
            </a:r>
            <a:r>
              <a:rPr dirty="0" sz="2000">
                <a:latin typeface="Times New Roman"/>
                <a:cs typeface="Times New Roman"/>
              </a:rPr>
              <a:t>и</a:t>
            </a:r>
            <a:r>
              <a:rPr dirty="0" sz="2000" spc="-5">
                <a:latin typeface="Times New Roman"/>
                <a:cs typeface="Times New Roman"/>
              </a:rPr>
              <a:t>к</a:t>
            </a:r>
            <a:r>
              <a:rPr dirty="0" sz="2000" spc="5">
                <a:latin typeface="Times New Roman"/>
                <a:cs typeface="Times New Roman"/>
              </a:rPr>
              <a:t>р</a:t>
            </a:r>
            <a:r>
              <a:rPr dirty="0" sz="2000" spc="-35">
                <a:latin typeface="Times New Roman"/>
                <a:cs typeface="Times New Roman"/>
              </a:rPr>
              <a:t>о</a:t>
            </a:r>
            <a:r>
              <a:rPr dirty="0" sz="2000">
                <a:latin typeface="Times New Roman"/>
                <a:cs typeface="Times New Roman"/>
              </a:rPr>
              <a:t>н</a:t>
            </a:r>
            <a:r>
              <a:rPr dirty="0" sz="2000" spc="-30">
                <a:latin typeface="Times New Roman"/>
                <a:cs typeface="Times New Roman"/>
              </a:rPr>
              <a:t>у</a:t>
            </a:r>
            <a:r>
              <a:rPr dirty="0" sz="2000" spc="20">
                <a:latin typeface="Times New Roman"/>
                <a:cs typeface="Times New Roman"/>
              </a:rPr>
              <a:t>т</a:t>
            </a:r>
            <a:r>
              <a:rPr dirty="0" sz="2000" spc="5">
                <a:latin typeface="Times New Roman"/>
                <a:cs typeface="Times New Roman"/>
              </a:rPr>
              <a:t>рие</a:t>
            </a:r>
            <a:r>
              <a:rPr dirty="0" sz="2000">
                <a:latin typeface="Times New Roman"/>
                <a:cs typeface="Times New Roman"/>
              </a:rPr>
              <a:t>н</a:t>
            </a:r>
            <a:r>
              <a:rPr dirty="0" sz="2000" spc="20">
                <a:latin typeface="Times New Roman"/>
                <a:cs typeface="Times New Roman"/>
              </a:rPr>
              <a:t>т</a:t>
            </a:r>
            <a:r>
              <a:rPr dirty="0" sz="2000" spc="5">
                <a:latin typeface="Times New Roman"/>
                <a:cs typeface="Times New Roman"/>
              </a:rPr>
              <a:t>а</a:t>
            </a:r>
            <a:r>
              <a:rPr dirty="0" sz="2000" spc="-5">
                <a:latin typeface="Times New Roman"/>
                <a:cs typeface="Times New Roman"/>
              </a:rPr>
              <a:t>м</a:t>
            </a:r>
            <a:r>
              <a:rPr dirty="0" sz="2000" spc="5">
                <a:latin typeface="Times New Roman"/>
                <a:cs typeface="Times New Roman"/>
              </a:rPr>
              <a:t>и</a:t>
            </a:r>
            <a:r>
              <a:rPr dirty="0" sz="2000">
                <a:latin typeface="Times New Roman"/>
                <a:cs typeface="Times New Roman"/>
              </a:rPr>
              <a:t>	</a:t>
            </a:r>
            <a:r>
              <a:rPr dirty="0" sz="2000" spc="5" b="1">
                <a:solidFill>
                  <a:srgbClr val="0000FF"/>
                </a:solidFill>
                <a:latin typeface="Times New Roman"/>
                <a:cs typeface="Times New Roman"/>
              </a:rPr>
              <a:t>в</a:t>
            </a:r>
            <a:r>
              <a:rPr dirty="0" sz="2000" b="1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dirty="0" sz="2000" b="1">
                <a:solidFill>
                  <a:srgbClr val="0000FF"/>
                </a:solidFill>
                <a:latin typeface="Times New Roman"/>
                <a:cs typeface="Times New Roman"/>
              </a:rPr>
              <a:t>ме</a:t>
            </a:r>
            <a:r>
              <a:rPr dirty="0" sz="2000" spc="-40" b="1">
                <a:solidFill>
                  <a:srgbClr val="0000FF"/>
                </a:solidFill>
                <a:latin typeface="Times New Roman"/>
                <a:cs typeface="Times New Roman"/>
              </a:rPr>
              <a:t>н</a:t>
            </a:r>
            <a:r>
              <a:rPr dirty="0" sz="2000" spc="10" b="1">
                <a:solidFill>
                  <a:srgbClr val="0000FF"/>
                </a:solidFill>
                <a:latin typeface="Times New Roman"/>
                <a:cs typeface="Times New Roman"/>
              </a:rPr>
              <a:t>ю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5336" y="1721358"/>
            <a:ext cx="1804035" cy="63944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188085" algn="l"/>
              </a:tabLst>
            </a:pPr>
            <a:r>
              <a:rPr dirty="0" sz="2000">
                <a:latin typeface="Times New Roman"/>
                <a:cs typeface="Times New Roman"/>
              </a:rPr>
              <a:t>пи</a:t>
            </a:r>
            <a:r>
              <a:rPr dirty="0" sz="2000" spc="20">
                <a:latin typeface="Times New Roman"/>
                <a:cs typeface="Times New Roman"/>
              </a:rPr>
              <a:t>т</a:t>
            </a:r>
            <a:r>
              <a:rPr dirty="0" sz="2000" spc="5">
                <a:latin typeface="Times New Roman"/>
                <a:cs typeface="Times New Roman"/>
              </a:rPr>
              <a:t>ан</a:t>
            </a:r>
            <a:r>
              <a:rPr dirty="0" sz="2000">
                <a:latin typeface="Times New Roman"/>
                <a:cs typeface="Times New Roman"/>
              </a:rPr>
              <a:t>и</a:t>
            </a:r>
            <a:r>
              <a:rPr dirty="0" sz="2000" spc="5">
                <a:latin typeface="Times New Roman"/>
                <a:cs typeface="Times New Roman"/>
              </a:rPr>
              <a:t>я</a:t>
            </a:r>
            <a:r>
              <a:rPr dirty="0" sz="2000">
                <a:latin typeface="Times New Roman"/>
                <a:cs typeface="Times New Roman"/>
              </a:rPr>
              <a:t>	</a:t>
            </a:r>
            <a:r>
              <a:rPr dirty="0" sz="2000" spc="-15">
                <a:latin typeface="Times New Roman"/>
                <a:cs typeface="Times New Roman"/>
              </a:rPr>
              <a:t>д</a:t>
            </a:r>
            <a:r>
              <a:rPr dirty="0" sz="2000" spc="5">
                <a:latin typeface="Times New Roman"/>
                <a:cs typeface="Times New Roman"/>
              </a:rPr>
              <a:t>е</a:t>
            </a:r>
            <a:r>
              <a:rPr dirty="0" sz="2000" spc="-10">
                <a:latin typeface="Times New Roman"/>
                <a:cs typeface="Times New Roman"/>
              </a:rPr>
              <a:t>т</a:t>
            </a:r>
            <a:r>
              <a:rPr dirty="0" sz="2000" spc="5">
                <a:latin typeface="Times New Roman"/>
                <a:cs typeface="Times New Roman"/>
              </a:rPr>
              <a:t>ей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2000" spc="-10" b="1">
                <a:solidFill>
                  <a:srgbClr val="0000FF"/>
                </a:solidFill>
                <a:latin typeface="Times New Roman"/>
                <a:cs typeface="Times New Roman"/>
              </a:rPr>
              <a:t>должны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51558" y="2027377"/>
            <a:ext cx="1411605" cy="3333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 spc="-15" b="1">
                <a:solidFill>
                  <a:srgbClr val="0000FF"/>
                </a:solidFill>
                <a:latin typeface="Times New Roman"/>
                <a:cs typeface="Times New Roman"/>
              </a:rPr>
              <a:t>включаться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89553" y="2027377"/>
            <a:ext cx="2480945" cy="3333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 spc="-10" b="1">
                <a:solidFill>
                  <a:srgbClr val="0000FF"/>
                </a:solidFill>
                <a:latin typeface="Times New Roman"/>
                <a:cs typeface="Times New Roman"/>
              </a:rPr>
              <a:t>специализированные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5336" y="2333955"/>
            <a:ext cx="4905375" cy="3333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658620" algn="l"/>
                <a:tab pos="3570604" algn="l"/>
              </a:tabLst>
            </a:pPr>
            <a:r>
              <a:rPr dirty="0" sz="2000" spc="-10" b="1">
                <a:solidFill>
                  <a:srgbClr val="0000FF"/>
                </a:solidFill>
                <a:latin typeface="Times New Roman"/>
                <a:cs typeface="Times New Roman"/>
              </a:rPr>
              <a:t>продукты</a:t>
            </a:r>
            <a:r>
              <a:rPr dirty="0" sz="2000" spc="-10">
                <a:solidFill>
                  <a:srgbClr val="0000FF"/>
                </a:solidFill>
                <a:latin typeface="Times New Roman"/>
                <a:cs typeface="Times New Roman"/>
              </a:rPr>
              <a:t>,	</a:t>
            </a:r>
            <a:r>
              <a:rPr dirty="0" sz="2000" spc="-5">
                <a:solidFill>
                  <a:srgbClr val="0000FF"/>
                </a:solidFill>
                <a:latin typeface="Times New Roman"/>
                <a:cs typeface="Times New Roman"/>
              </a:rPr>
              <a:t>обогащенные	витаминами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03875" y="2333955"/>
            <a:ext cx="163195" cy="3333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 spc="5">
                <a:solidFill>
                  <a:srgbClr val="0000FF"/>
                </a:solidFill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5336" y="2636265"/>
            <a:ext cx="4850765" cy="63944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>
                <a:solidFill>
                  <a:srgbClr val="0000FF"/>
                </a:solidFill>
                <a:latin typeface="Times New Roman"/>
                <a:cs typeface="Times New Roman"/>
              </a:rPr>
              <a:t>микроэлементами</a:t>
            </a:r>
            <a:r>
              <a:rPr dirty="0" sz="2000" spc="-85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spc="5">
                <a:solidFill>
                  <a:srgbClr val="0000FF"/>
                </a:solidFill>
                <a:latin typeface="Times New Roman"/>
                <a:cs typeface="Times New Roman"/>
              </a:rPr>
              <a:t>-</a:t>
            </a:r>
            <a:r>
              <a:rPr dirty="0" sz="2000" spc="-1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spc="5" b="1" i="1">
                <a:solidFill>
                  <a:srgbClr val="0000FF"/>
                </a:solidFill>
                <a:latin typeface="Times New Roman"/>
                <a:cs typeface="Times New Roman"/>
              </a:rPr>
              <a:t>СанПиН</a:t>
            </a:r>
            <a:r>
              <a:rPr dirty="0" sz="2000" spc="-50" b="1" i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b="1" i="1">
                <a:solidFill>
                  <a:srgbClr val="0000FF"/>
                </a:solidFill>
                <a:latin typeface="Times New Roman"/>
                <a:cs typeface="Times New Roman"/>
              </a:rPr>
              <a:t>2.3/2.4.3590-20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2000" b="1" i="1">
                <a:solidFill>
                  <a:srgbClr val="0000FF"/>
                </a:solidFill>
                <a:latin typeface="Times New Roman"/>
                <a:cs typeface="Times New Roman"/>
              </a:rPr>
              <a:t>п.</a:t>
            </a:r>
            <a:r>
              <a:rPr dirty="0" sz="2000" spc="-30" b="1" i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b="1" i="1">
                <a:solidFill>
                  <a:srgbClr val="0000FF"/>
                </a:solidFill>
                <a:latin typeface="Times New Roman"/>
                <a:cs typeface="Times New Roman"/>
              </a:rPr>
              <a:t>8.1.6.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62776" y="4249369"/>
            <a:ext cx="5194935" cy="1962785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algn="just" marL="12700" marR="570230">
              <a:lnSpc>
                <a:spcPts val="2160"/>
              </a:lnSpc>
              <a:spcBef>
                <a:spcPts val="390"/>
              </a:spcBef>
            </a:pPr>
            <a:r>
              <a:rPr dirty="0" sz="2000" spc="-5">
                <a:latin typeface="Times New Roman"/>
                <a:cs typeface="Times New Roman"/>
              </a:rPr>
              <a:t>Введено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FF"/>
                </a:solidFill>
                <a:latin typeface="Times New Roman"/>
                <a:cs typeface="Times New Roman"/>
              </a:rPr>
              <a:t>требование</a:t>
            </a:r>
            <a:r>
              <a:rPr dirty="0" sz="2000" spc="-10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spc="10" b="1">
                <a:solidFill>
                  <a:srgbClr val="0000FF"/>
                </a:solidFill>
                <a:latin typeface="Times New Roman"/>
                <a:cs typeface="Times New Roman"/>
              </a:rPr>
              <a:t>к</a:t>
            </a:r>
            <a:r>
              <a:rPr dirty="0" sz="2000" spc="-10" b="1">
                <a:solidFill>
                  <a:srgbClr val="0000FF"/>
                </a:solidFill>
                <a:latin typeface="Times New Roman"/>
                <a:cs typeface="Times New Roman"/>
              </a:rPr>
              <a:t> информированию </a:t>
            </a:r>
            <a:r>
              <a:rPr dirty="0" sz="2000" spc="-49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Times New Roman"/>
                <a:cs typeface="Times New Roman"/>
              </a:rPr>
              <a:t>родителей </a:t>
            </a:r>
            <a:r>
              <a:rPr dirty="0" sz="2000" spc="5">
                <a:solidFill>
                  <a:srgbClr val="0000FF"/>
                </a:solidFill>
                <a:latin typeface="Times New Roman"/>
                <a:cs typeface="Times New Roman"/>
              </a:rPr>
              <a:t>об организации питания </a:t>
            </a:r>
            <a:r>
              <a:rPr dirty="0" sz="2000">
                <a:solidFill>
                  <a:srgbClr val="0000FF"/>
                </a:solidFill>
                <a:latin typeface="Times New Roman"/>
                <a:cs typeface="Times New Roman"/>
              </a:rPr>
              <a:t>детей </a:t>
            </a:r>
            <a:r>
              <a:rPr dirty="0" sz="2000" spc="-484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spc="5">
                <a:solidFill>
                  <a:srgbClr val="0000FF"/>
                </a:solidFill>
                <a:latin typeface="Times New Roman"/>
                <a:cs typeface="Times New Roman"/>
              </a:rPr>
              <a:t>и</a:t>
            </a:r>
            <a:r>
              <a:rPr dirty="0" sz="2000" spc="-5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spc="5">
                <a:solidFill>
                  <a:srgbClr val="0000FF"/>
                </a:solidFill>
                <a:latin typeface="Times New Roman"/>
                <a:cs typeface="Times New Roman"/>
              </a:rPr>
              <a:t>принципах</a:t>
            </a:r>
            <a:r>
              <a:rPr dirty="0" sz="2000" spc="-7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0000FF"/>
                </a:solidFill>
                <a:latin typeface="Times New Roman"/>
                <a:cs typeface="Times New Roman"/>
              </a:rPr>
              <a:t>здорового</a:t>
            </a:r>
            <a:r>
              <a:rPr dirty="0" sz="2000" spc="-7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spc="10">
                <a:solidFill>
                  <a:srgbClr val="0000FF"/>
                </a:solidFill>
                <a:latin typeface="Times New Roman"/>
                <a:cs typeface="Times New Roman"/>
              </a:rPr>
              <a:t>питания:</a:t>
            </a:r>
            <a:endParaRPr sz="2000">
              <a:latin typeface="Times New Roman"/>
              <a:cs typeface="Times New Roman"/>
            </a:endParaRPr>
          </a:p>
          <a:p>
            <a:pPr marL="242570" indent="-196850">
              <a:lnSpc>
                <a:spcPts val="2105"/>
              </a:lnSpc>
              <a:spcBef>
                <a:spcPts val="270"/>
              </a:spcBef>
              <a:buFont typeface="Wingdings"/>
              <a:buChar char=""/>
              <a:tabLst>
                <a:tab pos="243204" algn="l"/>
              </a:tabLst>
            </a:pPr>
            <a:r>
              <a:rPr dirty="0" sz="1800" spc="-15" b="1">
                <a:solidFill>
                  <a:srgbClr val="C00000"/>
                </a:solidFill>
                <a:latin typeface="Times New Roman"/>
                <a:cs typeface="Times New Roman"/>
              </a:rPr>
              <a:t>ежедневное</a:t>
            </a:r>
            <a:r>
              <a:rPr dirty="0" sz="1800" spc="4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C00000"/>
                </a:solidFill>
                <a:latin typeface="Times New Roman"/>
                <a:cs typeface="Times New Roman"/>
              </a:rPr>
              <a:t>меню;</a:t>
            </a:r>
            <a:endParaRPr sz="1800">
              <a:latin typeface="Times New Roman"/>
              <a:cs typeface="Times New Roman"/>
            </a:endParaRPr>
          </a:p>
          <a:p>
            <a:pPr marL="242570" indent="-196850">
              <a:lnSpc>
                <a:spcPts val="2055"/>
              </a:lnSpc>
              <a:buFont typeface="Wingdings"/>
              <a:buChar char=""/>
              <a:tabLst>
                <a:tab pos="243204" algn="l"/>
              </a:tabLst>
            </a:pPr>
            <a:r>
              <a:rPr dirty="0" sz="1800" spc="-5" b="1">
                <a:solidFill>
                  <a:srgbClr val="C00000"/>
                </a:solidFill>
                <a:latin typeface="Times New Roman"/>
                <a:cs typeface="Times New Roman"/>
              </a:rPr>
              <a:t>меню дополнительного</a:t>
            </a:r>
            <a:r>
              <a:rPr dirty="0" sz="1800" spc="-10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800" spc="10" b="1">
                <a:solidFill>
                  <a:srgbClr val="C00000"/>
                </a:solidFill>
                <a:latin typeface="Times New Roman"/>
                <a:cs typeface="Times New Roman"/>
              </a:rPr>
              <a:t>питания;</a:t>
            </a:r>
            <a:endParaRPr sz="1800">
              <a:latin typeface="Times New Roman"/>
              <a:cs typeface="Times New Roman"/>
            </a:endParaRPr>
          </a:p>
          <a:p>
            <a:pPr marL="242570" indent="-196850">
              <a:lnSpc>
                <a:spcPts val="2000"/>
              </a:lnSpc>
              <a:buFont typeface="Wingdings"/>
              <a:buChar char=""/>
              <a:tabLst>
                <a:tab pos="243204" algn="l"/>
              </a:tabLst>
            </a:pPr>
            <a:r>
              <a:rPr dirty="0" sz="1800" spc="-10" b="1">
                <a:solidFill>
                  <a:srgbClr val="C00000"/>
                </a:solidFill>
                <a:latin typeface="Times New Roman"/>
                <a:cs typeface="Times New Roman"/>
              </a:rPr>
              <a:t>рекомендации</a:t>
            </a:r>
            <a:r>
              <a:rPr dirty="0" sz="1800" spc="-2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C00000"/>
                </a:solidFill>
                <a:latin typeface="Times New Roman"/>
                <a:cs typeface="Times New Roman"/>
              </a:rPr>
              <a:t>по</a:t>
            </a:r>
            <a:r>
              <a:rPr dirty="0" sz="1800" spc="-1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C00000"/>
                </a:solidFill>
                <a:latin typeface="Times New Roman"/>
                <a:cs typeface="Times New Roman"/>
              </a:rPr>
              <a:t>организации</a:t>
            </a:r>
            <a:r>
              <a:rPr dirty="0" sz="1800" spc="-8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C00000"/>
                </a:solidFill>
                <a:latin typeface="Times New Roman"/>
                <a:cs typeface="Times New Roman"/>
              </a:rPr>
              <a:t>здорового</a:t>
            </a:r>
            <a:r>
              <a:rPr dirty="0" sz="1800" spc="-8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800" spc="5">
                <a:solidFill>
                  <a:srgbClr val="C00000"/>
                </a:solidFill>
                <a:latin typeface="Times New Roman"/>
                <a:cs typeface="Times New Roman"/>
              </a:rPr>
              <a:t>питания</a:t>
            </a:r>
            <a:endParaRPr sz="1800">
              <a:latin typeface="Times New Roman"/>
              <a:cs typeface="Times New Roman"/>
            </a:endParaRPr>
          </a:p>
          <a:p>
            <a:pPr marL="242570">
              <a:lnSpc>
                <a:spcPts val="2050"/>
              </a:lnSpc>
            </a:pPr>
            <a:r>
              <a:rPr dirty="0" sz="1800" spc="-5">
                <a:solidFill>
                  <a:srgbClr val="C00000"/>
                </a:solidFill>
                <a:latin typeface="Times New Roman"/>
                <a:cs typeface="Times New Roman"/>
              </a:rPr>
              <a:t>детей</a:t>
            </a:r>
            <a:r>
              <a:rPr dirty="0" sz="1800" spc="1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C00000"/>
                </a:solidFill>
                <a:latin typeface="Times New Roman"/>
                <a:cs typeface="Times New Roman"/>
              </a:rPr>
              <a:t>(СанПиН</a:t>
            </a:r>
            <a:r>
              <a:rPr dirty="0" sz="1800" spc="-15" b="1" i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C00000"/>
                </a:solidFill>
                <a:latin typeface="Times New Roman"/>
                <a:cs typeface="Times New Roman"/>
              </a:rPr>
              <a:t>2.3/2.4.3590-20</a:t>
            </a:r>
            <a:r>
              <a:rPr dirty="0" sz="1800" spc="-95" b="1" i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C00000"/>
                </a:solidFill>
                <a:latin typeface="Times New Roman"/>
                <a:cs typeface="Times New Roman"/>
              </a:rPr>
              <a:t>п.</a:t>
            </a:r>
            <a:r>
              <a:rPr dirty="0" sz="1800" spc="-35" b="1" i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C00000"/>
                </a:solidFill>
                <a:latin typeface="Times New Roman"/>
                <a:cs typeface="Times New Roman"/>
              </a:rPr>
              <a:t>8.1.7)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162156" y="6469481"/>
            <a:ext cx="180975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150" spc="20">
                <a:solidFill>
                  <a:srgbClr val="888888"/>
                </a:solidFill>
                <a:latin typeface="Calibri"/>
                <a:cs typeface="Calibri"/>
              </a:rPr>
              <a:t>26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2822" y="41224"/>
            <a:ext cx="5672455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10">
                <a:latin typeface="Times New Roman"/>
                <a:cs typeface="Times New Roman"/>
              </a:rPr>
              <a:t>Организация</a:t>
            </a:r>
            <a:r>
              <a:rPr dirty="0" sz="4400" spc="5">
                <a:latin typeface="Times New Roman"/>
                <a:cs typeface="Times New Roman"/>
              </a:rPr>
              <a:t> </a:t>
            </a:r>
            <a:r>
              <a:rPr dirty="0" sz="4400" spc="-15">
                <a:latin typeface="Times New Roman"/>
                <a:cs typeface="Times New Roman"/>
              </a:rPr>
              <a:t>питания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8714" y="709184"/>
            <a:ext cx="11767820" cy="5588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90170" marR="5080" indent="-78105">
              <a:lnSpc>
                <a:spcPct val="112599"/>
              </a:lnSpc>
              <a:spcBef>
                <a:spcPts val="95"/>
              </a:spcBef>
            </a:pPr>
            <a:r>
              <a:rPr dirty="0" sz="2400" spc="5" b="1">
                <a:latin typeface="Times New Roman"/>
                <a:cs typeface="Times New Roman"/>
              </a:rPr>
              <a:t>Организации,</a:t>
            </a:r>
            <a:r>
              <a:rPr dirty="0" sz="2400" spc="-10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осуществляющие</a:t>
            </a:r>
            <a:r>
              <a:rPr dirty="0" sz="2400" spc="-125" b="1">
                <a:latin typeface="Times New Roman"/>
                <a:cs typeface="Times New Roman"/>
              </a:rPr>
              <a:t> </a:t>
            </a:r>
            <a:r>
              <a:rPr dirty="0" sz="2400" spc="10" b="1">
                <a:latin typeface="Times New Roman"/>
                <a:cs typeface="Times New Roman"/>
              </a:rPr>
              <a:t>питание</a:t>
            </a:r>
            <a:r>
              <a:rPr dirty="0" sz="2400" spc="-60" b="1">
                <a:latin typeface="Times New Roman"/>
                <a:cs typeface="Times New Roman"/>
              </a:rPr>
              <a:t> </a:t>
            </a:r>
            <a:r>
              <a:rPr dirty="0" sz="2400" spc="5" b="1">
                <a:latin typeface="Times New Roman"/>
                <a:cs typeface="Times New Roman"/>
              </a:rPr>
              <a:t>детей</a:t>
            </a:r>
            <a:r>
              <a:rPr dirty="0" sz="2400" spc="-6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, должны</a:t>
            </a:r>
            <a:r>
              <a:rPr dirty="0" sz="2400" spc="-55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размещать</a:t>
            </a:r>
            <a:r>
              <a:rPr dirty="0" sz="2400" spc="-85" b="1">
                <a:latin typeface="Times New Roman"/>
                <a:cs typeface="Times New Roman"/>
              </a:rPr>
              <a:t> </a:t>
            </a:r>
            <a:r>
              <a:rPr dirty="0" sz="2400" spc="5" b="1">
                <a:latin typeface="Times New Roman"/>
                <a:cs typeface="Times New Roman"/>
              </a:rPr>
              <a:t>в</a:t>
            </a:r>
            <a:r>
              <a:rPr dirty="0" sz="2400" spc="2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доступных</a:t>
            </a:r>
            <a:r>
              <a:rPr dirty="0" sz="2400" spc="-90" b="1">
                <a:latin typeface="Times New Roman"/>
                <a:cs typeface="Times New Roman"/>
              </a:rPr>
              <a:t> </a:t>
            </a:r>
            <a:r>
              <a:rPr dirty="0" sz="2400" spc="10" b="1">
                <a:latin typeface="Times New Roman"/>
                <a:cs typeface="Times New Roman"/>
              </a:rPr>
              <a:t>для </a:t>
            </a:r>
            <a:r>
              <a:rPr dirty="0" sz="2400" spc="-585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родителей</a:t>
            </a:r>
            <a:r>
              <a:rPr dirty="0" sz="2400" spc="-75" b="1">
                <a:latin typeface="Times New Roman"/>
                <a:cs typeface="Times New Roman"/>
              </a:rPr>
              <a:t> </a:t>
            </a:r>
            <a:r>
              <a:rPr dirty="0" sz="2400" spc="5" b="1">
                <a:latin typeface="Times New Roman"/>
                <a:cs typeface="Times New Roman"/>
              </a:rPr>
              <a:t>и</a:t>
            </a:r>
            <a:r>
              <a:rPr dirty="0" sz="2400" spc="-10" b="1">
                <a:latin typeface="Times New Roman"/>
                <a:cs typeface="Times New Roman"/>
              </a:rPr>
              <a:t> </a:t>
            </a:r>
            <a:r>
              <a:rPr dirty="0" sz="2400" spc="5" b="1">
                <a:latin typeface="Times New Roman"/>
                <a:cs typeface="Times New Roman"/>
              </a:rPr>
              <a:t>детей</a:t>
            </a:r>
            <a:r>
              <a:rPr dirty="0" sz="2400" spc="-75" b="1">
                <a:latin typeface="Times New Roman"/>
                <a:cs typeface="Times New Roman"/>
              </a:rPr>
              <a:t> </a:t>
            </a:r>
            <a:r>
              <a:rPr dirty="0" sz="2400" spc="20" b="1">
                <a:latin typeface="Times New Roman"/>
                <a:cs typeface="Times New Roman"/>
              </a:rPr>
              <a:t>местах</a:t>
            </a:r>
            <a:r>
              <a:rPr dirty="0" sz="2400" spc="-10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(</a:t>
            </a:r>
            <a:r>
              <a:rPr dirty="0" sz="2400" spc="5" b="1">
                <a:latin typeface="Times New Roman"/>
                <a:cs typeface="Times New Roman"/>
              </a:rPr>
              <a:t> в </a:t>
            </a:r>
            <a:r>
              <a:rPr dirty="0" sz="2400" spc="-5" b="1">
                <a:latin typeface="Times New Roman"/>
                <a:cs typeface="Times New Roman"/>
              </a:rPr>
              <a:t>обеденном</a:t>
            </a:r>
            <a:r>
              <a:rPr dirty="0" sz="2400" spc="-110" b="1">
                <a:latin typeface="Times New Roman"/>
                <a:cs typeface="Times New Roman"/>
              </a:rPr>
              <a:t> </a:t>
            </a:r>
            <a:r>
              <a:rPr dirty="0" sz="2400" spc="15" b="1">
                <a:latin typeface="Times New Roman"/>
                <a:cs typeface="Times New Roman"/>
              </a:rPr>
              <a:t>зале,</a:t>
            </a:r>
            <a:r>
              <a:rPr dirty="0" sz="2400" spc="-80" b="1">
                <a:latin typeface="Times New Roman"/>
                <a:cs typeface="Times New Roman"/>
              </a:rPr>
              <a:t> </a:t>
            </a:r>
            <a:r>
              <a:rPr dirty="0" sz="2400" spc="-15" b="1">
                <a:latin typeface="Times New Roman"/>
                <a:cs typeface="Times New Roman"/>
              </a:rPr>
              <a:t>холле)</a:t>
            </a:r>
            <a:r>
              <a:rPr dirty="0" sz="2400" spc="-2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следующую</a:t>
            </a:r>
            <a:r>
              <a:rPr dirty="0" sz="2400" spc="-125" b="1">
                <a:latin typeface="Times New Roman"/>
                <a:cs typeface="Times New Roman"/>
              </a:rPr>
              <a:t> </a:t>
            </a:r>
            <a:r>
              <a:rPr dirty="0" sz="2400" spc="5" b="1">
                <a:latin typeface="Times New Roman"/>
                <a:cs typeface="Times New Roman"/>
              </a:rPr>
              <a:t>информацию:</a:t>
            </a:r>
            <a:endParaRPr sz="2400">
              <a:latin typeface="Times New Roman"/>
              <a:cs typeface="Times New Roman"/>
            </a:endParaRPr>
          </a:p>
          <a:p>
            <a:pPr algn="just" marL="3772535" marR="215900">
              <a:lnSpc>
                <a:spcPct val="100000"/>
              </a:lnSpc>
              <a:spcBef>
                <a:spcPts val="1905"/>
              </a:spcBef>
            </a:pPr>
            <a:r>
              <a:rPr dirty="0" sz="1800" spc="-10" b="1">
                <a:solidFill>
                  <a:srgbClr val="0000FF"/>
                </a:solidFill>
                <a:latin typeface="Times New Roman"/>
                <a:cs typeface="Times New Roman"/>
              </a:rPr>
              <a:t>Ежедневное </a:t>
            </a:r>
            <a:r>
              <a:rPr dirty="0" sz="1800" spc="-5" b="1">
                <a:solidFill>
                  <a:srgbClr val="0000FF"/>
                </a:solidFill>
                <a:latin typeface="Times New Roman"/>
                <a:cs typeface="Times New Roman"/>
              </a:rPr>
              <a:t>меню </a:t>
            </a:r>
            <a:r>
              <a:rPr dirty="0" sz="1800" spc="-10" b="1">
                <a:solidFill>
                  <a:srgbClr val="0000FF"/>
                </a:solidFill>
                <a:latin typeface="Times New Roman"/>
                <a:cs typeface="Times New Roman"/>
              </a:rPr>
              <a:t>основного (организованного) </a:t>
            </a:r>
            <a:r>
              <a:rPr dirty="0" sz="1800" spc="-5" b="1">
                <a:solidFill>
                  <a:srgbClr val="0000FF"/>
                </a:solidFill>
                <a:latin typeface="Times New Roman"/>
                <a:cs typeface="Times New Roman"/>
              </a:rPr>
              <a:t>питания </a:t>
            </a:r>
            <a:r>
              <a:rPr dirty="0" sz="1800" b="1">
                <a:solidFill>
                  <a:srgbClr val="0000FF"/>
                </a:solidFill>
                <a:latin typeface="Times New Roman"/>
                <a:cs typeface="Times New Roman"/>
              </a:rPr>
              <a:t>на </a:t>
            </a:r>
            <a:r>
              <a:rPr dirty="0" sz="1800" spc="-15" b="1">
                <a:solidFill>
                  <a:srgbClr val="0000FF"/>
                </a:solidFill>
                <a:latin typeface="Times New Roman"/>
                <a:cs typeface="Times New Roman"/>
              </a:rPr>
              <a:t>сутки </a:t>
            </a:r>
            <a:r>
              <a:rPr dirty="0" sz="1800" spc="-10" b="1">
                <a:latin typeface="Times New Roman"/>
                <a:cs typeface="Times New Roman"/>
              </a:rPr>
              <a:t>для </a:t>
            </a:r>
            <a:r>
              <a:rPr dirty="0" sz="1800" b="1">
                <a:latin typeface="Times New Roman"/>
                <a:cs typeface="Times New Roman"/>
              </a:rPr>
              <a:t>всех </a:t>
            </a:r>
            <a:r>
              <a:rPr dirty="0" sz="1800" spc="5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возрастных</a:t>
            </a:r>
            <a:r>
              <a:rPr dirty="0" sz="180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групп</a:t>
            </a:r>
            <a:r>
              <a:rPr dirty="0" sz="180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детей</a:t>
            </a:r>
            <a:r>
              <a:rPr dirty="0" sz="1800" b="1">
                <a:latin typeface="Times New Roman"/>
                <a:cs typeface="Times New Roman"/>
              </a:rPr>
              <a:t> с</a:t>
            </a:r>
            <a:r>
              <a:rPr dirty="0" sz="1800" spc="5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указанием</a:t>
            </a:r>
            <a:r>
              <a:rPr dirty="0" sz="1800" spc="-5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наименования</a:t>
            </a:r>
            <a:r>
              <a:rPr dirty="0" sz="1800" spc="-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приема</a:t>
            </a:r>
            <a:r>
              <a:rPr dirty="0" sz="1800" spc="5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пищи, </a:t>
            </a:r>
            <a:r>
              <a:rPr dirty="0" sz="180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наименования</a:t>
            </a:r>
            <a:r>
              <a:rPr dirty="0" sz="1800" spc="-45" b="1">
                <a:latin typeface="Times New Roman"/>
                <a:cs typeface="Times New Roman"/>
              </a:rPr>
              <a:t> </a:t>
            </a:r>
            <a:r>
              <a:rPr dirty="0" sz="1800" spc="-30" b="1">
                <a:latin typeface="Times New Roman"/>
                <a:cs typeface="Times New Roman"/>
              </a:rPr>
              <a:t>блюда,</a:t>
            </a:r>
            <a:r>
              <a:rPr dirty="0" sz="1800" spc="35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массы</a:t>
            </a:r>
            <a:r>
              <a:rPr dirty="0" sz="1800" spc="-2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порции,</a:t>
            </a:r>
            <a:r>
              <a:rPr dirty="0" sz="1800" spc="-3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калорийности </a:t>
            </a:r>
            <a:r>
              <a:rPr dirty="0" sz="1800" b="1">
                <a:latin typeface="Times New Roman"/>
                <a:cs typeface="Times New Roman"/>
              </a:rPr>
              <a:t>порции;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algn="just" marL="3772535">
              <a:lnSpc>
                <a:spcPct val="100000"/>
              </a:lnSpc>
              <a:spcBef>
                <a:spcPts val="5"/>
              </a:spcBef>
            </a:pPr>
            <a:r>
              <a:rPr dirty="0" sz="1800" spc="-5" b="1">
                <a:solidFill>
                  <a:srgbClr val="0000FF"/>
                </a:solidFill>
                <a:latin typeface="Times New Roman"/>
                <a:cs typeface="Times New Roman"/>
              </a:rPr>
              <a:t>Меню</a:t>
            </a:r>
            <a:r>
              <a:rPr dirty="0" sz="1800" spc="8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0000FF"/>
                </a:solidFill>
                <a:latin typeface="Times New Roman"/>
                <a:cs typeface="Times New Roman"/>
              </a:rPr>
              <a:t>дополнительного</a:t>
            </a:r>
            <a:r>
              <a:rPr dirty="0" sz="1800" spc="10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0000FF"/>
                </a:solidFill>
                <a:latin typeface="Times New Roman"/>
                <a:cs typeface="Times New Roman"/>
              </a:rPr>
              <a:t>питания</a:t>
            </a:r>
            <a:r>
              <a:rPr dirty="0" sz="1800" spc="6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FF"/>
                </a:solidFill>
                <a:latin typeface="Times New Roman"/>
                <a:cs typeface="Times New Roman"/>
              </a:rPr>
              <a:t>с</a:t>
            </a:r>
            <a:r>
              <a:rPr dirty="0" sz="1800" spc="8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0000FF"/>
                </a:solidFill>
                <a:latin typeface="Times New Roman"/>
                <a:cs typeface="Times New Roman"/>
              </a:rPr>
              <a:t>указанием</a:t>
            </a:r>
            <a:r>
              <a:rPr dirty="0" sz="1800" spc="9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наименования</a:t>
            </a:r>
            <a:r>
              <a:rPr dirty="0" sz="1800" spc="60" b="1">
                <a:latin typeface="Times New Roman"/>
                <a:cs typeface="Times New Roman"/>
              </a:rPr>
              <a:t> </a:t>
            </a:r>
            <a:r>
              <a:rPr dirty="0" sz="1800" spc="-30" b="1">
                <a:latin typeface="Times New Roman"/>
                <a:cs typeface="Times New Roman"/>
              </a:rPr>
              <a:t>блюда,</a:t>
            </a:r>
            <a:r>
              <a:rPr dirty="0" sz="1800" spc="7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массы</a:t>
            </a:r>
            <a:endParaRPr sz="1800">
              <a:latin typeface="Times New Roman"/>
              <a:cs typeface="Times New Roman"/>
            </a:endParaRPr>
          </a:p>
          <a:p>
            <a:pPr algn="just" marL="3772535">
              <a:lnSpc>
                <a:spcPct val="100000"/>
              </a:lnSpc>
            </a:pPr>
            <a:r>
              <a:rPr dirty="0" sz="1800" b="1">
                <a:latin typeface="Times New Roman"/>
                <a:cs typeface="Times New Roman"/>
              </a:rPr>
              <a:t>порции,</a:t>
            </a:r>
            <a:r>
              <a:rPr dirty="0" sz="1800" spc="-4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калорийности </a:t>
            </a:r>
            <a:r>
              <a:rPr dirty="0" sz="1800" spc="5" b="1">
                <a:latin typeface="Times New Roman"/>
                <a:cs typeface="Times New Roman"/>
              </a:rPr>
              <a:t>порции;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50">
              <a:latin typeface="Times New Roman"/>
              <a:cs typeface="Times New Roman"/>
            </a:endParaRPr>
          </a:p>
          <a:p>
            <a:pPr algn="just" marL="3772535">
              <a:lnSpc>
                <a:spcPct val="100000"/>
              </a:lnSpc>
            </a:pPr>
            <a:r>
              <a:rPr dirty="0" sz="1800" spc="-15" b="1">
                <a:solidFill>
                  <a:srgbClr val="0000FF"/>
                </a:solidFill>
                <a:latin typeface="Times New Roman"/>
                <a:cs typeface="Times New Roman"/>
              </a:rPr>
              <a:t>Рекомендации</a:t>
            </a:r>
            <a:r>
              <a:rPr dirty="0" sz="1800" spc="3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FF"/>
                </a:solidFill>
                <a:latin typeface="Times New Roman"/>
                <a:cs typeface="Times New Roman"/>
              </a:rPr>
              <a:t>по</a:t>
            </a:r>
            <a:r>
              <a:rPr dirty="0" sz="1800" spc="1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FF"/>
                </a:solidFill>
                <a:latin typeface="Times New Roman"/>
                <a:cs typeface="Times New Roman"/>
              </a:rPr>
              <a:t>организации</a:t>
            </a:r>
            <a:r>
              <a:rPr dirty="0" sz="1800" spc="-8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 spc="-15" b="1">
                <a:solidFill>
                  <a:srgbClr val="0000FF"/>
                </a:solidFill>
                <a:latin typeface="Times New Roman"/>
                <a:cs typeface="Times New Roman"/>
              </a:rPr>
              <a:t>здорового</a:t>
            </a:r>
            <a:r>
              <a:rPr dirty="0" sz="1800" spc="-2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 spc="10" b="1">
                <a:solidFill>
                  <a:srgbClr val="0000FF"/>
                </a:solidFill>
                <a:latin typeface="Times New Roman"/>
                <a:cs typeface="Times New Roman"/>
              </a:rPr>
              <a:t>питания</a:t>
            </a:r>
            <a:r>
              <a:rPr dirty="0" sz="1800" spc="-5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0000FF"/>
                </a:solidFill>
                <a:latin typeface="Times New Roman"/>
                <a:cs typeface="Times New Roman"/>
              </a:rPr>
              <a:t>детей</a:t>
            </a:r>
            <a:r>
              <a:rPr dirty="0" sz="1800" spc="-5" b="1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Times New Roman"/>
              <a:cs typeface="Times New Roman"/>
            </a:endParaRPr>
          </a:p>
          <a:p>
            <a:pPr algn="just" marL="3772535" marR="214629">
              <a:lnSpc>
                <a:spcPct val="105100"/>
              </a:lnSpc>
            </a:pPr>
            <a:r>
              <a:rPr dirty="0" sz="1800" b="1">
                <a:latin typeface="Times New Roman"/>
                <a:cs typeface="Times New Roman"/>
              </a:rPr>
              <a:t>Питание</a:t>
            </a:r>
            <a:r>
              <a:rPr dirty="0" sz="1800" spc="5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детей</a:t>
            </a:r>
            <a:r>
              <a:rPr dirty="0" sz="1800" b="1"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0000"/>
                </a:solidFill>
                <a:latin typeface="Times New Roman"/>
                <a:cs typeface="Times New Roman"/>
              </a:rPr>
              <a:t>по</a:t>
            </a:r>
            <a:r>
              <a:rPr dirty="0" sz="1800" spc="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Times New Roman"/>
                <a:cs typeface="Times New Roman"/>
              </a:rPr>
              <a:t>индивидуальному</a:t>
            </a:r>
            <a:r>
              <a:rPr dirty="0" sz="180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Times New Roman"/>
                <a:cs typeface="Times New Roman"/>
              </a:rPr>
              <a:t>меню</a:t>
            </a:r>
            <a:r>
              <a:rPr dirty="0" sz="180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Times New Roman"/>
                <a:cs typeface="Times New Roman"/>
              </a:rPr>
              <a:t>(для</a:t>
            </a:r>
            <a:r>
              <a:rPr dirty="0" sz="180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Times New Roman"/>
                <a:cs typeface="Times New Roman"/>
              </a:rPr>
              <a:t>детей,</a:t>
            </a:r>
            <a:r>
              <a:rPr dirty="0" sz="1800" spc="-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>
                <a:solidFill>
                  <a:srgbClr val="FF0000"/>
                </a:solidFill>
                <a:latin typeface="Times New Roman"/>
                <a:cs typeface="Times New Roman"/>
              </a:rPr>
              <a:t>нуждающихся</a:t>
            </a:r>
            <a:r>
              <a:rPr dirty="0" sz="1800" spc="-1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0000"/>
                </a:solidFill>
                <a:latin typeface="Times New Roman"/>
                <a:cs typeface="Times New Roman"/>
              </a:rPr>
              <a:t>в </a:t>
            </a:r>
            <a:r>
              <a:rPr dirty="0" sz="1800" spc="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spc="-15" b="1">
                <a:solidFill>
                  <a:srgbClr val="FF0000"/>
                </a:solidFill>
                <a:latin typeface="Times New Roman"/>
                <a:cs typeface="Times New Roman"/>
              </a:rPr>
              <a:t>лечебном</a:t>
            </a:r>
            <a:r>
              <a:rPr dirty="0" sz="1800" spc="-1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dirty="0" sz="1800" spc="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Times New Roman"/>
                <a:cs typeface="Times New Roman"/>
              </a:rPr>
              <a:t>диетическом</a:t>
            </a:r>
            <a:r>
              <a:rPr dirty="0" sz="1800" spc="-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0000"/>
                </a:solidFill>
                <a:latin typeface="Times New Roman"/>
                <a:cs typeface="Times New Roman"/>
              </a:rPr>
              <a:t>питании)</a:t>
            </a:r>
            <a:r>
              <a:rPr dirty="0" sz="1800" spc="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spc="-15" b="1">
                <a:latin typeface="Times New Roman"/>
                <a:cs typeface="Times New Roman"/>
              </a:rPr>
              <a:t>допускает</a:t>
            </a:r>
            <a:r>
              <a:rPr dirty="0" sz="1800" spc="425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употребление</a:t>
            </a:r>
            <a:r>
              <a:rPr dirty="0" sz="1800" spc="445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детьми </a:t>
            </a:r>
            <a:r>
              <a:rPr dirty="0" sz="1800" b="1">
                <a:latin typeface="Times New Roman"/>
                <a:cs typeface="Times New Roman"/>
              </a:rPr>
              <a:t> </a:t>
            </a:r>
            <a:r>
              <a:rPr dirty="0" sz="1800" spc="-20" b="1">
                <a:latin typeface="Times New Roman"/>
                <a:cs typeface="Times New Roman"/>
              </a:rPr>
              <a:t>готовых </a:t>
            </a:r>
            <a:r>
              <a:rPr dirty="0" sz="1800" spc="-15" b="1">
                <a:latin typeface="Times New Roman"/>
                <a:cs typeface="Times New Roman"/>
              </a:rPr>
              <a:t>домашних </a:t>
            </a:r>
            <a:r>
              <a:rPr dirty="0" sz="1800" spc="-40" b="1">
                <a:latin typeface="Times New Roman"/>
                <a:cs typeface="Times New Roman"/>
              </a:rPr>
              <a:t>блюд, </a:t>
            </a:r>
            <a:r>
              <a:rPr dirty="0" sz="1800" spc="-5" b="1">
                <a:latin typeface="Times New Roman"/>
                <a:cs typeface="Times New Roman"/>
              </a:rPr>
              <a:t>предоставленных родителями</a:t>
            </a:r>
            <a:r>
              <a:rPr dirty="0" sz="1800" b="1">
                <a:latin typeface="Times New Roman"/>
                <a:cs typeface="Times New Roman"/>
              </a:rPr>
              <a:t> в </a:t>
            </a:r>
            <a:r>
              <a:rPr dirty="0" sz="1800" spc="-15" b="1">
                <a:latin typeface="Times New Roman"/>
                <a:cs typeface="Times New Roman"/>
              </a:rPr>
              <a:t>обеденном </a:t>
            </a:r>
            <a:r>
              <a:rPr dirty="0" sz="1800" spc="-5" b="1">
                <a:latin typeface="Times New Roman"/>
                <a:cs typeface="Times New Roman"/>
              </a:rPr>
              <a:t>зале </a:t>
            </a:r>
            <a:r>
              <a:rPr dirty="0" sz="180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или специально </a:t>
            </a:r>
            <a:r>
              <a:rPr dirty="0" sz="1800" spc="-10" b="1">
                <a:latin typeface="Times New Roman"/>
                <a:cs typeface="Times New Roman"/>
              </a:rPr>
              <a:t>отведенных </a:t>
            </a:r>
            <a:r>
              <a:rPr dirty="0" sz="1800" b="1">
                <a:latin typeface="Times New Roman"/>
                <a:cs typeface="Times New Roman"/>
              </a:rPr>
              <a:t>помещениях(местах), </a:t>
            </a:r>
            <a:r>
              <a:rPr dirty="0" sz="1800" spc="-25" b="1">
                <a:latin typeface="Times New Roman"/>
                <a:cs typeface="Times New Roman"/>
              </a:rPr>
              <a:t>оборудованных </a:t>
            </a:r>
            <a:r>
              <a:rPr dirty="0" sz="1800" spc="-15" b="1">
                <a:latin typeface="Times New Roman"/>
                <a:cs typeface="Times New Roman"/>
              </a:rPr>
              <a:t>столами </a:t>
            </a:r>
            <a:r>
              <a:rPr dirty="0" sz="1800" spc="-1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и</a:t>
            </a:r>
            <a:r>
              <a:rPr dirty="0" sz="1800" spc="5" b="1">
                <a:latin typeface="Times New Roman"/>
                <a:cs typeface="Times New Roman"/>
              </a:rPr>
              <a:t> </a:t>
            </a:r>
            <a:r>
              <a:rPr dirty="0" sz="1800" spc="-15" b="1">
                <a:latin typeface="Times New Roman"/>
                <a:cs typeface="Times New Roman"/>
              </a:rPr>
              <a:t>стульями, </a:t>
            </a:r>
            <a:r>
              <a:rPr dirty="0" sz="1800" spc="-20" b="1">
                <a:latin typeface="Times New Roman"/>
                <a:cs typeface="Times New Roman"/>
              </a:rPr>
              <a:t>холодильником </a:t>
            </a:r>
            <a:r>
              <a:rPr dirty="0" sz="1800" spc="5" b="1">
                <a:latin typeface="Times New Roman"/>
                <a:cs typeface="Times New Roman"/>
              </a:rPr>
              <a:t>(в </a:t>
            </a:r>
            <a:r>
              <a:rPr dirty="0" sz="1800" spc="-10" b="1">
                <a:latin typeface="Times New Roman"/>
                <a:cs typeface="Times New Roman"/>
              </a:rPr>
              <a:t>зависимости </a:t>
            </a:r>
            <a:r>
              <a:rPr dirty="0" sz="1800" spc="-20" b="1">
                <a:latin typeface="Times New Roman"/>
                <a:cs typeface="Times New Roman"/>
              </a:rPr>
              <a:t>от </a:t>
            </a:r>
            <a:r>
              <a:rPr dirty="0" sz="1800" spc="-10" b="1">
                <a:latin typeface="Times New Roman"/>
                <a:cs typeface="Times New Roman"/>
              </a:rPr>
              <a:t>количества питающихся) </a:t>
            </a:r>
            <a:r>
              <a:rPr dirty="0" sz="1800" spc="-5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для</a:t>
            </a:r>
            <a:r>
              <a:rPr dirty="0" sz="1800" spc="-5" b="1">
                <a:latin typeface="Times New Roman"/>
                <a:cs typeface="Times New Roman"/>
              </a:rPr>
              <a:t> хранения,</a:t>
            </a:r>
            <a:r>
              <a:rPr dirty="0" sz="1800" b="1">
                <a:latin typeface="Times New Roman"/>
                <a:cs typeface="Times New Roman"/>
              </a:rPr>
              <a:t> </a:t>
            </a:r>
            <a:r>
              <a:rPr dirty="0" sz="1800" spc="-15" b="1">
                <a:latin typeface="Times New Roman"/>
                <a:cs typeface="Times New Roman"/>
              </a:rPr>
              <a:t>микроволновыми</a:t>
            </a:r>
            <a:r>
              <a:rPr dirty="0" sz="1800" spc="-10" b="1">
                <a:latin typeface="Times New Roman"/>
                <a:cs typeface="Times New Roman"/>
              </a:rPr>
              <a:t> печами</a:t>
            </a:r>
            <a:r>
              <a:rPr dirty="0" sz="1800" spc="-5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для</a:t>
            </a:r>
            <a:r>
              <a:rPr dirty="0" sz="1800" spc="-5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разогрева,</a:t>
            </a:r>
            <a:r>
              <a:rPr dirty="0" sz="1800" spc="-5" b="1">
                <a:latin typeface="Times New Roman"/>
                <a:cs typeface="Times New Roman"/>
              </a:rPr>
              <a:t> </a:t>
            </a:r>
            <a:r>
              <a:rPr dirty="0" sz="1800" spc="-15" b="1">
                <a:latin typeface="Times New Roman"/>
                <a:cs typeface="Times New Roman"/>
              </a:rPr>
              <a:t>условиями</a:t>
            </a:r>
            <a:r>
              <a:rPr dirty="0" sz="1800" spc="-10" b="1">
                <a:latin typeface="Times New Roman"/>
                <a:cs typeface="Times New Roman"/>
              </a:rPr>
              <a:t> для </a:t>
            </a:r>
            <a:r>
              <a:rPr dirty="0" sz="1800" spc="-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мытья</a:t>
            </a:r>
            <a:r>
              <a:rPr dirty="0" sz="1800" spc="-55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рук.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62156" y="6469481"/>
            <a:ext cx="180975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150" spc="20">
                <a:solidFill>
                  <a:srgbClr val="888888"/>
                </a:solidFill>
                <a:latin typeface="Calibri"/>
                <a:cs typeface="Calibri"/>
              </a:rPr>
              <a:t>25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731" y="1728216"/>
            <a:ext cx="3506724" cy="229971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731" y="4320540"/>
            <a:ext cx="3506724" cy="23865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1557" y="273837"/>
            <a:ext cx="6144260" cy="942975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000" spc="-15">
                <a:latin typeface="Times New Roman"/>
                <a:cs typeface="Times New Roman"/>
              </a:rPr>
              <a:t>Информирование</a:t>
            </a:r>
            <a:endParaRPr sz="6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0212" y="1510029"/>
            <a:ext cx="8402320" cy="50590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25" b="1">
                <a:latin typeface="Arial"/>
                <a:cs typeface="Arial"/>
              </a:rPr>
              <a:t>Информируйте</a:t>
            </a:r>
            <a:r>
              <a:rPr dirty="0" sz="2200" spc="170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детей</a:t>
            </a:r>
            <a:r>
              <a:rPr dirty="0" sz="2200" spc="8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и</a:t>
            </a:r>
            <a:r>
              <a:rPr dirty="0" sz="2200" spc="-20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родителей</a:t>
            </a:r>
            <a:r>
              <a:rPr dirty="0" sz="2200" spc="12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о</a:t>
            </a:r>
            <a:r>
              <a:rPr dirty="0" sz="2200" spc="-10" b="1">
                <a:latin typeface="Arial"/>
                <a:cs typeface="Arial"/>
              </a:rPr>
              <a:t> </a:t>
            </a:r>
            <a:r>
              <a:rPr dirty="0" sz="2200" spc="-15" b="1">
                <a:latin typeface="Arial"/>
                <a:cs typeface="Arial"/>
              </a:rPr>
              <a:t>ключевых</a:t>
            </a:r>
            <a:r>
              <a:rPr dirty="0" sz="2200" spc="-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принципах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635"/>
              </a:lnSpc>
              <a:spcBef>
                <a:spcPts val="25"/>
              </a:spcBef>
            </a:pPr>
            <a:r>
              <a:rPr dirty="0" sz="2200" spc="-20" b="1">
                <a:latin typeface="Arial"/>
                <a:cs typeface="Arial"/>
              </a:rPr>
              <a:t>здорового</a:t>
            </a:r>
            <a:r>
              <a:rPr dirty="0" sz="2200" spc="100" b="1">
                <a:latin typeface="Arial"/>
                <a:cs typeface="Arial"/>
              </a:rPr>
              <a:t> </a:t>
            </a:r>
            <a:r>
              <a:rPr dirty="0" sz="2200" spc="-15" b="1">
                <a:latin typeface="Arial"/>
                <a:cs typeface="Arial"/>
              </a:rPr>
              <a:t>питания.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630"/>
              </a:lnSpc>
            </a:pPr>
            <a:r>
              <a:rPr dirty="0" sz="2200" spc="-20" b="1">
                <a:latin typeface="Arial"/>
                <a:cs typeface="Arial"/>
              </a:rPr>
              <a:t>Вовлекайте</a:t>
            </a:r>
            <a:r>
              <a:rPr dirty="0" sz="2200" spc="110" b="1">
                <a:latin typeface="Arial"/>
                <a:cs typeface="Arial"/>
              </a:rPr>
              <a:t> </a:t>
            </a:r>
            <a:r>
              <a:rPr dirty="0" sz="2200" spc="-30" b="1">
                <a:latin typeface="Arial"/>
                <a:cs typeface="Arial"/>
              </a:rPr>
              <a:t>учителей</a:t>
            </a:r>
            <a:r>
              <a:rPr dirty="0" sz="2200" spc="16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в</a:t>
            </a:r>
            <a:r>
              <a:rPr dirty="0" sz="2200" spc="25" b="1">
                <a:latin typeface="Arial"/>
                <a:cs typeface="Arial"/>
              </a:rPr>
              <a:t> </a:t>
            </a:r>
            <a:r>
              <a:rPr dirty="0" sz="2200" spc="-15" b="1">
                <a:latin typeface="Arial"/>
                <a:cs typeface="Arial"/>
              </a:rPr>
              <a:t>процесс</a:t>
            </a:r>
            <a:r>
              <a:rPr dirty="0" sz="2200" spc="40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формирования</a:t>
            </a:r>
            <a:r>
              <a:rPr dirty="0" sz="2200" spc="12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у</a:t>
            </a:r>
            <a:r>
              <a:rPr dirty="0" sz="2200" spc="5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детей</a:t>
            </a:r>
            <a:endParaRPr sz="2200">
              <a:latin typeface="Arial"/>
              <a:cs typeface="Arial"/>
            </a:endParaRPr>
          </a:p>
          <a:p>
            <a:pPr marL="12700" marR="672465">
              <a:lnSpc>
                <a:spcPts val="2670"/>
              </a:lnSpc>
              <a:spcBef>
                <a:spcPts val="60"/>
              </a:spcBef>
            </a:pPr>
            <a:r>
              <a:rPr dirty="0" sz="2200" spc="-25" b="1">
                <a:latin typeface="Arial"/>
                <a:cs typeface="Arial"/>
              </a:rPr>
              <a:t>стереотипов</a:t>
            </a:r>
            <a:r>
              <a:rPr dirty="0" sz="2200" spc="-20" b="1">
                <a:latin typeface="Arial"/>
                <a:cs typeface="Arial"/>
              </a:rPr>
              <a:t> здорового питания </a:t>
            </a:r>
            <a:r>
              <a:rPr dirty="0" sz="2200" spc="-5" b="1">
                <a:latin typeface="Arial"/>
                <a:cs typeface="Arial"/>
              </a:rPr>
              <a:t>и </a:t>
            </a:r>
            <a:r>
              <a:rPr dirty="0" sz="2200" spc="-20" b="1">
                <a:latin typeface="Arial"/>
                <a:cs typeface="Arial"/>
              </a:rPr>
              <a:t>здорового пищевого </a:t>
            </a:r>
            <a:r>
              <a:rPr dirty="0" sz="2200" spc="-60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поведения.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525"/>
              </a:lnSpc>
            </a:pPr>
            <a:r>
              <a:rPr dirty="0" sz="2200" spc="-15" b="1">
                <a:latin typeface="Arial"/>
                <a:cs typeface="Arial"/>
              </a:rPr>
              <a:t>Размещайте</a:t>
            </a:r>
            <a:r>
              <a:rPr dirty="0" sz="2200" spc="7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и</a:t>
            </a:r>
            <a:r>
              <a:rPr dirty="0" sz="2200" spc="20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регулярно</a:t>
            </a:r>
            <a:r>
              <a:rPr dirty="0" sz="2200" spc="105" b="1">
                <a:latin typeface="Arial"/>
                <a:cs typeface="Arial"/>
              </a:rPr>
              <a:t> </a:t>
            </a:r>
            <a:r>
              <a:rPr dirty="0" sz="2200" spc="-15" b="1">
                <a:latin typeface="Arial"/>
                <a:cs typeface="Arial"/>
              </a:rPr>
              <a:t>обновляйте</a:t>
            </a:r>
            <a:r>
              <a:rPr dirty="0" sz="2200" spc="11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содержание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635"/>
              </a:lnSpc>
            </a:pPr>
            <a:r>
              <a:rPr dirty="0" sz="2200" spc="-20" b="1">
                <a:latin typeface="Arial"/>
                <a:cs typeface="Arial"/>
              </a:rPr>
              <a:t>информационного</a:t>
            </a:r>
            <a:r>
              <a:rPr dirty="0" sz="2200" spc="140" b="1">
                <a:latin typeface="Arial"/>
                <a:cs typeface="Arial"/>
              </a:rPr>
              <a:t> </a:t>
            </a:r>
            <a:r>
              <a:rPr dirty="0" sz="2200" spc="-15" b="1">
                <a:latin typeface="Arial"/>
                <a:cs typeface="Arial"/>
              </a:rPr>
              <a:t>стенда,</a:t>
            </a:r>
            <a:r>
              <a:rPr dirty="0" sz="2200" spc="5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а</a:t>
            </a:r>
            <a:r>
              <a:rPr dirty="0" sz="2200" spc="10" b="1">
                <a:latin typeface="Arial"/>
                <a:cs typeface="Arial"/>
              </a:rPr>
              <a:t> </a:t>
            </a:r>
            <a:r>
              <a:rPr dirty="0" sz="2200" spc="-15" b="1">
                <a:latin typeface="Arial"/>
                <a:cs typeface="Arial"/>
              </a:rPr>
              <a:t>также</a:t>
            </a:r>
            <a:r>
              <a:rPr dirty="0" sz="2200" spc="50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информации</a:t>
            </a:r>
            <a:r>
              <a:rPr dirty="0" sz="2200" spc="9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на</a:t>
            </a:r>
            <a:r>
              <a:rPr dirty="0" sz="2200" spc="15" b="1">
                <a:latin typeface="Arial"/>
                <a:cs typeface="Arial"/>
              </a:rPr>
              <a:t> </a:t>
            </a:r>
            <a:r>
              <a:rPr dirty="0" sz="2200" spc="-15" b="1">
                <a:latin typeface="Arial"/>
                <a:cs typeface="Arial"/>
              </a:rPr>
              <a:t>сайте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00099"/>
              </a:lnSpc>
              <a:spcBef>
                <a:spcPts val="20"/>
              </a:spcBef>
            </a:pPr>
            <a:r>
              <a:rPr dirty="0" sz="2200" spc="-15" b="1">
                <a:latin typeface="Arial"/>
                <a:cs typeface="Arial"/>
              </a:rPr>
              <a:t>общеобразовательной</a:t>
            </a:r>
            <a:r>
              <a:rPr dirty="0" sz="2200" spc="165" b="1">
                <a:latin typeface="Arial"/>
                <a:cs typeface="Arial"/>
              </a:rPr>
              <a:t> </a:t>
            </a:r>
            <a:r>
              <a:rPr dirty="0" sz="2200" spc="-15" b="1">
                <a:latin typeface="Arial"/>
                <a:cs typeface="Arial"/>
              </a:rPr>
              <a:t>организации</a:t>
            </a:r>
            <a:r>
              <a:rPr dirty="0" sz="2200" spc="9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о</a:t>
            </a:r>
            <a:r>
              <a:rPr dirty="0" sz="2200" spc="3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принципах</a:t>
            </a:r>
            <a:r>
              <a:rPr dirty="0" sz="2200" spc="45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здорового </a:t>
            </a:r>
            <a:r>
              <a:rPr dirty="0" sz="2200" spc="-595" b="1">
                <a:latin typeface="Arial"/>
                <a:cs typeface="Arial"/>
              </a:rPr>
              <a:t> </a:t>
            </a:r>
            <a:r>
              <a:rPr dirty="0" sz="2200" spc="-15" b="1">
                <a:latin typeface="Arial"/>
                <a:cs typeface="Arial"/>
              </a:rPr>
              <a:t>питания,</a:t>
            </a:r>
            <a:r>
              <a:rPr dirty="0" sz="2200" spc="70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здоровом</a:t>
            </a:r>
            <a:r>
              <a:rPr dirty="0" sz="2200" spc="100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пищевом</a:t>
            </a:r>
            <a:r>
              <a:rPr dirty="0" sz="2200" spc="6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поведении,</a:t>
            </a:r>
            <a:r>
              <a:rPr dirty="0" sz="2200" spc="75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значимости </a:t>
            </a:r>
            <a:r>
              <a:rPr dirty="0" sz="2200" spc="-20" b="1">
                <a:latin typeface="Arial"/>
                <a:cs typeface="Arial"/>
              </a:rPr>
              <a:t> здорового</a:t>
            </a:r>
            <a:r>
              <a:rPr dirty="0" sz="2200" spc="130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питания</a:t>
            </a:r>
            <a:r>
              <a:rPr dirty="0" sz="2200" spc="8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в</a:t>
            </a:r>
            <a:r>
              <a:rPr dirty="0" sz="2200" spc="-2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профилактике</a:t>
            </a:r>
            <a:r>
              <a:rPr dirty="0" sz="2200" spc="11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различных </a:t>
            </a:r>
            <a:r>
              <a:rPr dirty="0" sz="2200" spc="-5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заболеваний.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625"/>
              </a:lnSpc>
            </a:pPr>
            <a:r>
              <a:rPr dirty="0" sz="2200" spc="-25" b="1">
                <a:latin typeface="Arial"/>
                <a:cs typeface="Arial"/>
              </a:rPr>
              <a:t>Проводите</a:t>
            </a:r>
            <a:r>
              <a:rPr dirty="0" sz="2200" spc="140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тематические</a:t>
            </a:r>
            <a:r>
              <a:rPr dirty="0" sz="2200" spc="175" b="1">
                <a:latin typeface="Arial"/>
                <a:cs typeface="Arial"/>
              </a:rPr>
              <a:t> </a:t>
            </a:r>
            <a:r>
              <a:rPr dirty="0" sz="2200" spc="-15" b="1">
                <a:latin typeface="Arial"/>
                <a:cs typeface="Arial"/>
              </a:rPr>
              <a:t>родительские</a:t>
            </a:r>
            <a:r>
              <a:rPr dirty="0" sz="2200" spc="10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собрания,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635"/>
              </a:lnSpc>
            </a:pPr>
            <a:r>
              <a:rPr dirty="0" sz="2200" spc="5" b="1">
                <a:latin typeface="Arial"/>
                <a:cs typeface="Arial"/>
              </a:rPr>
              <a:t>классные</a:t>
            </a:r>
            <a:r>
              <a:rPr dirty="0" sz="2200" spc="-4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часы,</a:t>
            </a:r>
            <a:r>
              <a:rPr dirty="0" sz="2200" spc="-10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викторины,</a:t>
            </a:r>
            <a:r>
              <a:rPr dirty="0" sz="2200" spc="140" b="1">
                <a:latin typeface="Arial"/>
                <a:cs typeface="Arial"/>
              </a:rPr>
              <a:t> </a:t>
            </a:r>
            <a:r>
              <a:rPr dirty="0" sz="2200" spc="-30" b="1">
                <a:latin typeface="Arial"/>
                <a:cs typeface="Arial"/>
              </a:rPr>
              <a:t>используйте</a:t>
            </a:r>
            <a:r>
              <a:rPr dirty="0" sz="2200" spc="17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иные</a:t>
            </a:r>
            <a:endParaRPr sz="2200">
              <a:latin typeface="Arial"/>
              <a:cs typeface="Arial"/>
            </a:endParaRPr>
          </a:p>
          <a:p>
            <a:pPr marL="12700" marR="1337310">
              <a:lnSpc>
                <a:spcPct val="100000"/>
              </a:lnSpc>
              <a:spcBef>
                <a:spcPts val="25"/>
              </a:spcBef>
            </a:pPr>
            <a:r>
              <a:rPr dirty="0" sz="2200" spc="-15" b="1">
                <a:latin typeface="Arial"/>
                <a:cs typeface="Arial"/>
              </a:rPr>
              <a:t>игровые</a:t>
            </a:r>
            <a:r>
              <a:rPr dirty="0" sz="2200" spc="6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и</a:t>
            </a:r>
            <a:r>
              <a:rPr dirty="0" sz="2200" spc="10" b="1">
                <a:latin typeface="Arial"/>
                <a:cs typeface="Arial"/>
              </a:rPr>
              <a:t> </a:t>
            </a:r>
            <a:r>
              <a:rPr dirty="0" sz="2200" spc="-15" b="1">
                <a:latin typeface="Arial"/>
                <a:cs typeface="Arial"/>
              </a:rPr>
              <a:t>познавательные</a:t>
            </a:r>
            <a:r>
              <a:rPr dirty="0" sz="2200" spc="100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формы</a:t>
            </a:r>
            <a:r>
              <a:rPr dirty="0" sz="2200" spc="20" b="1">
                <a:latin typeface="Arial"/>
                <a:cs typeface="Arial"/>
              </a:rPr>
              <a:t> </a:t>
            </a:r>
            <a:r>
              <a:rPr dirty="0" sz="2200" spc="-15" b="1">
                <a:latin typeface="Arial"/>
                <a:cs typeface="Arial"/>
              </a:rPr>
              <a:t>коммуникаций </a:t>
            </a:r>
            <a:r>
              <a:rPr dirty="0" sz="2200" spc="-595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детей,</a:t>
            </a:r>
            <a:r>
              <a:rPr dirty="0" sz="2200" spc="70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родителей</a:t>
            </a:r>
            <a:r>
              <a:rPr dirty="0" sz="2200" spc="13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и</a:t>
            </a:r>
            <a:r>
              <a:rPr dirty="0" sz="2200" spc="20" b="1">
                <a:latin typeface="Arial"/>
                <a:cs typeface="Arial"/>
              </a:rPr>
              <a:t> </a:t>
            </a:r>
            <a:r>
              <a:rPr dirty="0" sz="2200" spc="-15" b="1">
                <a:latin typeface="Arial"/>
                <a:cs typeface="Arial"/>
              </a:rPr>
              <a:t>педагогов.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029700" y="0"/>
            <a:ext cx="3164205" cy="6858000"/>
            <a:chOff x="9029700" y="0"/>
            <a:chExt cx="3164205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29700" y="0"/>
              <a:ext cx="3163823" cy="21945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29700" y="4526279"/>
              <a:ext cx="3163823" cy="23317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29700" y="2194560"/>
              <a:ext cx="3140963" cy="23317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9710" y="40665"/>
            <a:ext cx="517207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5">
                <a:latin typeface="Times New Roman"/>
                <a:cs typeface="Times New Roman"/>
              </a:rPr>
              <a:t>Организация</a:t>
            </a:r>
            <a:r>
              <a:rPr dirty="0" sz="4000" spc="-80">
                <a:latin typeface="Times New Roman"/>
                <a:cs typeface="Times New Roman"/>
              </a:rPr>
              <a:t> </a:t>
            </a:r>
            <a:r>
              <a:rPr dirty="0" sz="4000">
                <a:latin typeface="Times New Roman"/>
                <a:cs typeface="Times New Roman"/>
              </a:rPr>
              <a:t>питания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2884" y="952103"/>
            <a:ext cx="11195685" cy="5723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54635" marR="10795" indent="-173990">
              <a:lnSpc>
                <a:spcPct val="112000"/>
              </a:lnSpc>
              <a:spcBef>
                <a:spcPts val="100"/>
              </a:spcBef>
            </a:pPr>
            <a:r>
              <a:rPr dirty="0" u="heavy" sz="2600" spc="-20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Times New Roman"/>
                <a:cs typeface="Times New Roman"/>
              </a:rPr>
              <a:t>Меню</a:t>
            </a:r>
            <a:r>
              <a:rPr dirty="0" sz="2600" spc="-20" b="1">
                <a:solidFill>
                  <a:srgbClr val="C8201E"/>
                </a:solidFill>
                <a:latin typeface="Times New Roman"/>
                <a:cs typeface="Times New Roman"/>
              </a:rPr>
              <a:t> </a:t>
            </a:r>
            <a:r>
              <a:rPr dirty="0" sz="2600" spc="-10" b="1">
                <a:latin typeface="Times New Roman"/>
                <a:cs typeface="Times New Roman"/>
              </a:rPr>
              <a:t>должно разрабатываться </a:t>
            </a:r>
            <a:r>
              <a:rPr dirty="0" sz="2600" spc="-15" b="1">
                <a:latin typeface="Times New Roman"/>
                <a:cs typeface="Times New Roman"/>
              </a:rPr>
              <a:t>на </a:t>
            </a:r>
            <a:r>
              <a:rPr dirty="0" sz="2600" spc="-20" b="1">
                <a:latin typeface="Times New Roman"/>
                <a:cs typeface="Times New Roman"/>
              </a:rPr>
              <a:t>период </a:t>
            </a:r>
            <a:r>
              <a:rPr dirty="0" sz="2600" spc="-15" b="1">
                <a:latin typeface="Times New Roman"/>
                <a:cs typeface="Times New Roman"/>
              </a:rPr>
              <a:t>не </a:t>
            </a:r>
            <a:r>
              <a:rPr dirty="0" sz="2600" spc="-10" b="1">
                <a:latin typeface="Times New Roman"/>
                <a:cs typeface="Times New Roman"/>
              </a:rPr>
              <a:t>менее </a:t>
            </a:r>
            <a:r>
              <a:rPr dirty="0" sz="2600" spc="-30" b="1">
                <a:latin typeface="Times New Roman"/>
                <a:cs typeface="Times New Roman"/>
              </a:rPr>
              <a:t>двух </a:t>
            </a:r>
            <a:r>
              <a:rPr dirty="0" sz="2600" spc="-15" b="1">
                <a:latin typeface="Times New Roman"/>
                <a:cs typeface="Times New Roman"/>
              </a:rPr>
              <a:t>недель </a:t>
            </a:r>
            <a:r>
              <a:rPr dirty="0" sz="2600" spc="-5" b="1">
                <a:latin typeface="Times New Roman"/>
                <a:cs typeface="Times New Roman"/>
              </a:rPr>
              <a:t>(с </a:t>
            </a:r>
            <a:r>
              <a:rPr dirty="0" sz="2600" spc="-20" b="1">
                <a:latin typeface="Times New Roman"/>
                <a:cs typeface="Times New Roman"/>
              </a:rPr>
              <a:t>учетом </a:t>
            </a:r>
            <a:r>
              <a:rPr dirty="0" sz="2600" spc="-15" b="1">
                <a:latin typeface="Times New Roman"/>
                <a:cs typeface="Times New Roman"/>
              </a:rPr>
              <a:t> режима</a:t>
            </a:r>
            <a:r>
              <a:rPr dirty="0" sz="2600" spc="25" b="1">
                <a:latin typeface="Times New Roman"/>
                <a:cs typeface="Times New Roman"/>
              </a:rPr>
              <a:t> </a:t>
            </a:r>
            <a:r>
              <a:rPr dirty="0" sz="2600" spc="-10" b="1">
                <a:latin typeface="Times New Roman"/>
                <a:cs typeface="Times New Roman"/>
              </a:rPr>
              <a:t>организации)</a:t>
            </a:r>
            <a:r>
              <a:rPr dirty="0" sz="2600" spc="85" b="1">
                <a:latin typeface="Times New Roman"/>
                <a:cs typeface="Times New Roman"/>
              </a:rPr>
              <a:t> </a:t>
            </a:r>
            <a:r>
              <a:rPr dirty="0" sz="2600" spc="-20" b="1">
                <a:latin typeface="Times New Roman"/>
                <a:cs typeface="Times New Roman"/>
              </a:rPr>
              <a:t>для</a:t>
            </a:r>
            <a:r>
              <a:rPr dirty="0" sz="2600" spc="70" b="1">
                <a:latin typeface="Times New Roman"/>
                <a:cs typeface="Times New Roman"/>
              </a:rPr>
              <a:t> </a:t>
            </a:r>
            <a:r>
              <a:rPr dirty="0" sz="2600" spc="-20" b="1">
                <a:latin typeface="Times New Roman"/>
                <a:cs typeface="Times New Roman"/>
              </a:rPr>
              <a:t>каждой</a:t>
            </a:r>
            <a:r>
              <a:rPr dirty="0" sz="2600" spc="50" b="1">
                <a:latin typeface="Times New Roman"/>
                <a:cs typeface="Times New Roman"/>
              </a:rPr>
              <a:t> </a:t>
            </a:r>
            <a:r>
              <a:rPr dirty="0" sz="2600" spc="-15" b="1">
                <a:latin typeface="Times New Roman"/>
                <a:cs typeface="Times New Roman"/>
              </a:rPr>
              <a:t>возрастной</a:t>
            </a:r>
            <a:r>
              <a:rPr dirty="0" sz="2600" spc="85" b="1">
                <a:latin typeface="Times New Roman"/>
                <a:cs typeface="Times New Roman"/>
              </a:rPr>
              <a:t> </a:t>
            </a:r>
            <a:r>
              <a:rPr dirty="0" sz="2600" spc="-10" b="1">
                <a:latin typeface="Times New Roman"/>
                <a:cs typeface="Times New Roman"/>
              </a:rPr>
              <a:t>группы</a:t>
            </a:r>
            <a:r>
              <a:rPr dirty="0" sz="2600" spc="-15" b="1">
                <a:latin typeface="Times New Roman"/>
                <a:cs typeface="Times New Roman"/>
              </a:rPr>
              <a:t> </a:t>
            </a:r>
            <a:r>
              <a:rPr dirty="0" sz="2600" spc="-20" b="1">
                <a:latin typeface="Times New Roman"/>
                <a:cs typeface="Times New Roman"/>
              </a:rPr>
              <a:t>детей.</a:t>
            </a:r>
            <a:endParaRPr sz="26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000"/>
              </a:lnSpc>
              <a:spcBef>
                <a:spcPts val="1205"/>
              </a:spcBef>
            </a:pPr>
            <a:r>
              <a:rPr dirty="0" sz="2400" spc="-10" b="1">
                <a:solidFill>
                  <a:srgbClr val="FF0000"/>
                </a:solidFill>
                <a:latin typeface="Times New Roman"/>
                <a:cs typeface="Times New Roman"/>
              </a:rPr>
              <a:t>Введено</a:t>
            </a:r>
            <a:r>
              <a:rPr dirty="0" sz="2400" spc="-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spc="-15" b="1">
                <a:solidFill>
                  <a:srgbClr val="001F5F"/>
                </a:solidFill>
                <a:latin typeface="Times New Roman"/>
                <a:cs typeface="Times New Roman"/>
              </a:rPr>
              <a:t>обязательное</a:t>
            </a:r>
            <a:r>
              <a:rPr dirty="0" sz="2400" spc="-1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FF0000"/>
                </a:solidFill>
                <a:latin typeface="Times New Roman"/>
                <a:cs typeface="Times New Roman"/>
              </a:rPr>
              <a:t>требование</a:t>
            </a:r>
            <a:r>
              <a:rPr dirty="0" sz="2400" spc="-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spc="5" b="1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dirty="0" sz="2400" spc="1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15" b="1">
                <a:solidFill>
                  <a:srgbClr val="001F5F"/>
                </a:solidFill>
                <a:latin typeface="Times New Roman"/>
                <a:cs typeface="Times New Roman"/>
              </a:rPr>
              <a:t>разработке</a:t>
            </a:r>
            <a:r>
              <a:rPr dirty="0" sz="2400" spc="-1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001F5F"/>
                </a:solidFill>
                <a:latin typeface="Times New Roman"/>
                <a:cs typeface="Times New Roman"/>
              </a:rPr>
              <a:t>индивидуального</a:t>
            </a:r>
            <a:r>
              <a:rPr dirty="0" sz="2400" spc="59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5" b="1">
                <a:solidFill>
                  <a:srgbClr val="001F5F"/>
                </a:solidFill>
                <a:latin typeface="Times New Roman"/>
                <a:cs typeface="Times New Roman"/>
              </a:rPr>
              <a:t>меню  </a:t>
            </a:r>
            <a:r>
              <a:rPr dirty="0" sz="2400" spc="10" b="1">
                <a:solidFill>
                  <a:srgbClr val="001F5F"/>
                </a:solidFill>
                <a:latin typeface="Times New Roman"/>
                <a:cs typeface="Times New Roman"/>
              </a:rPr>
              <a:t>для </a:t>
            </a:r>
            <a:r>
              <a:rPr dirty="0" sz="2400" spc="1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1F5F"/>
                </a:solidFill>
                <a:latin typeface="Times New Roman"/>
                <a:cs typeface="Times New Roman"/>
              </a:rPr>
              <a:t>детей</a:t>
            </a:r>
            <a:r>
              <a:rPr dirty="0" sz="2400" spc="5" b="1">
                <a:solidFill>
                  <a:srgbClr val="001F5F"/>
                </a:solidFill>
                <a:latin typeface="Times New Roman"/>
                <a:cs typeface="Times New Roman"/>
              </a:rPr>
              <a:t> с</a:t>
            </a:r>
            <a:r>
              <a:rPr dirty="0" sz="2400" spc="1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001F5F"/>
                </a:solidFill>
                <a:latin typeface="Times New Roman"/>
                <a:cs typeface="Times New Roman"/>
              </a:rPr>
              <a:t>сахарным</a:t>
            </a:r>
            <a:r>
              <a:rPr dirty="0" sz="240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20" b="1">
                <a:solidFill>
                  <a:srgbClr val="001F5F"/>
                </a:solidFill>
                <a:latin typeface="Times New Roman"/>
                <a:cs typeface="Times New Roman"/>
              </a:rPr>
              <a:t>диабетом,</a:t>
            </a:r>
            <a:r>
              <a:rPr dirty="0" sz="2400" spc="-1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001F5F"/>
                </a:solidFill>
                <a:latin typeface="Times New Roman"/>
                <a:cs typeface="Times New Roman"/>
              </a:rPr>
              <a:t>целиакией,</a:t>
            </a:r>
            <a:r>
              <a:rPr dirty="0" sz="240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Times New Roman"/>
                <a:cs typeface="Times New Roman"/>
              </a:rPr>
              <a:t>фенилкетонурей,</a:t>
            </a:r>
            <a:r>
              <a:rPr dirty="0" sz="2400" spc="-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15" b="1">
                <a:solidFill>
                  <a:srgbClr val="001F5F"/>
                </a:solidFill>
                <a:latin typeface="Times New Roman"/>
                <a:cs typeface="Times New Roman"/>
              </a:rPr>
              <a:t>муковисцидозом</a:t>
            </a:r>
            <a:r>
              <a:rPr dirty="0" sz="2400" spc="-1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5" b="1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dirty="0" sz="2400" spc="10" b="1">
                <a:solidFill>
                  <a:srgbClr val="001F5F"/>
                </a:solidFill>
                <a:latin typeface="Times New Roman"/>
                <a:cs typeface="Times New Roman"/>
              </a:rPr>
              <a:t> пищевой</a:t>
            </a:r>
            <a:r>
              <a:rPr dirty="0" sz="2400" spc="-114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10" b="1">
                <a:solidFill>
                  <a:srgbClr val="001F5F"/>
                </a:solidFill>
                <a:latin typeface="Times New Roman"/>
                <a:cs typeface="Times New Roman"/>
              </a:rPr>
              <a:t>аллергией.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  <a:tabLst>
                <a:tab pos="5589905" algn="l"/>
              </a:tabLst>
            </a:pPr>
            <a:r>
              <a:rPr dirty="0" u="heavy" sz="2400" spc="15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Times New Roman"/>
                <a:cs typeface="Times New Roman"/>
              </a:rPr>
              <a:t>Питание</a:t>
            </a:r>
            <a:r>
              <a:rPr dirty="0" u="heavy" sz="2400" spc="-114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spc="5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Times New Roman"/>
                <a:cs typeface="Times New Roman"/>
              </a:rPr>
              <a:t>детей</a:t>
            </a:r>
            <a:r>
              <a:rPr dirty="0" u="heavy" sz="2400" spc="-70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Times New Roman"/>
                <a:cs typeface="Times New Roman"/>
              </a:rPr>
              <a:t>должно</a:t>
            </a:r>
            <a:r>
              <a:rPr dirty="0" u="heavy" sz="2400" spc="-30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Times New Roman"/>
                <a:cs typeface="Times New Roman"/>
              </a:rPr>
              <a:t>осуществляться	</a:t>
            </a:r>
            <a:r>
              <a:rPr dirty="0" u="heavy" sz="2400" spc="5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Times New Roman"/>
                <a:cs typeface="Times New Roman"/>
              </a:rPr>
              <a:t>в</a:t>
            </a:r>
            <a:r>
              <a:rPr dirty="0" u="heavy" sz="2400" spc="-40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Times New Roman"/>
                <a:cs typeface="Times New Roman"/>
              </a:rPr>
              <a:t>соответствии</a:t>
            </a:r>
            <a:r>
              <a:rPr dirty="0" u="heavy" sz="2400" spc="-90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spc="5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Times New Roman"/>
                <a:cs typeface="Times New Roman"/>
              </a:rPr>
              <a:t>с</a:t>
            </a:r>
            <a:r>
              <a:rPr dirty="0" u="heavy" sz="2400" spc="-25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spc="5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Times New Roman"/>
                <a:cs typeface="Times New Roman"/>
              </a:rPr>
              <a:t>утвержденным</a:t>
            </a:r>
            <a:r>
              <a:rPr dirty="0" u="heavy" sz="2400" spc="-125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spc="5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Times New Roman"/>
                <a:cs typeface="Times New Roman"/>
              </a:rPr>
              <a:t>меню.</a:t>
            </a:r>
            <a:endParaRPr sz="2400">
              <a:latin typeface="Times New Roman"/>
              <a:cs typeface="Times New Roman"/>
            </a:endParaRPr>
          </a:p>
          <a:p>
            <a:pPr marL="12700" marR="2747010">
              <a:lnSpc>
                <a:spcPct val="100000"/>
              </a:lnSpc>
            </a:pPr>
            <a:r>
              <a:rPr dirty="0" sz="2400" b="1">
                <a:latin typeface="Times New Roman"/>
                <a:cs typeface="Times New Roman"/>
              </a:rPr>
              <a:t>Допускается</a:t>
            </a:r>
            <a:r>
              <a:rPr dirty="0" sz="2400" spc="-145" b="1">
                <a:latin typeface="Times New Roman"/>
                <a:cs typeface="Times New Roman"/>
              </a:rPr>
              <a:t> </a:t>
            </a:r>
            <a:r>
              <a:rPr dirty="0" sz="2400" spc="10" b="1">
                <a:latin typeface="Times New Roman"/>
                <a:cs typeface="Times New Roman"/>
              </a:rPr>
              <a:t>замена</a:t>
            </a:r>
            <a:r>
              <a:rPr dirty="0" sz="2400" spc="-85" b="1">
                <a:latin typeface="Times New Roman"/>
                <a:cs typeface="Times New Roman"/>
              </a:rPr>
              <a:t> </a:t>
            </a:r>
            <a:r>
              <a:rPr dirty="0" sz="2400" spc="-15" b="1">
                <a:latin typeface="Times New Roman"/>
                <a:cs typeface="Times New Roman"/>
              </a:rPr>
              <a:t>одного</a:t>
            </a:r>
            <a:r>
              <a:rPr dirty="0" sz="2400" spc="-85" b="1">
                <a:latin typeface="Times New Roman"/>
                <a:cs typeface="Times New Roman"/>
              </a:rPr>
              <a:t> </a:t>
            </a:r>
            <a:r>
              <a:rPr dirty="0" sz="2400" spc="5" b="1">
                <a:latin typeface="Times New Roman"/>
                <a:cs typeface="Times New Roman"/>
              </a:rPr>
              <a:t>вида</a:t>
            </a:r>
            <a:r>
              <a:rPr dirty="0" sz="2400" spc="-45" b="1">
                <a:latin typeface="Times New Roman"/>
                <a:cs typeface="Times New Roman"/>
              </a:rPr>
              <a:t> </a:t>
            </a:r>
            <a:r>
              <a:rPr dirty="0" sz="2400" spc="10" b="1">
                <a:latin typeface="Times New Roman"/>
                <a:cs typeface="Times New Roman"/>
              </a:rPr>
              <a:t>пищевой</a:t>
            </a:r>
            <a:r>
              <a:rPr dirty="0" sz="2400" spc="-12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продукции,</a:t>
            </a:r>
            <a:r>
              <a:rPr dirty="0" sz="2400" spc="-125" b="1">
                <a:latin typeface="Times New Roman"/>
                <a:cs typeface="Times New Roman"/>
              </a:rPr>
              <a:t> </a:t>
            </a:r>
            <a:r>
              <a:rPr dirty="0" sz="2400" spc="-45" b="1">
                <a:latin typeface="Times New Roman"/>
                <a:cs typeface="Times New Roman"/>
              </a:rPr>
              <a:t>блюд</a:t>
            </a:r>
            <a:r>
              <a:rPr dirty="0" sz="2400" spc="-20" b="1">
                <a:latin typeface="Times New Roman"/>
                <a:cs typeface="Times New Roman"/>
              </a:rPr>
              <a:t> </a:t>
            </a:r>
            <a:r>
              <a:rPr dirty="0" sz="2400" spc="5" b="1">
                <a:latin typeface="Times New Roman"/>
                <a:cs typeface="Times New Roman"/>
              </a:rPr>
              <a:t>и </a:t>
            </a:r>
            <a:r>
              <a:rPr dirty="0" sz="2400" spc="-58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кулинарных</a:t>
            </a:r>
            <a:r>
              <a:rPr dirty="0" sz="2400" spc="-114" b="1">
                <a:latin typeface="Times New Roman"/>
                <a:cs typeface="Times New Roman"/>
              </a:rPr>
              <a:t> </a:t>
            </a:r>
            <a:r>
              <a:rPr dirty="0" sz="2400" spc="5" b="1">
                <a:latin typeface="Times New Roman"/>
                <a:cs typeface="Times New Roman"/>
              </a:rPr>
              <a:t>изделий</a:t>
            </a:r>
            <a:r>
              <a:rPr dirty="0" sz="2400" spc="-120" b="1">
                <a:latin typeface="Times New Roman"/>
                <a:cs typeface="Times New Roman"/>
              </a:rPr>
              <a:t> </a:t>
            </a:r>
            <a:r>
              <a:rPr dirty="0" sz="2400" spc="10" b="1">
                <a:latin typeface="Times New Roman"/>
                <a:cs typeface="Times New Roman"/>
              </a:rPr>
              <a:t>на</a:t>
            </a:r>
            <a:r>
              <a:rPr dirty="0" sz="2400" spc="-45" b="1">
                <a:latin typeface="Times New Roman"/>
                <a:cs typeface="Times New Roman"/>
              </a:rPr>
              <a:t> </a:t>
            </a:r>
            <a:r>
              <a:rPr dirty="0" sz="2400" spc="5" b="1">
                <a:latin typeface="Times New Roman"/>
                <a:cs typeface="Times New Roman"/>
              </a:rPr>
              <a:t>иные</a:t>
            </a:r>
            <a:r>
              <a:rPr dirty="0" sz="2400" spc="-20" b="1">
                <a:latin typeface="Times New Roman"/>
                <a:cs typeface="Times New Roman"/>
              </a:rPr>
              <a:t> </a:t>
            </a:r>
            <a:r>
              <a:rPr dirty="0" sz="2400" spc="5" b="1">
                <a:latin typeface="Times New Roman"/>
                <a:cs typeface="Times New Roman"/>
              </a:rPr>
              <a:t>в</a:t>
            </a:r>
            <a:r>
              <a:rPr dirty="0" sz="2400" spc="-3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соответствии</a:t>
            </a:r>
            <a:r>
              <a:rPr dirty="0" sz="2400" spc="-120" b="1">
                <a:latin typeface="Times New Roman"/>
                <a:cs typeface="Times New Roman"/>
              </a:rPr>
              <a:t> </a:t>
            </a:r>
            <a:r>
              <a:rPr dirty="0" sz="2400" spc="5" b="1">
                <a:latin typeface="Times New Roman"/>
                <a:cs typeface="Times New Roman"/>
              </a:rPr>
              <a:t>с</a:t>
            </a:r>
            <a:r>
              <a:rPr dirty="0" sz="2400" spc="-15" b="1">
                <a:latin typeface="Times New Roman"/>
                <a:cs typeface="Times New Roman"/>
              </a:rPr>
              <a:t> </a:t>
            </a:r>
            <a:r>
              <a:rPr dirty="0" sz="2400" spc="5" b="1">
                <a:latin typeface="Times New Roman"/>
                <a:cs typeface="Times New Roman"/>
              </a:rPr>
              <a:t>таблицей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10" b="1">
                <a:latin typeface="Times New Roman"/>
                <a:cs typeface="Times New Roman"/>
              </a:rPr>
              <a:t>замены</a:t>
            </a:r>
            <a:r>
              <a:rPr dirty="0" sz="2400" spc="-110" b="1">
                <a:latin typeface="Times New Roman"/>
                <a:cs typeface="Times New Roman"/>
              </a:rPr>
              <a:t> </a:t>
            </a:r>
            <a:r>
              <a:rPr dirty="0" sz="2400" spc="5" b="1">
                <a:latin typeface="Times New Roman"/>
                <a:cs typeface="Times New Roman"/>
              </a:rPr>
              <a:t>с</a:t>
            </a:r>
            <a:r>
              <a:rPr dirty="0" sz="2400" spc="-2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учетом</a:t>
            </a:r>
            <a:r>
              <a:rPr dirty="0" sz="2400" spc="-120" b="1">
                <a:latin typeface="Times New Roman"/>
                <a:cs typeface="Times New Roman"/>
              </a:rPr>
              <a:t> </a:t>
            </a:r>
            <a:r>
              <a:rPr dirty="0" sz="2400" spc="5" b="1">
                <a:latin typeface="Times New Roman"/>
                <a:cs typeface="Times New Roman"/>
              </a:rPr>
              <a:t>ее</a:t>
            </a:r>
            <a:r>
              <a:rPr dirty="0" sz="2400" spc="-20" b="1">
                <a:latin typeface="Times New Roman"/>
                <a:cs typeface="Times New Roman"/>
              </a:rPr>
              <a:t> </a:t>
            </a:r>
            <a:r>
              <a:rPr dirty="0" sz="2400" spc="10" b="1">
                <a:latin typeface="Times New Roman"/>
                <a:cs typeface="Times New Roman"/>
              </a:rPr>
              <a:t>пищевой</a:t>
            </a:r>
            <a:r>
              <a:rPr dirty="0" sz="2400" spc="-120" b="1">
                <a:latin typeface="Times New Roman"/>
                <a:cs typeface="Times New Roman"/>
              </a:rPr>
              <a:t> </a:t>
            </a:r>
            <a:r>
              <a:rPr dirty="0" sz="2400" spc="5" b="1">
                <a:latin typeface="Times New Roman"/>
                <a:cs typeface="Times New Roman"/>
              </a:rPr>
              <a:t>ценности.</a:t>
            </a:r>
            <a:endParaRPr sz="2400">
              <a:latin typeface="Times New Roman"/>
              <a:cs typeface="Times New Roman"/>
            </a:endParaRPr>
          </a:p>
          <a:p>
            <a:pPr marL="12700" marR="3103880">
              <a:lnSpc>
                <a:spcPct val="100000"/>
              </a:lnSpc>
              <a:spcBef>
                <a:spcPts val="1445"/>
              </a:spcBef>
              <a:tabLst>
                <a:tab pos="3213735" algn="l"/>
              </a:tabLst>
            </a:pPr>
            <a:r>
              <a:rPr dirty="0" u="heavy" sz="2400" spc="10" b="1">
                <a:solidFill>
                  <a:srgbClr val="1E6A39"/>
                </a:solidFill>
                <a:uFill>
                  <a:solidFill>
                    <a:srgbClr val="1E6A39"/>
                  </a:solidFill>
                </a:uFill>
                <a:latin typeface="Times New Roman"/>
                <a:cs typeface="Times New Roman"/>
              </a:rPr>
              <a:t>Витаминные</a:t>
            </a:r>
            <a:r>
              <a:rPr dirty="0" u="heavy" sz="2400" spc="-110" b="1">
                <a:solidFill>
                  <a:srgbClr val="1E6A39"/>
                </a:solidFill>
                <a:uFill>
                  <a:solidFill>
                    <a:srgbClr val="1E6A39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spc="5" b="1">
                <a:solidFill>
                  <a:srgbClr val="1E6A39"/>
                </a:solidFill>
                <a:uFill>
                  <a:solidFill>
                    <a:srgbClr val="1E6A39"/>
                  </a:solidFill>
                </a:uFill>
                <a:latin typeface="Times New Roman"/>
                <a:cs typeface="Times New Roman"/>
              </a:rPr>
              <a:t>напитки</a:t>
            </a:r>
            <a:r>
              <a:rPr dirty="0" sz="2400" spc="5" b="1">
                <a:solidFill>
                  <a:srgbClr val="1E6A39"/>
                </a:solidFill>
                <a:latin typeface="Times New Roman"/>
                <a:cs typeface="Times New Roman"/>
              </a:rPr>
              <a:t>	</a:t>
            </a:r>
            <a:r>
              <a:rPr dirty="0" sz="2400" b="1">
                <a:latin typeface="Times New Roman"/>
                <a:cs typeface="Times New Roman"/>
              </a:rPr>
              <a:t>должны</a:t>
            </a:r>
            <a:r>
              <a:rPr dirty="0" sz="2400" spc="-80" b="1">
                <a:latin typeface="Times New Roman"/>
                <a:cs typeface="Times New Roman"/>
              </a:rPr>
              <a:t> </a:t>
            </a:r>
            <a:r>
              <a:rPr dirty="0" sz="2400" spc="-15" b="1">
                <a:latin typeface="Times New Roman"/>
                <a:cs typeface="Times New Roman"/>
              </a:rPr>
              <a:t>готовиться</a:t>
            </a:r>
            <a:r>
              <a:rPr dirty="0" sz="2400" spc="-114" b="1">
                <a:latin typeface="Times New Roman"/>
                <a:cs typeface="Times New Roman"/>
              </a:rPr>
              <a:t> </a:t>
            </a:r>
            <a:r>
              <a:rPr dirty="0" sz="2400" spc="5" b="1">
                <a:latin typeface="Times New Roman"/>
                <a:cs typeface="Times New Roman"/>
              </a:rPr>
              <a:t>в</a:t>
            </a:r>
            <a:r>
              <a:rPr dirty="0" sz="2400" spc="-1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соответствии </a:t>
            </a:r>
            <a:r>
              <a:rPr dirty="0" sz="2400" spc="-585" b="1">
                <a:latin typeface="Times New Roman"/>
                <a:cs typeface="Times New Roman"/>
              </a:rPr>
              <a:t> </a:t>
            </a:r>
            <a:r>
              <a:rPr dirty="0" sz="2400" spc="5" b="1">
                <a:latin typeface="Times New Roman"/>
                <a:cs typeface="Times New Roman"/>
              </a:rPr>
              <a:t>с инструкцией </a:t>
            </a:r>
            <a:r>
              <a:rPr dirty="0" sz="2400" b="1">
                <a:latin typeface="Times New Roman"/>
                <a:cs typeface="Times New Roman"/>
              </a:rPr>
              <a:t>непосредственно перед </a:t>
            </a:r>
            <a:r>
              <a:rPr dirty="0" sz="2400" spc="-10" b="1">
                <a:latin typeface="Times New Roman"/>
                <a:cs typeface="Times New Roman"/>
              </a:rPr>
              <a:t>раздачей. </a:t>
            </a:r>
            <a:r>
              <a:rPr dirty="0" sz="2400" spc="5" b="1">
                <a:latin typeface="Times New Roman"/>
                <a:cs typeface="Times New Roman"/>
              </a:rPr>
              <a:t>Замена </a:t>
            </a:r>
            <a:r>
              <a:rPr dirty="0" sz="2400" spc="10" b="1">
                <a:latin typeface="Times New Roman"/>
                <a:cs typeface="Times New Roman"/>
              </a:rPr>
              <a:t> </a:t>
            </a:r>
            <a:r>
              <a:rPr dirty="0" sz="2400" spc="5" b="1">
                <a:latin typeface="Times New Roman"/>
                <a:cs typeface="Times New Roman"/>
              </a:rPr>
              <a:t>витаминизации </a:t>
            </a:r>
            <a:r>
              <a:rPr dirty="0" sz="2400" spc="-45" b="1">
                <a:latin typeface="Times New Roman"/>
                <a:cs typeface="Times New Roman"/>
              </a:rPr>
              <a:t>блюд </a:t>
            </a:r>
            <a:r>
              <a:rPr dirty="0" sz="2400" spc="-10" b="1">
                <a:latin typeface="Times New Roman"/>
                <a:cs typeface="Times New Roman"/>
              </a:rPr>
              <a:t>выдачей </a:t>
            </a:r>
            <a:r>
              <a:rPr dirty="0" sz="2400" spc="-5" b="1">
                <a:latin typeface="Times New Roman"/>
                <a:cs typeface="Times New Roman"/>
              </a:rPr>
              <a:t>детям </a:t>
            </a:r>
            <a:r>
              <a:rPr dirty="0" sz="2400" spc="5" b="1">
                <a:latin typeface="Times New Roman"/>
                <a:cs typeface="Times New Roman"/>
              </a:rPr>
              <a:t>поливитаминных </a:t>
            </a:r>
            <a:r>
              <a:rPr dirty="0" sz="2400" spc="10" b="1">
                <a:latin typeface="Times New Roman"/>
                <a:cs typeface="Times New Roman"/>
              </a:rPr>
              <a:t> </a:t>
            </a:r>
            <a:r>
              <a:rPr dirty="0" sz="2400" spc="-10" b="1">
                <a:latin typeface="Times New Roman"/>
                <a:cs typeface="Times New Roman"/>
              </a:rPr>
              <a:t>препаратов</a:t>
            </a:r>
            <a:r>
              <a:rPr dirty="0" sz="2400" spc="-110" b="1">
                <a:latin typeface="Times New Roman"/>
                <a:cs typeface="Times New Roman"/>
              </a:rPr>
              <a:t> </a:t>
            </a:r>
            <a:r>
              <a:rPr dirty="0" sz="2400" spc="10" b="1">
                <a:latin typeface="Times New Roman"/>
                <a:cs typeface="Times New Roman"/>
              </a:rPr>
              <a:t>не</a:t>
            </a:r>
            <a:r>
              <a:rPr dirty="0" sz="2400" spc="-5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допускается.</a:t>
            </a:r>
            <a:endParaRPr sz="2400">
              <a:latin typeface="Times New Roman"/>
              <a:cs typeface="Times New Roman"/>
            </a:endParaRPr>
          </a:p>
          <a:p>
            <a:pPr algn="r" marR="180340">
              <a:lnSpc>
                <a:spcPct val="100000"/>
              </a:lnSpc>
              <a:spcBef>
                <a:spcPts val="710"/>
              </a:spcBef>
            </a:pPr>
            <a:r>
              <a:rPr dirty="0" sz="1150" spc="20">
                <a:solidFill>
                  <a:srgbClr val="888888"/>
                </a:solidFill>
                <a:latin typeface="Calibri"/>
                <a:cs typeface="Calibri"/>
              </a:rPr>
              <a:t>25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2871" y="4192523"/>
            <a:ext cx="2825496" cy="247345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79" y="982980"/>
            <a:ext cx="1801368" cy="491947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601968" y="4613147"/>
            <a:ext cx="5568950" cy="2208530"/>
            <a:chOff x="6601968" y="4613147"/>
            <a:chExt cx="5568950" cy="22085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35540" y="4613147"/>
              <a:ext cx="2135124" cy="21396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951208" y="6336791"/>
              <a:ext cx="205740" cy="238125"/>
            </a:xfrm>
            <a:custGeom>
              <a:avLst/>
              <a:gdLst/>
              <a:ahLst/>
              <a:cxnLst/>
              <a:rect l="l" t="t" r="r" b="b"/>
              <a:pathLst>
                <a:path w="205740" h="238125">
                  <a:moveTo>
                    <a:pt x="205740" y="0"/>
                  </a:moveTo>
                  <a:lnTo>
                    <a:pt x="0" y="0"/>
                  </a:lnTo>
                  <a:lnTo>
                    <a:pt x="0" y="237744"/>
                  </a:lnTo>
                  <a:lnTo>
                    <a:pt x="205740" y="237744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01968" y="4741163"/>
              <a:ext cx="3685031" cy="208026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17267" y="232994"/>
            <a:ext cx="801624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C00000"/>
                </a:solidFill>
                <a:latin typeface="Times New Roman"/>
                <a:cs typeface="Times New Roman"/>
              </a:rPr>
              <a:t>Организация</a:t>
            </a:r>
            <a:r>
              <a:rPr dirty="0" sz="3600" spc="-8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600" spc="-30">
                <a:solidFill>
                  <a:srgbClr val="C00000"/>
                </a:solidFill>
                <a:latin typeface="Times New Roman"/>
                <a:cs typeface="Times New Roman"/>
              </a:rPr>
              <a:t>здорового</a:t>
            </a:r>
            <a:r>
              <a:rPr dirty="0" sz="3600" spc="-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600" spc="10">
                <a:solidFill>
                  <a:srgbClr val="C00000"/>
                </a:solidFill>
                <a:latin typeface="Times New Roman"/>
                <a:cs typeface="Times New Roman"/>
              </a:rPr>
              <a:t>питания</a:t>
            </a:r>
            <a:r>
              <a:rPr dirty="0" sz="3600" spc="-8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C00000"/>
                </a:solidFill>
                <a:latin typeface="Times New Roman"/>
                <a:cs typeface="Times New Roman"/>
              </a:rPr>
              <a:t>детей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74850" y="1137030"/>
            <a:ext cx="4197350" cy="4192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0025" indent="-187960">
              <a:lnSpc>
                <a:spcPct val="100000"/>
              </a:lnSpc>
              <a:spcBef>
                <a:spcPts val="100"/>
              </a:spcBef>
              <a:buSzPct val="94444"/>
              <a:buFont typeface="Microsoft Sans Serif"/>
              <a:buChar char="&gt;"/>
              <a:tabLst>
                <a:tab pos="200660" algn="l"/>
              </a:tabLst>
            </a:pP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dirty="0" sz="1800" spc="-2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22</a:t>
            </a:r>
            <a:r>
              <a:rPr dirty="0" sz="1800" spc="-3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dirty="0" sz="1800" spc="-1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36</a:t>
            </a:r>
            <a:r>
              <a:rPr dirty="0" sz="1800" spc="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%</a:t>
            </a:r>
            <a:r>
              <a:rPr dirty="0" sz="1800" spc="-3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15" b="1">
                <a:solidFill>
                  <a:srgbClr val="001F5F"/>
                </a:solidFill>
                <a:latin typeface="Times New Roman"/>
                <a:cs typeface="Times New Roman"/>
              </a:rPr>
              <a:t>снижены</a:t>
            </a:r>
            <a:r>
              <a:rPr dirty="0" sz="1800" spc="4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Times New Roman"/>
                <a:cs typeface="Times New Roman"/>
              </a:rPr>
              <a:t>нормы</a:t>
            </a:r>
            <a:endParaRPr sz="1800">
              <a:latin typeface="Times New Roman"/>
              <a:cs typeface="Times New Roman"/>
            </a:endParaRPr>
          </a:p>
          <a:p>
            <a:pPr marL="328295">
              <a:lnSpc>
                <a:spcPct val="100000"/>
              </a:lnSpc>
            </a:pPr>
            <a:r>
              <a:rPr dirty="0" sz="1800" spc="-5" b="1">
                <a:solidFill>
                  <a:srgbClr val="001F5F"/>
                </a:solidFill>
                <a:latin typeface="Times New Roman"/>
                <a:cs typeface="Times New Roman"/>
              </a:rPr>
              <a:t>потребления</a:t>
            </a:r>
            <a:r>
              <a:rPr dirty="0" sz="1800" spc="-9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Times New Roman"/>
                <a:cs typeface="Times New Roman"/>
              </a:rPr>
              <a:t>сахара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1550" spc="10" b="1" i="1">
                <a:solidFill>
                  <a:srgbClr val="001F5F"/>
                </a:solidFill>
                <a:latin typeface="Times New Roman"/>
                <a:cs typeface="Times New Roman"/>
              </a:rPr>
              <a:t>(СанПиН</a:t>
            </a:r>
            <a:r>
              <a:rPr dirty="0" sz="1550" spc="135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550" spc="10" b="1" i="1">
                <a:solidFill>
                  <a:srgbClr val="001F5F"/>
                </a:solidFill>
                <a:latin typeface="Times New Roman"/>
                <a:cs typeface="Times New Roman"/>
              </a:rPr>
              <a:t>2.3/2.4.3590-20,</a:t>
            </a:r>
            <a:r>
              <a:rPr dirty="0" sz="1550" spc="8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550" spc="10" b="1" i="1">
                <a:solidFill>
                  <a:srgbClr val="001F5F"/>
                </a:solidFill>
                <a:latin typeface="Times New Roman"/>
                <a:cs typeface="Times New Roman"/>
              </a:rPr>
              <a:t>прил.</a:t>
            </a:r>
            <a:r>
              <a:rPr dirty="0" sz="1550" spc="9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550" spc="10" b="1" i="1">
                <a:solidFill>
                  <a:srgbClr val="001F5F"/>
                </a:solidFill>
                <a:latin typeface="Times New Roman"/>
                <a:cs typeface="Times New Roman"/>
              </a:rPr>
              <a:t>7,</a:t>
            </a:r>
            <a:r>
              <a:rPr dirty="0" sz="1550" spc="5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550" spc="15" b="1" i="1">
                <a:solidFill>
                  <a:srgbClr val="001F5F"/>
                </a:solidFill>
                <a:latin typeface="Times New Roman"/>
                <a:cs typeface="Times New Roman"/>
              </a:rPr>
              <a:t>табл. 1-2)</a:t>
            </a:r>
            <a:endParaRPr sz="1550">
              <a:latin typeface="Times New Roman"/>
              <a:cs typeface="Times New Roman"/>
            </a:endParaRPr>
          </a:p>
          <a:p>
            <a:pPr marL="200025" indent="-187960">
              <a:lnSpc>
                <a:spcPct val="100000"/>
              </a:lnSpc>
              <a:spcBef>
                <a:spcPts val="1315"/>
              </a:spcBef>
              <a:buSzPct val="94444"/>
              <a:buFont typeface="Microsoft Sans Serif"/>
              <a:buChar char="&gt;"/>
              <a:tabLst>
                <a:tab pos="200660" algn="l"/>
              </a:tabLst>
            </a:pP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Из</a:t>
            </a:r>
            <a:r>
              <a:rPr dirty="0" sz="1800" spc="-3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Times New Roman"/>
                <a:cs typeface="Times New Roman"/>
              </a:rPr>
              <a:t>перечня</a:t>
            </a:r>
            <a:r>
              <a:rPr dirty="0" sz="1800" spc="-2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15" b="1">
                <a:solidFill>
                  <a:srgbClr val="001F5F"/>
                </a:solidFill>
                <a:latin typeface="Times New Roman"/>
                <a:cs typeface="Times New Roman"/>
              </a:rPr>
              <a:t>продуктов,</a:t>
            </a:r>
            <a:r>
              <a:rPr dirty="0" sz="1800" spc="-4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dirty="0" sz="1800" spc="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10" b="1">
                <a:solidFill>
                  <a:srgbClr val="001F5F"/>
                </a:solidFill>
                <a:latin typeface="Times New Roman"/>
                <a:cs typeface="Times New Roman"/>
              </a:rPr>
              <a:t>питания</a:t>
            </a:r>
            <a:endParaRPr sz="1800">
              <a:latin typeface="Times New Roman"/>
              <a:cs typeface="Times New Roman"/>
            </a:endParaRPr>
          </a:p>
          <a:p>
            <a:pPr marL="328295">
              <a:lnSpc>
                <a:spcPct val="100000"/>
              </a:lnSpc>
            </a:pPr>
            <a:r>
              <a:rPr dirty="0" sz="1800" spc="-5" b="1">
                <a:solidFill>
                  <a:srgbClr val="001F5F"/>
                </a:solidFill>
                <a:latin typeface="Times New Roman"/>
                <a:cs typeface="Times New Roman"/>
              </a:rPr>
              <a:t>детей</a:t>
            </a:r>
            <a:r>
              <a:rPr dirty="0" sz="1800" spc="2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15" b="1">
                <a:solidFill>
                  <a:srgbClr val="001F5F"/>
                </a:solidFill>
                <a:latin typeface="Times New Roman"/>
                <a:cs typeface="Times New Roman"/>
              </a:rPr>
              <a:t>исключены</a:t>
            </a:r>
            <a:r>
              <a:rPr dirty="0" sz="1800" spc="-2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15" b="1">
                <a:solidFill>
                  <a:srgbClr val="001F5F"/>
                </a:solidFill>
                <a:latin typeface="Times New Roman"/>
                <a:cs typeface="Times New Roman"/>
              </a:rPr>
              <a:t>колбасные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15" b="1">
                <a:solidFill>
                  <a:srgbClr val="001F5F"/>
                </a:solidFill>
                <a:latin typeface="Times New Roman"/>
                <a:cs typeface="Times New Roman"/>
              </a:rPr>
              <a:t>изделия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500" spc="5" b="1" i="1">
                <a:solidFill>
                  <a:srgbClr val="001F5F"/>
                </a:solidFill>
                <a:latin typeface="Times New Roman"/>
                <a:cs typeface="Times New Roman"/>
              </a:rPr>
              <a:t>(Са</a:t>
            </a:r>
            <a:r>
              <a:rPr dirty="0" sz="1500" spc="-5" b="1" i="1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dirty="0" sz="1500" spc="15" b="1" i="1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dirty="0" sz="1500" spc="-10" b="1" i="1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dirty="0" sz="1500" spc="5" b="1" i="1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dirty="0" sz="1500" spc="-45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500" spc="5" b="1" i="1">
                <a:solidFill>
                  <a:srgbClr val="001F5F"/>
                </a:solidFill>
                <a:latin typeface="Times New Roman"/>
                <a:cs typeface="Times New Roman"/>
              </a:rPr>
              <a:t>2</a:t>
            </a:r>
            <a:r>
              <a:rPr dirty="0" sz="1500" spc="20" b="1" i="1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dirty="0" sz="1500" b="1" i="1">
                <a:solidFill>
                  <a:srgbClr val="001F5F"/>
                </a:solidFill>
                <a:latin typeface="Times New Roman"/>
                <a:cs typeface="Times New Roman"/>
              </a:rPr>
              <a:t>3</a:t>
            </a:r>
            <a:r>
              <a:rPr dirty="0" sz="1500" spc="10" b="1" i="1">
                <a:solidFill>
                  <a:srgbClr val="001F5F"/>
                </a:solidFill>
                <a:latin typeface="Times New Roman"/>
                <a:cs typeface="Times New Roman"/>
              </a:rPr>
              <a:t>/</a:t>
            </a:r>
            <a:r>
              <a:rPr dirty="0" sz="1500" spc="5" b="1" i="1">
                <a:solidFill>
                  <a:srgbClr val="001F5F"/>
                </a:solidFill>
                <a:latin typeface="Times New Roman"/>
                <a:cs typeface="Times New Roman"/>
              </a:rPr>
              <a:t>2</a:t>
            </a:r>
            <a:r>
              <a:rPr dirty="0" sz="1500" spc="15" b="1" i="1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dirty="0" sz="1500" spc="5" b="1" i="1">
                <a:solidFill>
                  <a:srgbClr val="001F5F"/>
                </a:solidFill>
                <a:latin typeface="Times New Roman"/>
                <a:cs typeface="Times New Roman"/>
              </a:rPr>
              <a:t>4</a:t>
            </a:r>
            <a:r>
              <a:rPr dirty="0" sz="1500" spc="15" b="1" i="1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dirty="0" sz="1500" spc="5" b="1" i="1">
                <a:solidFill>
                  <a:srgbClr val="001F5F"/>
                </a:solidFill>
                <a:latin typeface="Times New Roman"/>
                <a:cs typeface="Times New Roman"/>
              </a:rPr>
              <a:t>35</a:t>
            </a:r>
            <a:r>
              <a:rPr dirty="0" sz="1500" spc="-35" b="1" i="1">
                <a:solidFill>
                  <a:srgbClr val="001F5F"/>
                </a:solidFill>
                <a:latin typeface="Times New Roman"/>
                <a:cs typeface="Times New Roman"/>
              </a:rPr>
              <a:t>9</a:t>
            </a:r>
            <a:r>
              <a:rPr dirty="0" sz="1500" spc="10" b="1" i="1">
                <a:solidFill>
                  <a:srgbClr val="001F5F"/>
                </a:solidFill>
                <a:latin typeface="Times New Roman"/>
                <a:cs typeface="Times New Roman"/>
              </a:rPr>
              <a:t>0</a:t>
            </a:r>
            <a:r>
              <a:rPr dirty="0" sz="1500" b="1" i="1">
                <a:solidFill>
                  <a:srgbClr val="001F5F"/>
                </a:solidFill>
                <a:latin typeface="Times New Roman"/>
                <a:cs typeface="Times New Roman"/>
              </a:rPr>
              <a:t>-20,</a:t>
            </a:r>
            <a:r>
              <a:rPr dirty="0" sz="1500" spc="-145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500" spc="-10" b="1" i="1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dirty="0" sz="1500" spc="5" b="1" i="1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dirty="0" sz="1500" spc="-10" b="1" i="1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dirty="0" sz="1500" spc="15" b="1" i="1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dirty="0" sz="1500" b="1" i="1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dirty="0" sz="150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500" b="1" i="1">
                <a:solidFill>
                  <a:srgbClr val="001F5F"/>
                </a:solidFill>
                <a:latin typeface="Times New Roman"/>
                <a:cs typeface="Times New Roman"/>
              </a:rPr>
              <a:t>7,</a:t>
            </a:r>
            <a:r>
              <a:rPr dirty="0" sz="150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500" spc="15" b="1" i="1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dirty="0" sz="1500" spc="5" b="1" i="1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dirty="0" sz="1500" spc="-30" b="1" i="1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dirty="0" sz="1500" spc="15" b="1" i="1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dirty="0" sz="1500" b="1" i="1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dirty="0" sz="1500" spc="-65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500" spc="5" b="1" i="1">
                <a:solidFill>
                  <a:srgbClr val="001F5F"/>
                </a:solidFill>
                <a:latin typeface="Times New Roman"/>
                <a:cs typeface="Times New Roman"/>
              </a:rPr>
              <a:t>1-2)</a:t>
            </a:r>
            <a:endParaRPr sz="1500">
              <a:latin typeface="Times New Roman"/>
              <a:cs typeface="Times New Roman"/>
            </a:endParaRPr>
          </a:p>
          <a:p>
            <a:pPr marL="200025" indent="-187960">
              <a:lnSpc>
                <a:spcPct val="100000"/>
              </a:lnSpc>
              <a:spcBef>
                <a:spcPts val="1000"/>
              </a:spcBef>
              <a:buSzPct val="94444"/>
              <a:buFont typeface="Microsoft Sans Serif"/>
              <a:buChar char="&gt;"/>
              <a:tabLst>
                <a:tab pos="200660" algn="l"/>
              </a:tabLst>
            </a:pP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dirty="0" sz="1800" spc="-2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17</a:t>
            </a:r>
            <a:r>
              <a:rPr dirty="0" sz="1800" spc="-3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dirty="0" sz="1800" spc="-1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40</a:t>
            </a:r>
            <a:r>
              <a:rPr dirty="0" sz="1800" spc="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%</a:t>
            </a:r>
            <a:r>
              <a:rPr dirty="0" sz="1800" spc="-3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15" b="1">
                <a:solidFill>
                  <a:srgbClr val="001F5F"/>
                </a:solidFill>
                <a:latin typeface="Times New Roman"/>
                <a:cs typeface="Times New Roman"/>
              </a:rPr>
              <a:t>снижены</a:t>
            </a:r>
            <a:r>
              <a:rPr dirty="0" sz="1800" spc="4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Times New Roman"/>
                <a:cs typeface="Times New Roman"/>
              </a:rPr>
              <a:t>нормы</a:t>
            </a:r>
            <a:endParaRPr sz="1800">
              <a:latin typeface="Times New Roman"/>
              <a:cs typeface="Times New Roman"/>
            </a:endParaRPr>
          </a:p>
          <a:p>
            <a:pPr marL="328295">
              <a:lnSpc>
                <a:spcPct val="100000"/>
              </a:lnSpc>
            </a:pPr>
            <a:r>
              <a:rPr dirty="0" sz="1800" spc="-5" b="1">
                <a:solidFill>
                  <a:srgbClr val="001F5F"/>
                </a:solidFill>
                <a:latin typeface="Times New Roman"/>
                <a:cs typeface="Times New Roman"/>
              </a:rPr>
              <a:t>потребления</a:t>
            </a:r>
            <a:r>
              <a:rPr dirty="0" sz="1800" spc="-10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15" b="1">
                <a:solidFill>
                  <a:srgbClr val="001F5F"/>
                </a:solidFill>
                <a:latin typeface="Times New Roman"/>
                <a:cs typeface="Times New Roman"/>
              </a:rPr>
              <a:t>соли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15" b="1">
                <a:solidFill>
                  <a:srgbClr val="FF0000"/>
                </a:solidFill>
                <a:latin typeface="Times New Roman"/>
                <a:cs typeface="Times New Roman"/>
              </a:rPr>
              <a:t>Соль только</a:t>
            </a:r>
            <a:r>
              <a:rPr dirty="0" sz="180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Times New Roman"/>
                <a:cs typeface="Times New Roman"/>
              </a:rPr>
              <a:t>йодированная!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1550" spc="10" b="1" i="1">
                <a:solidFill>
                  <a:srgbClr val="FF0000"/>
                </a:solidFill>
                <a:latin typeface="Times New Roman"/>
                <a:cs typeface="Times New Roman"/>
              </a:rPr>
              <a:t>(СанПиН</a:t>
            </a:r>
            <a:r>
              <a:rPr dirty="0" sz="1550" spc="135" b="1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550" spc="10" b="1" i="1">
                <a:solidFill>
                  <a:srgbClr val="FF0000"/>
                </a:solidFill>
                <a:latin typeface="Times New Roman"/>
                <a:cs typeface="Times New Roman"/>
              </a:rPr>
              <a:t>2.3/2.4.3590-20,</a:t>
            </a:r>
            <a:r>
              <a:rPr dirty="0" sz="1550" spc="80" b="1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550" spc="10" b="1" i="1">
                <a:solidFill>
                  <a:srgbClr val="FF0000"/>
                </a:solidFill>
                <a:latin typeface="Times New Roman"/>
                <a:cs typeface="Times New Roman"/>
              </a:rPr>
              <a:t>прил.</a:t>
            </a:r>
            <a:r>
              <a:rPr dirty="0" sz="1550" spc="90" b="1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550" spc="10" b="1" i="1">
                <a:solidFill>
                  <a:srgbClr val="FF0000"/>
                </a:solidFill>
                <a:latin typeface="Times New Roman"/>
                <a:cs typeface="Times New Roman"/>
              </a:rPr>
              <a:t>7,</a:t>
            </a:r>
            <a:r>
              <a:rPr dirty="0" sz="1550" spc="5" b="1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550" spc="15" b="1" i="1">
                <a:solidFill>
                  <a:srgbClr val="FF0000"/>
                </a:solidFill>
                <a:latin typeface="Times New Roman"/>
                <a:cs typeface="Times New Roman"/>
              </a:rPr>
              <a:t>табл. 1-2)</a:t>
            </a:r>
            <a:endParaRPr sz="1550">
              <a:latin typeface="Times New Roman"/>
              <a:cs typeface="Times New Roman"/>
            </a:endParaRPr>
          </a:p>
          <a:p>
            <a:pPr marL="200660" marR="186690" indent="-200660">
              <a:lnSpc>
                <a:spcPct val="100000"/>
              </a:lnSpc>
              <a:spcBef>
                <a:spcPts val="985"/>
              </a:spcBef>
              <a:buSzPct val="94444"/>
              <a:buFont typeface="Microsoft Sans Serif"/>
              <a:buChar char="&gt;"/>
              <a:tabLst>
                <a:tab pos="200660" algn="l"/>
              </a:tabLst>
            </a:pP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dirty="0" sz="1800" spc="-4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Times New Roman"/>
                <a:cs typeface="Times New Roman"/>
              </a:rPr>
              <a:t>отдельных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Times New Roman"/>
                <a:cs typeface="Times New Roman"/>
              </a:rPr>
              <a:t>возрастных</a:t>
            </a:r>
            <a:r>
              <a:rPr dirty="0" sz="1800" spc="-7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Times New Roman"/>
                <a:cs typeface="Times New Roman"/>
              </a:rPr>
              <a:t>категориях </a:t>
            </a:r>
            <a:r>
              <a:rPr dirty="0" sz="1800" spc="-434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Times New Roman"/>
                <a:cs typeface="Times New Roman"/>
              </a:rPr>
              <a:t>увеличена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на 2 - </a:t>
            </a:r>
            <a:r>
              <a:rPr dirty="0" sz="1800" spc="-5" b="1">
                <a:solidFill>
                  <a:srgbClr val="001F5F"/>
                </a:solidFill>
                <a:latin typeface="Times New Roman"/>
                <a:cs typeface="Times New Roman"/>
              </a:rPr>
              <a:t>27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% </a:t>
            </a:r>
            <a:r>
              <a:rPr dirty="0" sz="1800" spc="-10" b="1">
                <a:solidFill>
                  <a:srgbClr val="001F5F"/>
                </a:solidFill>
                <a:latin typeface="Times New Roman"/>
                <a:cs typeface="Times New Roman"/>
              </a:rPr>
              <a:t>норма </a:t>
            </a:r>
            <a:r>
              <a:rPr dirty="0" sz="1800" spc="-5" b="1">
                <a:solidFill>
                  <a:srgbClr val="001F5F"/>
                </a:solidFill>
                <a:latin typeface="Times New Roman"/>
                <a:cs typeface="Times New Roman"/>
              </a:rPr>
              <a:t> потребления</a:t>
            </a:r>
            <a:r>
              <a:rPr dirty="0" sz="1800" spc="-6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Times New Roman"/>
                <a:cs typeface="Times New Roman"/>
              </a:rPr>
              <a:t>сыра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1550" spc="10" b="1" i="1">
                <a:solidFill>
                  <a:srgbClr val="001F5F"/>
                </a:solidFill>
                <a:latin typeface="Times New Roman"/>
                <a:cs typeface="Times New Roman"/>
              </a:rPr>
              <a:t>(СанПиН2.3/2.4.3590-20,</a:t>
            </a:r>
            <a:r>
              <a:rPr dirty="0" sz="1550" spc="185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550" spc="10" b="1" i="1">
                <a:solidFill>
                  <a:srgbClr val="001F5F"/>
                </a:solidFill>
                <a:latin typeface="Times New Roman"/>
                <a:cs typeface="Times New Roman"/>
              </a:rPr>
              <a:t>прил.</a:t>
            </a:r>
            <a:r>
              <a:rPr dirty="0" sz="1550" spc="85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550" spc="10" b="1" i="1">
                <a:solidFill>
                  <a:srgbClr val="001F5F"/>
                </a:solidFill>
                <a:latin typeface="Times New Roman"/>
                <a:cs typeface="Times New Roman"/>
              </a:rPr>
              <a:t>7,</a:t>
            </a:r>
            <a:r>
              <a:rPr dirty="0" sz="1550" spc="5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550" spc="15" b="1" i="1">
                <a:solidFill>
                  <a:srgbClr val="001F5F"/>
                </a:solidFill>
                <a:latin typeface="Times New Roman"/>
                <a:cs typeface="Times New Roman"/>
              </a:rPr>
              <a:t>табл. 1-2)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84593" y="1141603"/>
            <a:ext cx="4819650" cy="75628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1550" spc="5" b="1">
                <a:solidFill>
                  <a:srgbClr val="0000FF"/>
                </a:solidFill>
                <a:latin typeface="Times New Roman"/>
                <a:cs typeface="Times New Roman"/>
              </a:rPr>
              <a:t>Регламентированы</a:t>
            </a:r>
            <a:r>
              <a:rPr dirty="0" sz="1550" spc="15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550" spc="10" b="1">
                <a:solidFill>
                  <a:srgbClr val="0000FF"/>
                </a:solidFill>
                <a:latin typeface="Times New Roman"/>
                <a:cs typeface="Times New Roman"/>
              </a:rPr>
              <a:t>показатели</a:t>
            </a:r>
            <a:r>
              <a:rPr dirty="0" sz="1550" spc="5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550" spc="5" b="1">
                <a:solidFill>
                  <a:srgbClr val="0000FF"/>
                </a:solidFill>
                <a:latin typeface="Times New Roman"/>
                <a:cs typeface="Times New Roman"/>
              </a:rPr>
              <a:t>значений</a:t>
            </a:r>
            <a:r>
              <a:rPr dirty="0" sz="1550" spc="5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550" spc="5" b="1">
                <a:solidFill>
                  <a:srgbClr val="0000FF"/>
                </a:solidFill>
                <a:latin typeface="Times New Roman"/>
                <a:cs typeface="Times New Roman"/>
              </a:rPr>
              <a:t>суммарной</a:t>
            </a:r>
            <a:endParaRPr sz="1550">
              <a:latin typeface="Times New Roman"/>
              <a:cs typeface="Times New Roman"/>
            </a:endParaRPr>
          </a:p>
          <a:p>
            <a:pPr algn="ctr" marL="3175">
              <a:lnSpc>
                <a:spcPct val="100000"/>
              </a:lnSpc>
              <a:spcBef>
                <a:spcPts val="50"/>
              </a:spcBef>
            </a:pPr>
            <a:r>
              <a:rPr dirty="0" sz="1550" spc="20" b="1">
                <a:solidFill>
                  <a:srgbClr val="0000FF"/>
                </a:solidFill>
                <a:latin typeface="Times New Roman"/>
                <a:cs typeface="Times New Roman"/>
              </a:rPr>
              <a:t>массы</a:t>
            </a:r>
            <a:r>
              <a:rPr dirty="0" sz="1550" spc="-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550" spc="-15" b="1">
                <a:solidFill>
                  <a:srgbClr val="0000FF"/>
                </a:solidFill>
                <a:latin typeface="Times New Roman"/>
                <a:cs typeface="Times New Roman"/>
              </a:rPr>
              <a:t>блюд</a:t>
            </a:r>
            <a:r>
              <a:rPr dirty="0" sz="1550" spc="6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550" spc="10" b="1">
                <a:solidFill>
                  <a:srgbClr val="0000FF"/>
                </a:solidFill>
                <a:latin typeface="Times New Roman"/>
                <a:cs typeface="Times New Roman"/>
              </a:rPr>
              <a:t>по</a:t>
            </a:r>
            <a:r>
              <a:rPr dirty="0" sz="1550" spc="5" b="1">
                <a:solidFill>
                  <a:srgbClr val="0000FF"/>
                </a:solidFill>
                <a:latin typeface="Times New Roman"/>
                <a:cs typeface="Times New Roman"/>
              </a:rPr>
              <a:t> отдельным</a:t>
            </a:r>
            <a:r>
              <a:rPr dirty="0" sz="1550" spc="15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550" spc="10" b="1">
                <a:solidFill>
                  <a:srgbClr val="0000FF"/>
                </a:solidFill>
                <a:latin typeface="Times New Roman"/>
                <a:cs typeface="Times New Roman"/>
              </a:rPr>
              <a:t>приемам</a:t>
            </a:r>
            <a:r>
              <a:rPr dirty="0" sz="1550" spc="8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0000FF"/>
                </a:solidFill>
                <a:latin typeface="Times New Roman"/>
                <a:cs typeface="Times New Roman"/>
              </a:rPr>
              <a:t>пищи</a:t>
            </a:r>
            <a:endParaRPr sz="1550">
              <a:latin typeface="Times New Roman"/>
              <a:cs typeface="Times New Roman"/>
            </a:endParaRPr>
          </a:p>
          <a:p>
            <a:pPr algn="ctr" marL="3175">
              <a:lnSpc>
                <a:spcPct val="100000"/>
              </a:lnSpc>
              <a:spcBef>
                <a:spcPts val="85"/>
              </a:spcBef>
            </a:pPr>
            <a:r>
              <a:rPr dirty="0" sz="1550" spc="10" b="1">
                <a:solidFill>
                  <a:srgbClr val="0000FF"/>
                </a:solidFill>
                <a:latin typeface="Times New Roman"/>
                <a:cs typeface="Times New Roman"/>
              </a:rPr>
              <a:t>(</a:t>
            </a:r>
            <a:r>
              <a:rPr dirty="0" u="heavy" sz="1550" spc="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не</a:t>
            </a:r>
            <a:r>
              <a:rPr dirty="0" u="heavy" sz="1550" spc="2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менее)</a:t>
            </a:r>
            <a:r>
              <a:rPr dirty="0" sz="1550" spc="6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550" spc="15" b="1">
                <a:solidFill>
                  <a:srgbClr val="0000FF"/>
                </a:solidFill>
                <a:latin typeface="Times New Roman"/>
                <a:cs typeface="Times New Roman"/>
              </a:rPr>
              <a:t>СанПиН</a:t>
            </a:r>
            <a:r>
              <a:rPr dirty="0" sz="1550" spc="11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550" spc="10" b="1">
                <a:solidFill>
                  <a:srgbClr val="0000FF"/>
                </a:solidFill>
                <a:latin typeface="Times New Roman"/>
                <a:cs typeface="Times New Roman"/>
              </a:rPr>
              <a:t>2.3/2.4.3590-20,</a:t>
            </a:r>
            <a:r>
              <a:rPr dirty="0" sz="1550" spc="8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550" spc="5" b="1">
                <a:solidFill>
                  <a:srgbClr val="0000FF"/>
                </a:solidFill>
                <a:latin typeface="Times New Roman"/>
                <a:cs typeface="Times New Roman"/>
              </a:rPr>
              <a:t>прил.</a:t>
            </a:r>
            <a:r>
              <a:rPr dirty="0" sz="1550" spc="8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550" spc="10" b="1">
                <a:solidFill>
                  <a:srgbClr val="0000FF"/>
                </a:solidFill>
                <a:latin typeface="Times New Roman"/>
                <a:cs typeface="Times New Roman"/>
              </a:rPr>
              <a:t>9,</a:t>
            </a:r>
            <a:r>
              <a:rPr dirty="0" sz="1550" spc="4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550" spc="15" b="1">
                <a:solidFill>
                  <a:srgbClr val="0000FF"/>
                </a:solidFill>
                <a:latin typeface="Times New Roman"/>
                <a:cs typeface="Times New Roman"/>
              </a:rPr>
              <a:t>табл.</a:t>
            </a:r>
            <a:r>
              <a:rPr dirty="0" sz="1550" spc="1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550" spc="15" b="1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endParaRPr sz="1550">
              <a:latin typeface="Times New Roman"/>
              <a:cs typeface="Times New Roman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6746493" y="2156332"/>
          <a:ext cx="4935855" cy="2432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1120"/>
                <a:gridCol w="1649730"/>
                <a:gridCol w="1925954"/>
              </a:tblGrid>
              <a:tr h="408304"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150" spc="20" b="1">
                          <a:latin typeface="Times New Roman"/>
                          <a:cs typeface="Times New Roman"/>
                        </a:rPr>
                        <a:t>Показатели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150" spc="20" b="1">
                          <a:latin typeface="Times New Roman"/>
                          <a:cs typeface="Times New Roman"/>
                        </a:rPr>
                        <a:t>7-12</a:t>
                      </a:r>
                      <a:r>
                        <a:rPr dirty="0" sz="115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25" b="1">
                          <a:latin typeface="Times New Roman"/>
                          <a:cs typeface="Times New Roman"/>
                        </a:rPr>
                        <a:t>лет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150" spc="25" b="1">
                          <a:latin typeface="Times New Roman"/>
                          <a:cs typeface="Times New Roman"/>
                        </a:rPr>
                        <a:t>12</a:t>
                      </a:r>
                      <a:r>
                        <a:rPr dirty="0" sz="11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25" b="1">
                          <a:latin typeface="Times New Roman"/>
                          <a:cs typeface="Times New Roman"/>
                        </a:rPr>
                        <a:t>лет</a:t>
                      </a:r>
                      <a:r>
                        <a:rPr dirty="0" sz="115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20" b="1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15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10" b="1">
                          <a:latin typeface="Times New Roman"/>
                          <a:cs typeface="Times New Roman"/>
                        </a:rPr>
                        <a:t>старше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04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</a:tr>
              <a:tr h="278257"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150" spc="10" b="1">
                          <a:latin typeface="Times New Roman"/>
                          <a:cs typeface="Times New Roman"/>
                        </a:rPr>
                        <a:t>Завтрак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150" spc="30" b="1">
                          <a:latin typeface="Times New Roman"/>
                          <a:cs typeface="Times New Roman"/>
                        </a:rPr>
                        <a:t>500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150" spc="30" b="1">
                          <a:latin typeface="Times New Roman"/>
                          <a:cs typeface="Times New Roman"/>
                        </a:rPr>
                        <a:t>550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</a:tr>
              <a:tr h="463295"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150" spc="25" b="1">
                          <a:latin typeface="Times New Roman"/>
                          <a:cs typeface="Times New Roman"/>
                        </a:rPr>
                        <a:t>Второй</a:t>
                      </a:r>
                      <a:r>
                        <a:rPr dirty="0" sz="115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10" b="1">
                          <a:latin typeface="Times New Roman"/>
                          <a:cs typeface="Times New Roman"/>
                        </a:rPr>
                        <a:t>завтрак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150" spc="30" b="1">
                          <a:latin typeface="Times New Roman"/>
                          <a:cs typeface="Times New Roman"/>
                        </a:rPr>
                        <a:t>200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150" spc="30" b="1">
                          <a:latin typeface="Times New Roman"/>
                          <a:cs typeface="Times New Roman"/>
                        </a:rPr>
                        <a:t>200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150" spc="25" b="1">
                          <a:latin typeface="Times New Roman"/>
                          <a:cs typeface="Times New Roman"/>
                        </a:rPr>
                        <a:t>Обед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150" spc="30" b="1">
                          <a:latin typeface="Times New Roman"/>
                          <a:cs typeface="Times New Roman"/>
                        </a:rPr>
                        <a:t>700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150" spc="30" b="1">
                          <a:latin typeface="Times New Roman"/>
                          <a:cs typeface="Times New Roman"/>
                        </a:rPr>
                        <a:t>800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Полдник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 spc="10" b="1">
                          <a:latin typeface="Times New Roman"/>
                          <a:cs typeface="Times New Roman"/>
                        </a:rPr>
                        <a:t>300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 spc="10" b="1">
                          <a:latin typeface="Times New Roman"/>
                          <a:cs typeface="Times New Roman"/>
                        </a:rPr>
                        <a:t>350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150" spc="10" b="1">
                          <a:latin typeface="Times New Roman"/>
                          <a:cs typeface="Times New Roman"/>
                        </a:rPr>
                        <a:t>Ужин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150" spc="30" b="1">
                          <a:latin typeface="Times New Roman"/>
                          <a:cs typeface="Times New Roman"/>
                        </a:rPr>
                        <a:t>500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150" spc="30" b="1">
                          <a:latin typeface="Times New Roman"/>
                          <a:cs typeface="Times New Roman"/>
                        </a:rPr>
                        <a:t>600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150" spc="25" b="1">
                          <a:latin typeface="Times New Roman"/>
                          <a:cs typeface="Times New Roman"/>
                        </a:rPr>
                        <a:t>Второй</a:t>
                      </a:r>
                      <a:r>
                        <a:rPr dirty="0" sz="115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5" b="1">
                          <a:latin typeface="Times New Roman"/>
                          <a:cs typeface="Times New Roman"/>
                        </a:rPr>
                        <a:t>ужин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150" spc="30" b="1">
                          <a:latin typeface="Times New Roman"/>
                          <a:cs typeface="Times New Roman"/>
                        </a:rPr>
                        <a:t>200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150" spc="30" b="1">
                          <a:latin typeface="Times New Roman"/>
                          <a:cs typeface="Times New Roman"/>
                        </a:rPr>
                        <a:t>200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182879" y="5330952"/>
            <a:ext cx="1993900" cy="942340"/>
          </a:xfrm>
          <a:custGeom>
            <a:avLst/>
            <a:gdLst/>
            <a:ahLst/>
            <a:cxnLst/>
            <a:rect l="l" t="t" r="r" b="b"/>
            <a:pathLst>
              <a:path w="1993900" h="942339">
                <a:moveTo>
                  <a:pt x="1993392" y="0"/>
                </a:moveTo>
                <a:lnTo>
                  <a:pt x="0" y="0"/>
                </a:lnTo>
                <a:lnTo>
                  <a:pt x="0" y="941832"/>
                </a:lnTo>
                <a:lnTo>
                  <a:pt x="1993392" y="941832"/>
                </a:lnTo>
                <a:lnTo>
                  <a:pt x="19933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67995" y="5510276"/>
            <a:ext cx="5782310" cy="94170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2390"/>
              </a:lnSpc>
              <a:spcBef>
                <a:spcPts val="114"/>
              </a:spcBef>
            </a:pPr>
            <a:r>
              <a:rPr dirty="0" sz="2000" spc="5" b="1">
                <a:solidFill>
                  <a:srgbClr val="FF0000"/>
                </a:solidFill>
                <a:latin typeface="Times New Roman"/>
                <a:cs typeface="Times New Roman"/>
              </a:rPr>
              <a:t>Впервые</a:t>
            </a:r>
            <a:r>
              <a:rPr dirty="0" sz="2000" spc="40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Times New Roman"/>
                <a:cs typeface="Times New Roman"/>
              </a:rPr>
              <a:t>регламентированы</a:t>
            </a:r>
            <a:r>
              <a:rPr dirty="0" sz="2000" spc="-9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FF"/>
                </a:solidFill>
                <a:latin typeface="Times New Roman"/>
                <a:cs typeface="Times New Roman"/>
              </a:rPr>
              <a:t>требования</a:t>
            </a:r>
            <a:r>
              <a:rPr dirty="0" sz="2000" spc="-12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spc="10" b="1">
                <a:solidFill>
                  <a:srgbClr val="0000FF"/>
                </a:solidFill>
                <a:latin typeface="Times New Roman"/>
                <a:cs typeface="Times New Roman"/>
              </a:rPr>
              <a:t>к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390"/>
              </a:lnSpc>
            </a:pPr>
            <a:r>
              <a:rPr dirty="0" sz="2000" b="1">
                <a:solidFill>
                  <a:srgbClr val="0000FF"/>
                </a:solidFill>
                <a:latin typeface="Times New Roman"/>
                <a:cs typeface="Times New Roman"/>
              </a:rPr>
              <a:t>особенностям</a:t>
            </a:r>
            <a:r>
              <a:rPr dirty="0" sz="2000" spc="-12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spc="10" b="1">
                <a:solidFill>
                  <a:srgbClr val="0000FF"/>
                </a:solidFill>
                <a:latin typeface="Times New Roman"/>
                <a:cs typeface="Times New Roman"/>
              </a:rPr>
              <a:t>питания</a:t>
            </a:r>
            <a:r>
              <a:rPr dirty="0" sz="2000" spc="-5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Times New Roman"/>
                <a:cs typeface="Times New Roman"/>
              </a:rPr>
              <a:t>кадетов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2000" spc="10" b="1" i="1">
                <a:solidFill>
                  <a:srgbClr val="0000FF"/>
                </a:solidFill>
                <a:latin typeface="Times New Roman"/>
                <a:cs typeface="Times New Roman"/>
              </a:rPr>
              <a:t>(СанПиН</a:t>
            </a:r>
            <a:r>
              <a:rPr dirty="0" sz="2000" spc="-105" b="1" i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b="1" i="1">
                <a:solidFill>
                  <a:srgbClr val="0000FF"/>
                </a:solidFill>
                <a:latin typeface="Times New Roman"/>
                <a:cs typeface="Times New Roman"/>
              </a:rPr>
              <a:t>2.3/2.4.3590-20</a:t>
            </a:r>
            <a:r>
              <a:rPr dirty="0" sz="2000" spc="-110" b="1" i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 i="1">
                <a:solidFill>
                  <a:srgbClr val="0000FF"/>
                </a:solidFill>
                <a:latin typeface="Times New Roman"/>
                <a:cs typeface="Times New Roman"/>
              </a:rPr>
              <a:t>Приложения</a:t>
            </a:r>
            <a:r>
              <a:rPr dirty="0" sz="1800" spc="-45" b="1" i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0000FF"/>
                </a:solidFill>
                <a:latin typeface="Times New Roman"/>
                <a:cs typeface="Times New Roman"/>
              </a:rPr>
              <a:t>№</a:t>
            </a:r>
            <a:r>
              <a:rPr dirty="0" sz="1800" spc="-10" b="1" i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  <a:r>
              <a:rPr dirty="0" sz="1800" spc="-20" b="1" i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0000FF"/>
                </a:solidFill>
                <a:latin typeface="Times New Roman"/>
                <a:cs typeface="Times New Roman"/>
              </a:rPr>
              <a:t>таблица</a:t>
            </a:r>
            <a:r>
              <a:rPr dirty="0" sz="1800" spc="-90" b="1" i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 i="1">
                <a:solidFill>
                  <a:srgbClr val="0000FF"/>
                </a:solidFill>
                <a:latin typeface="Times New Roman"/>
                <a:cs typeface="Times New Roman"/>
              </a:rPr>
              <a:t>5)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3358" y="138455"/>
            <a:ext cx="467106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45"/>
              <a:t>Горячее</a:t>
            </a:r>
            <a:r>
              <a:rPr dirty="0" sz="4400" spc="-75"/>
              <a:t> </a:t>
            </a:r>
            <a:r>
              <a:rPr dirty="0" sz="4400" spc="-5"/>
              <a:t>питание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75336" y="1117473"/>
            <a:ext cx="11398250" cy="539305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89280">
              <a:lnSpc>
                <a:spcPct val="101000"/>
              </a:lnSpc>
              <a:spcBef>
                <a:spcPts val="70"/>
              </a:spcBef>
            </a:pPr>
            <a:r>
              <a:rPr dirty="0" sz="2200" spc="-5" b="1">
                <a:latin typeface="Arial"/>
                <a:cs typeface="Arial"/>
              </a:rPr>
              <a:t>В</a:t>
            </a:r>
            <a:r>
              <a:rPr dirty="0" sz="2200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образовательных</a:t>
            </a:r>
            <a:r>
              <a:rPr dirty="0" sz="2200" spc="150" b="1">
                <a:latin typeface="Arial"/>
                <a:cs typeface="Arial"/>
              </a:rPr>
              <a:t> </a:t>
            </a:r>
            <a:r>
              <a:rPr dirty="0" sz="2200" spc="-15" b="1">
                <a:latin typeface="Arial"/>
                <a:cs typeface="Arial"/>
              </a:rPr>
              <a:t>организациях</a:t>
            </a:r>
            <a:r>
              <a:rPr dirty="0" sz="2200" spc="110" b="1">
                <a:latin typeface="Arial"/>
                <a:cs typeface="Arial"/>
              </a:rPr>
              <a:t> </a:t>
            </a:r>
            <a:r>
              <a:rPr dirty="0" sz="2200" spc="-15" b="1">
                <a:latin typeface="Arial"/>
                <a:cs typeface="Arial"/>
              </a:rPr>
              <a:t>основное</a:t>
            </a:r>
            <a:r>
              <a:rPr dirty="0" sz="2200" spc="70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питание</a:t>
            </a:r>
            <a:r>
              <a:rPr dirty="0" sz="2200" spc="75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детей</a:t>
            </a:r>
            <a:r>
              <a:rPr dirty="0" sz="2200" spc="55" b="1">
                <a:latin typeface="Arial"/>
                <a:cs typeface="Arial"/>
              </a:rPr>
              <a:t> </a:t>
            </a:r>
            <a:r>
              <a:rPr dirty="0" sz="2200" spc="-15" b="1">
                <a:latin typeface="Arial"/>
                <a:cs typeface="Arial"/>
              </a:rPr>
              <a:t>должно</a:t>
            </a:r>
            <a:r>
              <a:rPr dirty="0" sz="2200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включать </a:t>
            </a:r>
            <a:r>
              <a:rPr dirty="0" sz="2200" spc="-595" b="1">
                <a:latin typeface="Arial"/>
                <a:cs typeface="Arial"/>
              </a:rPr>
              <a:t> </a:t>
            </a:r>
            <a:r>
              <a:rPr dirty="0" u="heavy" sz="2200" spc="-25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горячее</a:t>
            </a:r>
            <a:r>
              <a:rPr dirty="0" u="heavy" sz="2200" spc="75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200" spc="-20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питание</a:t>
            </a:r>
            <a:r>
              <a:rPr dirty="0" u="heavy" sz="2200" spc="80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-</a:t>
            </a:r>
            <a:r>
              <a:rPr dirty="0" sz="2200" spc="2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СанПиН</a:t>
            </a:r>
            <a:r>
              <a:rPr dirty="0" sz="2200" spc="-5" b="1">
                <a:latin typeface="Arial"/>
                <a:cs typeface="Arial"/>
              </a:rPr>
              <a:t> 2.3/2.4.3590-20</a:t>
            </a:r>
            <a:r>
              <a:rPr dirty="0" sz="220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(п.</a:t>
            </a:r>
            <a:r>
              <a:rPr dirty="0" sz="2200" spc="1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8.1.2).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50">
              <a:latin typeface="Arial"/>
              <a:cs typeface="Arial"/>
            </a:endParaRPr>
          </a:p>
          <a:p>
            <a:pPr marL="12700" marR="5080">
              <a:lnSpc>
                <a:spcPct val="100099"/>
              </a:lnSpc>
            </a:pPr>
            <a:r>
              <a:rPr dirty="0" sz="2200" spc="-20" b="1">
                <a:solidFill>
                  <a:srgbClr val="1E6A39"/>
                </a:solidFill>
                <a:latin typeface="Arial"/>
                <a:cs typeface="Arial"/>
              </a:rPr>
              <a:t>Под</a:t>
            </a:r>
            <a:r>
              <a:rPr dirty="0" sz="2200" spc="40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1E6A39"/>
                </a:solidFill>
                <a:latin typeface="Arial"/>
                <a:cs typeface="Arial"/>
              </a:rPr>
              <a:t>горячим</a:t>
            </a:r>
            <a:r>
              <a:rPr dirty="0" sz="2200" spc="60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1E6A39"/>
                </a:solidFill>
                <a:latin typeface="Arial"/>
                <a:cs typeface="Arial"/>
              </a:rPr>
              <a:t>питанием</a:t>
            </a:r>
            <a:r>
              <a:rPr dirty="0" sz="2200" spc="100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2200" spc="-20" b="1">
                <a:solidFill>
                  <a:srgbClr val="1E6A39"/>
                </a:solidFill>
                <a:latin typeface="Arial"/>
                <a:cs typeface="Arial"/>
              </a:rPr>
              <a:t>понимается</a:t>
            </a:r>
            <a:r>
              <a:rPr dirty="0" sz="2200" spc="45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2200" spc="-20" b="1">
                <a:solidFill>
                  <a:srgbClr val="1E6A39"/>
                </a:solidFill>
                <a:latin typeface="Arial"/>
                <a:cs typeface="Arial"/>
              </a:rPr>
              <a:t>здоровое</a:t>
            </a:r>
            <a:r>
              <a:rPr dirty="0" sz="2200" spc="105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2200" spc="-20" b="1">
                <a:solidFill>
                  <a:srgbClr val="1E6A39"/>
                </a:solidFill>
                <a:latin typeface="Arial"/>
                <a:cs typeface="Arial"/>
              </a:rPr>
              <a:t>питание,</a:t>
            </a:r>
            <a:r>
              <a:rPr dirty="0" sz="2200" spc="75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2200" spc="-40" b="1">
                <a:solidFill>
                  <a:srgbClr val="1E6A39"/>
                </a:solidFill>
                <a:latin typeface="Arial"/>
                <a:cs typeface="Arial"/>
              </a:rPr>
              <a:t>которым </a:t>
            </a:r>
            <a:r>
              <a:rPr dirty="0" sz="2200" spc="-35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1E6A39"/>
                </a:solidFill>
                <a:latin typeface="Arial"/>
                <a:cs typeface="Arial"/>
              </a:rPr>
              <a:t>предусматривается</a:t>
            </a:r>
            <a:r>
              <a:rPr dirty="0" sz="2200" spc="200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1E6A39"/>
                </a:solidFill>
                <a:latin typeface="Arial"/>
                <a:cs typeface="Arial"/>
              </a:rPr>
              <a:t>наличие</a:t>
            </a:r>
            <a:r>
              <a:rPr dirty="0" sz="2200" spc="45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1E6A39"/>
                </a:solidFill>
                <a:latin typeface="Arial"/>
                <a:cs typeface="Arial"/>
              </a:rPr>
              <a:t>горячих</a:t>
            </a:r>
            <a:r>
              <a:rPr dirty="0" sz="2200" spc="75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1E6A39"/>
                </a:solidFill>
                <a:latin typeface="Arial"/>
                <a:cs typeface="Arial"/>
              </a:rPr>
              <a:t>первого</a:t>
            </a:r>
            <a:r>
              <a:rPr dirty="0" sz="2200" spc="105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1E6A39"/>
                </a:solidFill>
                <a:latin typeface="Arial"/>
                <a:cs typeface="Arial"/>
              </a:rPr>
              <a:t>и</a:t>
            </a:r>
            <a:r>
              <a:rPr dirty="0" sz="2200" spc="-15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2200" spc="-40" b="1">
                <a:solidFill>
                  <a:srgbClr val="1E6A39"/>
                </a:solidFill>
                <a:latin typeface="Arial"/>
                <a:cs typeface="Arial"/>
              </a:rPr>
              <a:t>второго</a:t>
            </a:r>
            <a:r>
              <a:rPr dirty="0" sz="2200" spc="180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2200" spc="-30" b="1">
                <a:solidFill>
                  <a:srgbClr val="1E6A39"/>
                </a:solidFill>
                <a:latin typeface="Arial"/>
                <a:cs typeface="Arial"/>
              </a:rPr>
              <a:t>блюд</a:t>
            </a:r>
            <a:r>
              <a:rPr dirty="0" sz="2200" spc="10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1E6A39"/>
                </a:solidFill>
                <a:latin typeface="Arial"/>
                <a:cs typeface="Arial"/>
              </a:rPr>
              <a:t>или</a:t>
            </a:r>
            <a:r>
              <a:rPr dirty="0" sz="2200" spc="25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2200" spc="-40" b="1">
                <a:solidFill>
                  <a:srgbClr val="1E6A39"/>
                </a:solidFill>
                <a:latin typeface="Arial"/>
                <a:cs typeface="Arial"/>
              </a:rPr>
              <a:t>второго</a:t>
            </a:r>
            <a:r>
              <a:rPr dirty="0" sz="2200" spc="175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1E6A39"/>
                </a:solidFill>
                <a:latin typeface="Arial"/>
                <a:cs typeface="Arial"/>
              </a:rPr>
              <a:t>блюда </a:t>
            </a:r>
            <a:r>
              <a:rPr dirty="0" sz="2200" spc="-595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1E6A39"/>
                </a:solidFill>
                <a:latin typeface="Arial"/>
                <a:cs typeface="Arial"/>
              </a:rPr>
              <a:t>в </a:t>
            </a:r>
            <a:r>
              <a:rPr dirty="0" sz="2200" spc="-25" b="1">
                <a:solidFill>
                  <a:srgbClr val="1E6A39"/>
                </a:solidFill>
                <a:latin typeface="Arial"/>
                <a:cs typeface="Arial"/>
              </a:rPr>
              <a:t>зависимости</a:t>
            </a:r>
            <a:r>
              <a:rPr dirty="0" sz="2200" spc="-20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2200" spc="-45" b="1">
                <a:solidFill>
                  <a:srgbClr val="1E6A39"/>
                </a:solidFill>
                <a:latin typeface="Arial"/>
                <a:cs typeface="Arial"/>
              </a:rPr>
              <a:t>от </a:t>
            </a:r>
            <a:r>
              <a:rPr dirty="0" sz="2200" spc="-15" b="1">
                <a:solidFill>
                  <a:srgbClr val="1E6A39"/>
                </a:solidFill>
                <a:latin typeface="Arial"/>
                <a:cs typeface="Arial"/>
              </a:rPr>
              <a:t>приема пищи, </a:t>
            </a:r>
            <a:r>
              <a:rPr dirty="0" sz="2200" spc="-5" b="1">
                <a:solidFill>
                  <a:srgbClr val="1E6A39"/>
                </a:solidFill>
                <a:latin typeface="Arial"/>
                <a:cs typeface="Arial"/>
              </a:rPr>
              <a:t>в </a:t>
            </a:r>
            <a:r>
              <a:rPr dirty="0" sz="2200" spc="-30" b="1">
                <a:solidFill>
                  <a:srgbClr val="1E6A39"/>
                </a:solidFill>
                <a:latin typeface="Arial"/>
                <a:cs typeface="Arial"/>
              </a:rPr>
              <a:t>соответствии</a:t>
            </a:r>
            <a:r>
              <a:rPr dirty="0" sz="2200" spc="-25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1E6A39"/>
                </a:solidFill>
                <a:latin typeface="Arial"/>
                <a:cs typeface="Arial"/>
              </a:rPr>
              <a:t>с </a:t>
            </a:r>
            <a:r>
              <a:rPr dirty="0" sz="2200" spc="-10" b="1">
                <a:solidFill>
                  <a:srgbClr val="1E6A39"/>
                </a:solidFill>
                <a:latin typeface="Arial"/>
                <a:cs typeface="Arial"/>
              </a:rPr>
              <a:t>санитарно- </a:t>
            </a:r>
            <a:r>
              <a:rPr dirty="0" sz="2200" spc="-5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2200" spc="-15" b="1">
                <a:solidFill>
                  <a:srgbClr val="1E6A39"/>
                </a:solidFill>
                <a:latin typeface="Arial"/>
                <a:cs typeface="Arial"/>
              </a:rPr>
              <a:t>эпидемиологическими</a:t>
            </a:r>
            <a:r>
              <a:rPr dirty="0" sz="2200" spc="45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2200" spc="-20" b="1">
                <a:solidFill>
                  <a:srgbClr val="1E6A39"/>
                </a:solidFill>
                <a:latin typeface="Arial"/>
                <a:cs typeface="Arial"/>
              </a:rPr>
              <a:t>требованиями.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Arial"/>
              <a:cs typeface="Arial"/>
            </a:endParaRPr>
          </a:p>
          <a:p>
            <a:pPr marL="12700" marR="139700">
              <a:lnSpc>
                <a:spcPct val="100099"/>
              </a:lnSpc>
            </a:pPr>
            <a:r>
              <a:rPr dirty="0" sz="2200" spc="-30" b="1">
                <a:latin typeface="Arial"/>
                <a:cs typeface="Arial"/>
              </a:rPr>
              <a:t>Сухой </a:t>
            </a:r>
            <a:r>
              <a:rPr dirty="0" sz="2200" spc="-5" b="1">
                <a:latin typeface="Arial"/>
                <a:cs typeface="Arial"/>
              </a:rPr>
              <a:t>паек (набор </a:t>
            </a:r>
            <a:r>
              <a:rPr dirty="0" sz="2200" spc="-20" b="1">
                <a:latin typeface="Arial"/>
                <a:cs typeface="Arial"/>
              </a:rPr>
              <a:t>пищевой </a:t>
            </a:r>
            <a:r>
              <a:rPr dirty="0" sz="2200" spc="-15" b="1">
                <a:latin typeface="Arial"/>
                <a:cs typeface="Arial"/>
              </a:rPr>
              <a:t>продукции) </a:t>
            </a:r>
            <a:r>
              <a:rPr dirty="0" sz="2200" spc="-30" b="1">
                <a:latin typeface="Arial"/>
                <a:cs typeface="Arial"/>
              </a:rPr>
              <a:t>допускается</a:t>
            </a:r>
            <a:r>
              <a:rPr dirty="0" sz="2200" spc="-25" b="1">
                <a:latin typeface="Arial"/>
                <a:cs typeface="Arial"/>
              </a:rPr>
              <a:t> </a:t>
            </a:r>
            <a:r>
              <a:rPr dirty="0" sz="2200" spc="-30" b="1">
                <a:latin typeface="Arial"/>
                <a:cs typeface="Arial"/>
              </a:rPr>
              <a:t>использовать</a:t>
            </a:r>
            <a:r>
              <a:rPr dirty="0" sz="2200" spc="-25" b="1">
                <a:latin typeface="Arial"/>
                <a:cs typeface="Arial"/>
              </a:rPr>
              <a:t> </a:t>
            </a:r>
            <a:r>
              <a:rPr dirty="0" sz="2200" spc="-40" b="1">
                <a:latin typeface="Arial"/>
                <a:cs typeface="Arial"/>
              </a:rPr>
              <a:t>только </a:t>
            </a:r>
            <a:r>
              <a:rPr dirty="0" sz="2200" spc="-5" b="1">
                <a:latin typeface="Arial"/>
                <a:cs typeface="Arial"/>
              </a:rPr>
              <a:t>при </a:t>
            </a:r>
            <a:r>
              <a:rPr dirty="0" sz="2200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организованных</a:t>
            </a:r>
            <a:r>
              <a:rPr dirty="0" sz="2200" spc="105" b="1">
                <a:latin typeface="Arial"/>
                <a:cs typeface="Arial"/>
              </a:rPr>
              <a:t> </a:t>
            </a:r>
            <a:r>
              <a:rPr dirty="0" sz="2200" spc="-15" b="1">
                <a:latin typeface="Arial"/>
                <a:cs typeface="Arial"/>
              </a:rPr>
              <a:t>перевозках</a:t>
            </a:r>
            <a:r>
              <a:rPr dirty="0" sz="2200" spc="40" b="1">
                <a:latin typeface="Arial"/>
                <a:cs typeface="Arial"/>
              </a:rPr>
              <a:t> </a:t>
            </a:r>
            <a:r>
              <a:rPr dirty="0" sz="2200" spc="-30" b="1">
                <a:latin typeface="Arial"/>
                <a:cs typeface="Arial"/>
              </a:rPr>
              <a:t>групп</a:t>
            </a:r>
            <a:r>
              <a:rPr dirty="0" sz="2200" spc="114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детей</a:t>
            </a:r>
            <a:r>
              <a:rPr dirty="0" sz="2200" spc="55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автомобильным,</a:t>
            </a:r>
            <a:r>
              <a:rPr dirty="0" sz="2200" spc="105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водным</a:t>
            </a:r>
            <a:r>
              <a:rPr dirty="0" sz="2200" spc="3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и</a:t>
            </a:r>
            <a:r>
              <a:rPr dirty="0" sz="2200" spc="-15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другими </a:t>
            </a:r>
            <a:r>
              <a:rPr dirty="0" sz="2200" spc="-2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видами </a:t>
            </a:r>
            <a:r>
              <a:rPr dirty="0" sz="2200" spc="-25" b="1">
                <a:latin typeface="Arial"/>
                <a:cs typeface="Arial"/>
              </a:rPr>
              <a:t>транспорта</a:t>
            </a:r>
            <a:r>
              <a:rPr dirty="0" sz="2200" spc="-2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и при </a:t>
            </a:r>
            <a:r>
              <a:rPr dirty="0" sz="2200" spc="-15" b="1">
                <a:latin typeface="Arial"/>
                <a:cs typeface="Arial"/>
              </a:rPr>
              <a:t>проведении </a:t>
            </a:r>
            <a:r>
              <a:rPr dirty="0" sz="2200" spc="-10" b="1">
                <a:latin typeface="Arial"/>
                <a:cs typeface="Arial"/>
              </a:rPr>
              <a:t>массовых </a:t>
            </a:r>
            <a:r>
              <a:rPr dirty="0" sz="2200" spc="-15" b="1">
                <a:latin typeface="Arial"/>
                <a:cs typeface="Arial"/>
              </a:rPr>
              <a:t>мероприятий </a:t>
            </a:r>
            <a:r>
              <a:rPr dirty="0" sz="2200" spc="-5" b="1">
                <a:latin typeface="Arial"/>
                <a:cs typeface="Arial"/>
              </a:rPr>
              <a:t>с </a:t>
            </a:r>
            <a:r>
              <a:rPr dirty="0" sz="2200" spc="-30" b="1">
                <a:latin typeface="Arial"/>
                <a:cs typeface="Arial"/>
              </a:rPr>
              <a:t>участием</a:t>
            </a:r>
            <a:r>
              <a:rPr dirty="0" sz="2200" spc="-25" b="1">
                <a:latin typeface="Arial"/>
                <a:cs typeface="Arial"/>
              </a:rPr>
              <a:t> детей </a:t>
            </a:r>
            <a:r>
              <a:rPr dirty="0" sz="2200" spc="-60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менее </a:t>
            </a:r>
            <a:r>
              <a:rPr dirty="0" sz="2200" spc="-5" b="1">
                <a:latin typeface="Arial"/>
                <a:cs typeface="Arial"/>
              </a:rPr>
              <a:t>4 </a:t>
            </a:r>
            <a:r>
              <a:rPr dirty="0" sz="2200" spc="-15" b="1">
                <a:latin typeface="Arial"/>
                <a:cs typeface="Arial"/>
              </a:rPr>
              <a:t>часов. </a:t>
            </a:r>
            <a:r>
              <a:rPr dirty="0" sz="2200" spc="-5" b="1">
                <a:latin typeface="Arial"/>
                <a:cs typeface="Arial"/>
              </a:rPr>
              <a:t>При </a:t>
            </a:r>
            <a:r>
              <a:rPr dirty="0" sz="2200" spc="-35" b="1">
                <a:latin typeface="Arial"/>
                <a:cs typeface="Arial"/>
              </a:rPr>
              <a:t>этом, </a:t>
            </a:r>
            <a:r>
              <a:rPr dirty="0" sz="2200" spc="-10" b="1">
                <a:latin typeface="Arial"/>
                <a:cs typeface="Arial"/>
              </a:rPr>
              <a:t>если </a:t>
            </a:r>
            <a:r>
              <a:rPr dirty="0" sz="2200" spc="-20" b="1">
                <a:latin typeface="Arial"/>
                <a:cs typeface="Arial"/>
              </a:rPr>
              <a:t>продолжительность</a:t>
            </a:r>
            <a:r>
              <a:rPr dirty="0" sz="2200" spc="-15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таких </a:t>
            </a:r>
            <a:r>
              <a:rPr dirty="0" sz="2200" spc="-30" b="1">
                <a:latin typeface="Arial"/>
                <a:cs typeface="Arial"/>
              </a:rPr>
              <a:t>перевозок </a:t>
            </a:r>
            <a:r>
              <a:rPr dirty="0" sz="2200" spc="-10" b="1">
                <a:latin typeface="Arial"/>
                <a:cs typeface="Arial"/>
              </a:rPr>
              <a:t>(массовых </a:t>
            </a:r>
            <a:r>
              <a:rPr dirty="0" sz="2200" spc="-5" b="1">
                <a:latin typeface="Arial"/>
                <a:cs typeface="Arial"/>
              </a:rPr>
              <a:t> </a:t>
            </a:r>
            <a:r>
              <a:rPr dirty="0" sz="2200" spc="-15" b="1">
                <a:latin typeface="Arial"/>
                <a:cs typeface="Arial"/>
              </a:rPr>
              <a:t>мероприятий)</a:t>
            </a:r>
            <a:r>
              <a:rPr dirty="0" sz="2200" spc="13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свыше</a:t>
            </a:r>
            <a:r>
              <a:rPr dirty="0" sz="2200" spc="1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4</a:t>
            </a:r>
            <a:r>
              <a:rPr dirty="0" sz="2200" spc="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часов</a:t>
            </a:r>
            <a:r>
              <a:rPr dirty="0" sz="2200" spc="45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(за</a:t>
            </a:r>
            <a:r>
              <a:rPr dirty="0" sz="2200" b="1">
                <a:latin typeface="Arial"/>
                <a:cs typeface="Arial"/>
              </a:rPr>
              <a:t> </a:t>
            </a:r>
            <a:r>
              <a:rPr dirty="0" sz="2200" spc="-15" b="1">
                <a:latin typeface="Arial"/>
                <a:cs typeface="Arial"/>
              </a:rPr>
              <a:t>исключением</a:t>
            </a:r>
            <a:r>
              <a:rPr dirty="0" sz="2200" spc="35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ночного</a:t>
            </a:r>
            <a:r>
              <a:rPr dirty="0" sz="2200" spc="6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времени</a:t>
            </a:r>
            <a:r>
              <a:rPr dirty="0" sz="2200" spc="-1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с</a:t>
            </a:r>
            <a:r>
              <a:rPr dirty="0" sz="2200" spc="3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23.00</a:t>
            </a:r>
            <a:r>
              <a:rPr dirty="0" sz="2200" spc="1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до</a:t>
            </a:r>
            <a:r>
              <a:rPr dirty="0" sz="2200" spc="3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7.00), </a:t>
            </a:r>
            <a:r>
              <a:rPr dirty="0" sz="2200" spc="-595" b="1">
                <a:latin typeface="Arial"/>
                <a:cs typeface="Arial"/>
              </a:rPr>
              <a:t> </a:t>
            </a:r>
            <a:r>
              <a:rPr dirty="0" sz="2200" spc="-15" b="1">
                <a:latin typeface="Arial"/>
                <a:cs typeface="Arial"/>
              </a:rPr>
              <a:t>также</a:t>
            </a:r>
            <a:r>
              <a:rPr dirty="0" sz="2200" spc="3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должно </a:t>
            </a:r>
            <a:r>
              <a:rPr dirty="0" sz="2200" spc="-20" b="1">
                <a:latin typeface="Arial"/>
                <a:cs typeface="Arial"/>
              </a:rPr>
              <a:t>быть</a:t>
            </a:r>
            <a:r>
              <a:rPr dirty="0" sz="2200" spc="50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организовано</a:t>
            </a:r>
            <a:r>
              <a:rPr dirty="0" sz="2200" spc="135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горячее</a:t>
            </a:r>
            <a:r>
              <a:rPr dirty="0" sz="2200" spc="70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питание.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625"/>
              </a:lnSpc>
            </a:pPr>
            <a:r>
              <a:rPr dirty="0" sz="2200" spc="-10" b="1">
                <a:solidFill>
                  <a:srgbClr val="C8201E"/>
                </a:solidFill>
                <a:latin typeface="Arial"/>
                <a:cs typeface="Arial"/>
              </a:rPr>
              <a:t>Исключение</a:t>
            </a:r>
            <a:r>
              <a:rPr dirty="0" sz="2200" spc="-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C8201E"/>
                </a:solidFill>
                <a:latin typeface="Arial"/>
                <a:cs typeface="Arial"/>
              </a:rPr>
              <a:t>горячего</a:t>
            </a:r>
            <a:r>
              <a:rPr dirty="0" sz="2200" spc="60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200" spc="-20" b="1">
                <a:solidFill>
                  <a:srgbClr val="C8201E"/>
                </a:solidFill>
                <a:latin typeface="Arial"/>
                <a:cs typeface="Arial"/>
              </a:rPr>
              <a:t>питания</a:t>
            </a:r>
            <a:r>
              <a:rPr dirty="0" sz="2200" spc="8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200" spc="-15" b="1">
                <a:solidFill>
                  <a:srgbClr val="C8201E"/>
                </a:solidFill>
                <a:latin typeface="Arial"/>
                <a:cs typeface="Arial"/>
              </a:rPr>
              <a:t>из</a:t>
            </a:r>
            <a:r>
              <a:rPr dirty="0" sz="2200" spc="20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8201E"/>
                </a:solidFill>
                <a:latin typeface="Arial"/>
                <a:cs typeface="Arial"/>
              </a:rPr>
              <a:t>меню,</a:t>
            </a:r>
            <a:r>
              <a:rPr dirty="0" sz="2200" spc="-30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C8201E"/>
                </a:solidFill>
                <a:latin typeface="Arial"/>
                <a:cs typeface="Arial"/>
              </a:rPr>
              <a:t>а</a:t>
            </a:r>
            <a:r>
              <a:rPr dirty="0" sz="2200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200" spc="-15" b="1">
                <a:solidFill>
                  <a:srgbClr val="C8201E"/>
                </a:solidFill>
                <a:latin typeface="Arial"/>
                <a:cs typeface="Arial"/>
              </a:rPr>
              <a:t>также</a:t>
            </a:r>
            <a:r>
              <a:rPr dirty="0" sz="2200" spc="3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C8201E"/>
                </a:solidFill>
                <a:latin typeface="Arial"/>
                <a:cs typeface="Arial"/>
              </a:rPr>
              <a:t>замена</a:t>
            </a:r>
            <a:r>
              <a:rPr dirty="0" sz="2200" spc="-30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C8201E"/>
                </a:solidFill>
                <a:latin typeface="Arial"/>
                <a:cs typeface="Arial"/>
              </a:rPr>
              <a:t>его</a:t>
            </a:r>
            <a:r>
              <a:rPr dirty="0" sz="2200" spc="2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200" spc="-40" b="1">
                <a:solidFill>
                  <a:srgbClr val="C8201E"/>
                </a:solidFill>
                <a:latin typeface="Arial"/>
                <a:cs typeface="Arial"/>
              </a:rPr>
              <a:t>буфетной</a:t>
            </a:r>
            <a:r>
              <a:rPr dirty="0" sz="2200" spc="160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200" spc="-15" b="1">
                <a:solidFill>
                  <a:srgbClr val="C8201E"/>
                </a:solidFill>
                <a:latin typeface="Arial"/>
                <a:cs typeface="Arial"/>
              </a:rPr>
              <a:t>продукцией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635"/>
              </a:lnSpc>
            </a:pPr>
            <a:r>
              <a:rPr dirty="0" sz="2200" spc="-5" b="1">
                <a:solidFill>
                  <a:srgbClr val="C8201E"/>
                </a:solidFill>
                <a:latin typeface="Arial"/>
                <a:cs typeface="Arial"/>
              </a:rPr>
              <a:t>не</a:t>
            </a:r>
            <a:r>
              <a:rPr dirty="0" sz="2200" spc="-1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200" spc="-30" b="1">
                <a:solidFill>
                  <a:srgbClr val="C8201E"/>
                </a:solidFill>
                <a:latin typeface="Arial"/>
                <a:cs typeface="Arial"/>
              </a:rPr>
              <a:t>допускаются!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2495" y="32410"/>
            <a:ext cx="7712709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40"/>
              <a:t>Температура</a:t>
            </a:r>
            <a:r>
              <a:rPr dirty="0" sz="4400" spc="155"/>
              <a:t> </a:t>
            </a:r>
            <a:r>
              <a:rPr dirty="0" sz="4400" spc="-40"/>
              <a:t>готовых</a:t>
            </a:r>
            <a:r>
              <a:rPr dirty="0" sz="4400" spc="10"/>
              <a:t> </a:t>
            </a:r>
            <a:r>
              <a:rPr dirty="0" sz="4400" spc="-55"/>
              <a:t>блюд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44474" y="982167"/>
            <a:ext cx="11071860" cy="55778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927100">
              <a:lnSpc>
                <a:spcPct val="100000"/>
              </a:lnSpc>
              <a:spcBef>
                <a:spcPts val="110"/>
              </a:spcBef>
              <a:tabLst>
                <a:tab pos="6789420" algn="l"/>
              </a:tabLst>
            </a:pPr>
            <a:r>
              <a:rPr dirty="0" sz="2800" spc="-20" b="1">
                <a:latin typeface="Times New Roman"/>
                <a:cs typeface="Times New Roman"/>
              </a:rPr>
              <a:t>Требования</a:t>
            </a:r>
            <a:r>
              <a:rPr dirty="0" sz="2800" spc="-50" b="1">
                <a:latin typeface="Times New Roman"/>
                <a:cs typeface="Times New Roman"/>
              </a:rPr>
              <a:t> </a:t>
            </a:r>
            <a:r>
              <a:rPr dirty="0" u="heavy" sz="2800" spc="5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Times New Roman"/>
                <a:cs typeface="Times New Roman"/>
              </a:rPr>
              <a:t>к</a:t>
            </a:r>
            <a:r>
              <a:rPr dirty="0" u="heavy" sz="2800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800" spc="-15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Times New Roman"/>
                <a:cs typeface="Times New Roman"/>
              </a:rPr>
              <a:t>температуре</a:t>
            </a:r>
            <a:r>
              <a:rPr dirty="0" u="heavy" sz="2800" spc="5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800" spc="-40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Times New Roman"/>
                <a:cs typeface="Times New Roman"/>
              </a:rPr>
              <a:t>готовых	блюд:</a:t>
            </a:r>
            <a:endParaRPr sz="2800">
              <a:latin typeface="Times New Roman"/>
              <a:cs typeface="Times New Roman"/>
            </a:endParaRPr>
          </a:p>
          <a:p>
            <a:pPr marL="218440" indent="-205740">
              <a:lnSpc>
                <a:spcPts val="3354"/>
              </a:lnSpc>
              <a:spcBef>
                <a:spcPts val="25"/>
              </a:spcBef>
              <a:buChar char="-"/>
              <a:tabLst>
                <a:tab pos="218440" algn="l"/>
              </a:tabLst>
            </a:pPr>
            <a:r>
              <a:rPr dirty="0" sz="2800" spc="-15" b="1">
                <a:latin typeface="Times New Roman"/>
                <a:cs typeface="Times New Roman"/>
              </a:rPr>
              <a:t>горячие</a:t>
            </a:r>
            <a:r>
              <a:rPr dirty="0" sz="2800" spc="-10" b="1">
                <a:latin typeface="Times New Roman"/>
                <a:cs typeface="Times New Roman"/>
              </a:rPr>
              <a:t> </a:t>
            </a:r>
            <a:r>
              <a:rPr dirty="0" sz="2800" spc="-40" b="1">
                <a:latin typeface="Times New Roman"/>
                <a:cs typeface="Times New Roman"/>
              </a:rPr>
              <a:t>блюда</a:t>
            </a:r>
            <a:r>
              <a:rPr dirty="0" sz="2800" spc="-55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(супы,</a:t>
            </a:r>
            <a:r>
              <a:rPr dirty="0" sz="2800" spc="-75" b="1">
                <a:latin typeface="Times New Roman"/>
                <a:cs typeface="Times New Roman"/>
              </a:rPr>
              <a:t> </a:t>
            </a:r>
            <a:r>
              <a:rPr dirty="0" sz="2800" spc="-20" b="1">
                <a:latin typeface="Times New Roman"/>
                <a:cs typeface="Times New Roman"/>
              </a:rPr>
              <a:t>соусы,</a:t>
            </a:r>
            <a:r>
              <a:rPr dirty="0" sz="2800" spc="-105" b="1">
                <a:latin typeface="Times New Roman"/>
                <a:cs typeface="Times New Roman"/>
              </a:rPr>
              <a:t> </a:t>
            </a:r>
            <a:r>
              <a:rPr dirty="0" sz="2800" spc="-10" b="1">
                <a:latin typeface="Times New Roman"/>
                <a:cs typeface="Times New Roman"/>
              </a:rPr>
              <a:t>напитки)</a:t>
            </a:r>
            <a:r>
              <a:rPr dirty="0" sz="2800" spc="20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-</a:t>
            </a:r>
            <a:r>
              <a:rPr dirty="0" sz="2800" spc="-20" b="1">
                <a:latin typeface="Times New Roman"/>
                <a:cs typeface="Times New Roman"/>
              </a:rPr>
              <a:t> </a:t>
            </a:r>
            <a:r>
              <a:rPr dirty="0" sz="2800" spc="-15" b="1">
                <a:latin typeface="Times New Roman"/>
                <a:cs typeface="Times New Roman"/>
              </a:rPr>
              <a:t>температура</a:t>
            </a:r>
            <a:r>
              <a:rPr dirty="0" sz="2800" spc="20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не</a:t>
            </a:r>
            <a:r>
              <a:rPr dirty="0" sz="2800" spc="-40" b="1">
                <a:latin typeface="Times New Roman"/>
                <a:cs typeface="Times New Roman"/>
              </a:rPr>
              <a:t> </a:t>
            </a:r>
            <a:r>
              <a:rPr dirty="0" sz="2800" spc="-25" b="1">
                <a:latin typeface="Times New Roman"/>
                <a:cs typeface="Times New Roman"/>
              </a:rPr>
              <a:t>ниже</a:t>
            </a:r>
            <a:r>
              <a:rPr dirty="0" sz="2800" spc="55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75</a:t>
            </a:r>
            <a:r>
              <a:rPr dirty="0" sz="2800" spc="-20" b="1">
                <a:latin typeface="Times New Roman"/>
                <a:cs typeface="Times New Roman"/>
              </a:rPr>
              <a:t> </a:t>
            </a:r>
            <a:r>
              <a:rPr dirty="0" sz="2800" spc="-10" b="1">
                <a:latin typeface="Arial"/>
                <a:cs typeface="Arial"/>
              </a:rPr>
              <a:t>°</a:t>
            </a:r>
            <a:r>
              <a:rPr dirty="0" sz="2800" spc="-10" b="1">
                <a:latin typeface="Times New Roman"/>
                <a:cs typeface="Times New Roman"/>
              </a:rPr>
              <a:t>C,</a:t>
            </a:r>
            <a:endParaRPr sz="2800">
              <a:latin typeface="Times New Roman"/>
              <a:cs typeface="Times New Roman"/>
            </a:endParaRPr>
          </a:p>
          <a:p>
            <a:pPr marL="218440" indent="-205740">
              <a:lnSpc>
                <a:spcPts val="3350"/>
              </a:lnSpc>
              <a:buChar char="-"/>
              <a:tabLst>
                <a:tab pos="218440" algn="l"/>
              </a:tabLst>
            </a:pPr>
            <a:r>
              <a:rPr dirty="0" sz="2800" spc="-30" b="1">
                <a:latin typeface="Times New Roman"/>
                <a:cs typeface="Times New Roman"/>
              </a:rPr>
              <a:t>вторые</a:t>
            </a:r>
            <a:r>
              <a:rPr dirty="0" sz="2800" spc="20" b="1">
                <a:latin typeface="Times New Roman"/>
                <a:cs typeface="Times New Roman"/>
              </a:rPr>
              <a:t> </a:t>
            </a:r>
            <a:r>
              <a:rPr dirty="0" sz="2800" spc="-40" b="1">
                <a:latin typeface="Times New Roman"/>
                <a:cs typeface="Times New Roman"/>
              </a:rPr>
              <a:t>блюда</a:t>
            </a:r>
            <a:r>
              <a:rPr dirty="0" sz="2800" spc="-60" b="1">
                <a:latin typeface="Times New Roman"/>
                <a:cs typeface="Times New Roman"/>
              </a:rPr>
              <a:t> </a:t>
            </a:r>
            <a:r>
              <a:rPr dirty="0" sz="2800" spc="5" b="1">
                <a:latin typeface="Times New Roman"/>
                <a:cs typeface="Times New Roman"/>
              </a:rPr>
              <a:t>и</a:t>
            </a:r>
            <a:r>
              <a:rPr dirty="0" sz="2800" spc="15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гарниры</a:t>
            </a:r>
            <a:r>
              <a:rPr dirty="0" sz="2800" b="1">
                <a:latin typeface="Times New Roman"/>
                <a:cs typeface="Times New Roman"/>
              </a:rPr>
              <a:t> </a:t>
            </a:r>
            <a:r>
              <a:rPr dirty="0" sz="2800" spc="5" b="1">
                <a:latin typeface="Times New Roman"/>
                <a:cs typeface="Times New Roman"/>
              </a:rPr>
              <a:t>–</a:t>
            </a:r>
            <a:r>
              <a:rPr dirty="0" sz="2800" spc="10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не</a:t>
            </a:r>
            <a:r>
              <a:rPr dirty="0" sz="2800" spc="-40" b="1">
                <a:latin typeface="Times New Roman"/>
                <a:cs typeface="Times New Roman"/>
              </a:rPr>
              <a:t> </a:t>
            </a:r>
            <a:r>
              <a:rPr dirty="0" sz="2800" spc="-20" b="1">
                <a:latin typeface="Times New Roman"/>
                <a:cs typeface="Times New Roman"/>
              </a:rPr>
              <a:t>ниже</a:t>
            </a:r>
            <a:r>
              <a:rPr dirty="0" sz="2800" spc="25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65</a:t>
            </a:r>
            <a:r>
              <a:rPr dirty="0" sz="2800" spc="-20" b="1">
                <a:latin typeface="Times New Roman"/>
                <a:cs typeface="Times New Roman"/>
              </a:rPr>
              <a:t> </a:t>
            </a:r>
            <a:r>
              <a:rPr dirty="0" sz="2800" spc="-10" b="1">
                <a:latin typeface="Arial"/>
                <a:cs typeface="Arial"/>
              </a:rPr>
              <a:t>°</a:t>
            </a:r>
            <a:r>
              <a:rPr dirty="0" sz="2800" spc="-10" b="1">
                <a:latin typeface="Times New Roman"/>
                <a:cs typeface="Times New Roman"/>
              </a:rPr>
              <a:t>C;</a:t>
            </a:r>
            <a:endParaRPr sz="2800">
              <a:latin typeface="Times New Roman"/>
              <a:cs typeface="Times New Roman"/>
            </a:endParaRPr>
          </a:p>
          <a:p>
            <a:pPr marL="218440" indent="-205740">
              <a:lnSpc>
                <a:spcPts val="3350"/>
              </a:lnSpc>
              <a:buChar char="-"/>
              <a:tabLst>
                <a:tab pos="218440" algn="l"/>
                <a:tab pos="5294630" algn="l"/>
              </a:tabLst>
            </a:pPr>
            <a:r>
              <a:rPr dirty="0" sz="2800" spc="-30" b="1">
                <a:latin typeface="Times New Roman"/>
                <a:cs typeface="Times New Roman"/>
              </a:rPr>
              <a:t>холодные</a:t>
            </a:r>
            <a:r>
              <a:rPr dirty="0" sz="2800" spc="-35" b="1">
                <a:latin typeface="Times New Roman"/>
                <a:cs typeface="Times New Roman"/>
              </a:rPr>
              <a:t> </a:t>
            </a:r>
            <a:r>
              <a:rPr dirty="0" sz="2800" spc="-10" b="1">
                <a:latin typeface="Times New Roman"/>
                <a:cs typeface="Times New Roman"/>
              </a:rPr>
              <a:t>напитки</a:t>
            </a:r>
            <a:r>
              <a:rPr dirty="0" sz="2800" spc="5" b="1">
                <a:latin typeface="Times New Roman"/>
                <a:cs typeface="Times New Roman"/>
              </a:rPr>
              <a:t> </a:t>
            </a:r>
            <a:r>
              <a:rPr dirty="0" sz="2800" spc="10" b="1">
                <a:latin typeface="Times New Roman"/>
                <a:cs typeface="Times New Roman"/>
              </a:rPr>
              <a:t>—</a:t>
            </a:r>
            <a:r>
              <a:rPr dirty="0" sz="2800" spc="-15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не</a:t>
            </a:r>
            <a:r>
              <a:rPr dirty="0" sz="2800" spc="5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выше	20</a:t>
            </a:r>
            <a:r>
              <a:rPr dirty="0" sz="2800" spc="-5" b="1">
                <a:latin typeface="Arial"/>
                <a:cs typeface="Arial"/>
              </a:rPr>
              <a:t>°</a:t>
            </a:r>
            <a:r>
              <a:rPr dirty="0" sz="2800" spc="-5" b="1">
                <a:latin typeface="Times New Roman"/>
                <a:cs typeface="Times New Roman"/>
              </a:rPr>
              <a:t>C;</a:t>
            </a:r>
            <a:endParaRPr sz="2800">
              <a:latin typeface="Times New Roman"/>
              <a:cs typeface="Times New Roman"/>
            </a:endParaRPr>
          </a:p>
          <a:p>
            <a:pPr marL="218440" indent="-205740">
              <a:lnSpc>
                <a:spcPts val="3354"/>
              </a:lnSpc>
              <a:buChar char="-"/>
              <a:tabLst>
                <a:tab pos="218440" algn="l"/>
              </a:tabLst>
            </a:pPr>
            <a:r>
              <a:rPr dirty="0" sz="2800" spc="-40" b="1">
                <a:latin typeface="Times New Roman"/>
                <a:cs typeface="Times New Roman"/>
              </a:rPr>
              <a:t>готовые</a:t>
            </a:r>
            <a:r>
              <a:rPr dirty="0" sz="2800" spc="20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первые</a:t>
            </a:r>
            <a:r>
              <a:rPr dirty="0" sz="2800" spc="-50" b="1">
                <a:latin typeface="Times New Roman"/>
                <a:cs typeface="Times New Roman"/>
              </a:rPr>
              <a:t> </a:t>
            </a:r>
            <a:r>
              <a:rPr dirty="0" sz="2800" spc="5" b="1">
                <a:latin typeface="Times New Roman"/>
                <a:cs typeface="Times New Roman"/>
              </a:rPr>
              <a:t>и</a:t>
            </a:r>
            <a:r>
              <a:rPr dirty="0" sz="2800" spc="-20" b="1">
                <a:latin typeface="Times New Roman"/>
                <a:cs typeface="Times New Roman"/>
              </a:rPr>
              <a:t> </a:t>
            </a:r>
            <a:r>
              <a:rPr dirty="0" sz="2800" spc="-30" b="1">
                <a:latin typeface="Times New Roman"/>
                <a:cs typeface="Times New Roman"/>
              </a:rPr>
              <a:t>вторые</a:t>
            </a:r>
            <a:r>
              <a:rPr dirty="0" sz="2800" spc="30" b="1">
                <a:latin typeface="Times New Roman"/>
                <a:cs typeface="Times New Roman"/>
              </a:rPr>
              <a:t> </a:t>
            </a:r>
            <a:r>
              <a:rPr dirty="0" sz="2800" spc="-40" b="1">
                <a:latin typeface="Times New Roman"/>
                <a:cs typeface="Times New Roman"/>
              </a:rPr>
              <a:t>блюда</a:t>
            </a:r>
            <a:r>
              <a:rPr dirty="0" sz="2800" spc="-55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могут</a:t>
            </a:r>
            <a:r>
              <a:rPr dirty="0" sz="2800" spc="-35" b="1">
                <a:latin typeface="Times New Roman"/>
                <a:cs typeface="Times New Roman"/>
              </a:rPr>
              <a:t> </a:t>
            </a:r>
            <a:r>
              <a:rPr dirty="0" sz="2800" spc="-25" b="1">
                <a:latin typeface="Times New Roman"/>
                <a:cs typeface="Times New Roman"/>
              </a:rPr>
              <a:t>находиться </a:t>
            </a:r>
            <a:r>
              <a:rPr dirty="0" sz="2800" b="1">
                <a:latin typeface="Times New Roman"/>
                <a:cs typeface="Times New Roman"/>
              </a:rPr>
              <a:t>на</a:t>
            </a:r>
            <a:r>
              <a:rPr dirty="0" sz="2800" spc="-20" b="1">
                <a:latin typeface="Times New Roman"/>
                <a:cs typeface="Times New Roman"/>
              </a:rPr>
              <a:t> </a:t>
            </a:r>
            <a:r>
              <a:rPr dirty="0" sz="2800" spc="-15" b="1">
                <a:latin typeface="Times New Roman"/>
                <a:cs typeface="Times New Roman"/>
              </a:rPr>
              <a:t>мармите,</a:t>
            </a:r>
            <a:endParaRPr sz="2800">
              <a:latin typeface="Times New Roman"/>
              <a:cs typeface="Times New Roman"/>
            </a:endParaRPr>
          </a:p>
          <a:p>
            <a:pPr marL="12700" marR="325120">
              <a:lnSpc>
                <a:spcPts val="3350"/>
              </a:lnSpc>
              <a:spcBef>
                <a:spcPts val="145"/>
              </a:spcBef>
            </a:pPr>
            <a:r>
              <a:rPr dirty="0" sz="2800" spc="-15" b="1">
                <a:latin typeface="Times New Roman"/>
                <a:cs typeface="Times New Roman"/>
              </a:rPr>
              <a:t>горячей </a:t>
            </a:r>
            <a:r>
              <a:rPr dirty="0" sz="2800" spc="-5" b="1">
                <a:latin typeface="Times New Roman"/>
                <a:cs typeface="Times New Roman"/>
              </a:rPr>
              <a:t>плите, либо </a:t>
            </a:r>
            <a:r>
              <a:rPr dirty="0" sz="2800" spc="5" b="1">
                <a:latin typeface="Times New Roman"/>
                <a:cs typeface="Times New Roman"/>
              </a:rPr>
              <a:t>в </a:t>
            </a:r>
            <a:r>
              <a:rPr dirty="0" sz="2800" spc="-10" b="1">
                <a:latin typeface="Times New Roman"/>
                <a:cs typeface="Times New Roman"/>
              </a:rPr>
              <a:t>изотермической </a:t>
            </a:r>
            <a:r>
              <a:rPr dirty="0" sz="2800" spc="-5" b="1">
                <a:latin typeface="Times New Roman"/>
                <a:cs typeface="Times New Roman"/>
              </a:rPr>
              <a:t>таре (термосах) </a:t>
            </a:r>
            <a:r>
              <a:rPr dirty="0" sz="2800" spc="5" b="1">
                <a:latin typeface="Times New Roman"/>
                <a:cs typeface="Times New Roman"/>
              </a:rPr>
              <a:t>– </a:t>
            </a:r>
            <a:r>
              <a:rPr dirty="0" u="heavy" sz="28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не </a:t>
            </a:r>
            <a:r>
              <a:rPr dirty="0" u="heavy" sz="28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более </a:t>
            </a:r>
            <a:r>
              <a:rPr dirty="0" u="heavy" sz="2800" spc="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 </a:t>
            </a:r>
            <a:r>
              <a:rPr dirty="0" sz="2800" spc="-685" b="1">
                <a:latin typeface="Times New Roman"/>
                <a:cs typeface="Times New Roman"/>
              </a:rPr>
              <a:t> </a:t>
            </a:r>
            <a:r>
              <a:rPr dirty="0" u="heavy" sz="28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часов.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 marR="6182360">
              <a:lnSpc>
                <a:spcPct val="100200"/>
              </a:lnSpc>
            </a:pPr>
            <a:r>
              <a:rPr dirty="0" u="heavy" sz="2800" spc="-10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Times New Roman"/>
                <a:cs typeface="Times New Roman"/>
              </a:rPr>
              <a:t>Подогрев остывших </a:t>
            </a:r>
            <a:r>
              <a:rPr dirty="0" u="heavy" sz="2800" spc="-25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Times New Roman"/>
                <a:cs typeface="Times New Roman"/>
              </a:rPr>
              <a:t>ниже </a:t>
            </a:r>
            <a:r>
              <a:rPr dirty="0" sz="2800" spc="-20" b="1">
                <a:solidFill>
                  <a:srgbClr val="C8201E"/>
                </a:solidFill>
                <a:latin typeface="Times New Roman"/>
                <a:cs typeface="Times New Roman"/>
              </a:rPr>
              <a:t> </a:t>
            </a:r>
            <a:r>
              <a:rPr dirty="0" u="heavy" sz="2800" spc="-15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Times New Roman"/>
                <a:cs typeface="Times New Roman"/>
              </a:rPr>
              <a:t>температуры </a:t>
            </a:r>
            <a:r>
              <a:rPr dirty="0" u="heavy" sz="2800" spc="-25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Times New Roman"/>
                <a:cs typeface="Times New Roman"/>
              </a:rPr>
              <a:t>раздачи </a:t>
            </a:r>
            <a:r>
              <a:rPr dirty="0" u="heavy" sz="2800" spc="-40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Times New Roman"/>
                <a:cs typeface="Times New Roman"/>
              </a:rPr>
              <a:t>готовых </a:t>
            </a:r>
            <a:r>
              <a:rPr dirty="0" sz="2800" spc="-685" b="1">
                <a:solidFill>
                  <a:srgbClr val="C8201E"/>
                </a:solidFill>
                <a:latin typeface="Times New Roman"/>
                <a:cs typeface="Times New Roman"/>
              </a:rPr>
              <a:t> </a:t>
            </a:r>
            <a:r>
              <a:rPr dirty="0" u="heavy" sz="2800" spc="-15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Times New Roman"/>
                <a:cs typeface="Times New Roman"/>
              </a:rPr>
              <a:t>горячих</a:t>
            </a:r>
            <a:r>
              <a:rPr dirty="0" u="heavy" sz="2800" spc="-30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800" spc="-50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Times New Roman"/>
                <a:cs typeface="Times New Roman"/>
              </a:rPr>
              <a:t>блюд</a:t>
            </a:r>
            <a:r>
              <a:rPr dirty="0" u="heavy" sz="2800" spc="-45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800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Times New Roman"/>
                <a:cs typeface="Times New Roman"/>
              </a:rPr>
              <a:t>не</a:t>
            </a:r>
            <a:r>
              <a:rPr dirty="0" u="heavy" sz="2800" spc="-45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800" spc="-5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Times New Roman"/>
                <a:cs typeface="Times New Roman"/>
              </a:rPr>
              <a:t>допускается.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00">
              <a:latin typeface="Times New Roman"/>
              <a:cs typeface="Times New Roman"/>
            </a:endParaRPr>
          </a:p>
          <a:p>
            <a:pPr marL="99060">
              <a:lnSpc>
                <a:spcPct val="100000"/>
              </a:lnSpc>
              <a:spcBef>
                <a:spcPts val="5"/>
              </a:spcBef>
            </a:pPr>
            <a:r>
              <a:rPr dirty="0" sz="2800" b="1" i="1">
                <a:solidFill>
                  <a:srgbClr val="2A5F99"/>
                </a:solidFill>
                <a:latin typeface="Times New Roman"/>
                <a:cs typeface="Times New Roman"/>
              </a:rPr>
              <a:t>МР</a:t>
            </a:r>
            <a:r>
              <a:rPr dirty="0" sz="2800" spc="-20" b="1" i="1">
                <a:solidFill>
                  <a:srgbClr val="2A5F99"/>
                </a:solidFill>
                <a:latin typeface="Times New Roman"/>
                <a:cs typeface="Times New Roman"/>
              </a:rPr>
              <a:t> </a:t>
            </a:r>
            <a:r>
              <a:rPr dirty="0" sz="2800" spc="5" b="1" i="1">
                <a:solidFill>
                  <a:srgbClr val="2A5F99"/>
                </a:solidFill>
                <a:latin typeface="Times New Roman"/>
                <a:cs typeface="Times New Roman"/>
              </a:rPr>
              <a:t>2.3.6.0233-21</a:t>
            </a:r>
            <a:r>
              <a:rPr dirty="0" sz="2800" spc="-95" b="1" i="1">
                <a:solidFill>
                  <a:srgbClr val="2A5F99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 i="1">
                <a:solidFill>
                  <a:srgbClr val="2A5F99"/>
                </a:solidFill>
                <a:latin typeface="Times New Roman"/>
                <a:cs typeface="Times New Roman"/>
              </a:rPr>
              <a:t>пункт</a:t>
            </a:r>
            <a:r>
              <a:rPr dirty="0" sz="2800" spc="-55" b="1" i="1">
                <a:solidFill>
                  <a:srgbClr val="2A5F99"/>
                </a:solidFill>
                <a:latin typeface="Times New Roman"/>
                <a:cs typeface="Times New Roman"/>
              </a:rPr>
              <a:t> </a:t>
            </a:r>
            <a:r>
              <a:rPr dirty="0" sz="2800" spc="-35" b="1" i="1">
                <a:solidFill>
                  <a:srgbClr val="2A5F99"/>
                </a:solidFill>
                <a:latin typeface="Times New Roman"/>
                <a:cs typeface="Times New Roman"/>
              </a:rPr>
              <a:t>11.6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4828" y="4012939"/>
            <a:ext cx="5390387" cy="274904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6978" y="0"/>
            <a:ext cx="10640060" cy="124396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4795"/>
              </a:lnSpc>
              <a:spcBef>
                <a:spcPts val="95"/>
              </a:spcBef>
              <a:tabLst>
                <a:tab pos="7014209" algn="l"/>
              </a:tabLst>
            </a:pPr>
            <a:r>
              <a:rPr dirty="0" sz="4000" spc="-20"/>
              <a:t>Соблюдение</a:t>
            </a:r>
            <a:r>
              <a:rPr dirty="0" sz="4000" spc="-15"/>
              <a:t> </a:t>
            </a:r>
            <a:r>
              <a:rPr dirty="0" sz="4000" spc="-20"/>
              <a:t>температуры	</a:t>
            </a:r>
            <a:r>
              <a:rPr dirty="0" sz="4000" spc="-40"/>
              <a:t>готовых</a:t>
            </a:r>
            <a:r>
              <a:rPr dirty="0" sz="4000" spc="-35"/>
              <a:t> блюд</a:t>
            </a:r>
            <a:endParaRPr sz="4000"/>
          </a:p>
          <a:p>
            <a:pPr algn="ctr" marL="11430">
              <a:lnSpc>
                <a:spcPts val="4795"/>
              </a:lnSpc>
            </a:pPr>
            <a:r>
              <a:rPr dirty="0" sz="4000" spc="-5"/>
              <a:t>—</a:t>
            </a:r>
            <a:r>
              <a:rPr dirty="0" sz="4000" spc="-25"/>
              <a:t> </a:t>
            </a:r>
            <a:r>
              <a:rPr dirty="0" sz="4000" spc="-50"/>
              <a:t>это</a:t>
            </a:r>
            <a:r>
              <a:rPr dirty="0" sz="4000" spc="20"/>
              <a:t> </a:t>
            </a:r>
            <a:r>
              <a:rPr dirty="0" sz="4000" spc="-70"/>
              <a:t>ВАЖНО!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22884" y="1423492"/>
            <a:ext cx="11308080" cy="4968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100"/>
              </a:spcBef>
              <a:tabLst>
                <a:tab pos="1634489" algn="l"/>
              </a:tabLst>
            </a:pPr>
            <a:r>
              <a:rPr dirty="0" sz="1900" spc="-20">
                <a:latin typeface="Microsoft Sans Serif"/>
                <a:cs typeface="Microsoft Sans Serif"/>
              </a:rPr>
              <a:t>С</a:t>
            </a:r>
            <a:r>
              <a:rPr dirty="0" sz="1900" spc="-20" b="1">
                <a:latin typeface="Arial"/>
                <a:cs typeface="Arial"/>
              </a:rPr>
              <a:t>уществуют	</a:t>
            </a:r>
            <a:r>
              <a:rPr dirty="0" sz="1900" spc="-15" b="1">
                <a:latin typeface="Arial"/>
                <a:cs typeface="Arial"/>
              </a:rPr>
              <a:t>опасности,</a:t>
            </a:r>
            <a:r>
              <a:rPr dirty="0" sz="1900" spc="55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связанные</a:t>
            </a:r>
            <a:r>
              <a:rPr dirty="0" sz="1900" spc="25" b="1">
                <a:latin typeface="Arial"/>
                <a:cs typeface="Arial"/>
              </a:rPr>
              <a:t> </a:t>
            </a:r>
            <a:r>
              <a:rPr dirty="0" sz="1900" spc="5" b="1">
                <a:latin typeface="Arial"/>
                <a:cs typeface="Arial"/>
              </a:rPr>
              <a:t>с</a:t>
            </a:r>
            <a:r>
              <a:rPr dirty="0" sz="1900" spc="-5" b="1">
                <a:latin typeface="Arial"/>
                <a:cs typeface="Arial"/>
              </a:rPr>
              <a:t> </a:t>
            </a:r>
            <a:r>
              <a:rPr dirty="0" sz="1900" spc="-20" b="1">
                <a:latin typeface="Arial"/>
                <a:cs typeface="Arial"/>
              </a:rPr>
              <a:t>употреблением</a:t>
            </a:r>
            <a:r>
              <a:rPr dirty="0" sz="1900" spc="35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чрезмерно</a:t>
            </a:r>
            <a:r>
              <a:rPr dirty="0" sz="1900" spc="25" b="1">
                <a:latin typeface="Arial"/>
                <a:cs typeface="Arial"/>
              </a:rPr>
              <a:t> </a:t>
            </a:r>
            <a:r>
              <a:rPr dirty="0" sz="1900" spc="-15" b="1">
                <a:latin typeface="Arial"/>
                <a:cs typeface="Arial"/>
              </a:rPr>
              <a:t>горячей</a:t>
            </a:r>
            <a:r>
              <a:rPr dirty="0" sz="1900" spc="25" b="1">
                <a:latin typeface="Arial"/>
                <a:cs typeface="Arial"/>
              </a:rPr>
              <a:t> </a:t>
            </a:r>
            <a:r>
              <a:rPr dirty="0" sz="1900" spc="5" b="1">
                <a:latin typeface="Arial"/>
                <a:cs typeface="Arial"/>
              </a:rPr>
              <a:t>пищи</a:t>
            </a:r>
            <a:r>
              <a:rPr dirty="0" sz="1900" spc="-15" b="1">
                <a:latin typeface="Arial"/>
                <a:cs typeface="Arial"/>
              </a:rPr>
              <a:t> </a:t>
            </a:r>
            <a:r>
              <a:rPr dirty="0" sz="1900" spc="5" b="1">
                <a:latin typeface="Arial"/>
                <a:cs typeface="Arial"/>
              </a:rPr>
              <a:t>–</a:t>
            </a:r>
            <a:r>
              <a:rPr dirty="0" sz="1900" spc="-5" b="1">
                <a:latin typeface="Arial"/>
                <a:cs typeface="Arial"/>
              </a:rPr>
              <a:t> </a:t>
            </a:r>
            <a:r>
              <a:rPr dirty="0" sz="1900" spc="-25" b="1">
                <a:latin typeface="Arial"/>
                <a:cs typeface="Arial"/>
              </a:rPr>
              <a:t>от </a:t>
            </a:r>
            <a:r>
              <a:rPr dirty="0" sz="1900" spc="-20" b="1">
                <a:latin typeface="Arial"/>
                <a:cs typeface="Arial"/>
              </a:rPr>
              <a:t>ожога </a:t>
            </a:r>
            <a:r>
              <a:rPr dirty="0" sz="1900" spc="-15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слизистой </a:t>
            </a:r>
            <a:r>
              <a:rPr dirty="0" sz="1900" spc="-30" b="1">
                <a:latin typeface="Arial"/>
                <a:cs typeface="Arial"/>
              </a:rPr>
              <a:t>рта </a:t>
            </a:r>
            <a:r>
              <a:rPr dirty="0" sz="1900" spc="5" b="1">
                <a:latin typeface="Arial"/>
                <a:cs typeface="Arial"/>
              </a:rPr>
              <a:t>и </a:t>
            </a:r>
            <a:r>
              <a:rPr dirty="0" sz="1900" spc="-5" b="1">
                <a:latin typeface="Arial"/>
                <a:cs typeface="Arial"/>
              </a:rPr>
              <a:t>пищевода </a:t>
            </a:r>
            <a:r>
              <a:rPr dirty="0" sz="1900" spc="10" b="1">
                <a:latin typeface="Arial"/>
                <a:cs typeface="Arial"/>
              </a:rPr>
              <a:t>до </a:t>
            </a:r>
            <a:r>
              <a:rPr dirty="0" sz="1900" b="1">
                <a:latin typeface="Arial"/>
                <a:cs typeface="Arial"/>
              </a:rPr>
              <a:t>развития </a:t>
            </a:r>
            <a:r>
              <a:rPr dirty="0" sz="1900" spc="-15" b="1">
                <a:latin typeface="Arial"/>
                <a:cs typeface="Arial"/>
              </a:rPr>
              <a:t>заболеваний желудка. </a:t>
            </a:r>
            <a:r>
              <a:rPr dirty="0" sz="1900" spc="-5" b="1">
                <a:latin typeface="Arial"/>
                <a:cs typeface="Arial"/>
              </a:rPr>
              <a:t>Особенно опасны </a:t>
            </a:r>
            <a:r>
              <a:rPr dirty="0" sz="1900" spc="-10" b="1">
                <a:latin typeface="Arial"/>
                <a:cs typeface="Arial"/>
              </a:rPr>
              <a:t>горячие </a:t>
            </a:r>
            <a:r>
              <a:rPr dirty="0" sz="1900" spc="-5" b="1">
                <a:latin typeface="Arial"/>
                <a:cs typeface="Arial"/>
              </a:rPr>
              <a:t> продукты</a:t>
            </a:r>
            <a:r>
              <a:rPr dirty="0" sz="1900" spc="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с</a:t>
            </a:r>
            <a:r>
              <a:rPr dirty="0" sz="1900" spc="-5" b="1">
                <a:latin typeface="Arial"/>
                <a:cs typeface="Arial"/>
              </a:rPr>
              <a:t> </a:t>
            </a:r>
            <a:r>
              <a:rPr dirty="0" sz="1900" spc="-15" b="1">
                <a:latin typeface="Arial"/>
                <a:cs typeface="Arial"/>
              </a:rPr>
              <a:t>содержанием</a:t>
            </a:r>
            <a:r>
              <a:rPr dirty="0" sz="1900" spc="40" b="1">
                <a:latin typeface="Arial"/>
                <a:cs typeface="Arial"/>
              </a:rPr>
              <a:t> </a:t>
            </a:r>
            <a:r>
              <a:rPr dirty="0" sz="1900" spc="-5" b="1">
                <a:latin typeface="Arial"/>
                <a:cs typeface="Arial"/>
              </a:rPr>
              <a:t>жира </a:t>
            </a:r>
            <a:r>
              <a:rPr dirty="0" sz="1900" spc="10" b="1">
                <a:latin typeface="Arial"/>
                <a:cs typeface="Arial"/>
              </a:rPr>
              <a:t>или</a:t>
            </a:r>
            <a:r>
              <a:rPr dirty="0" sz="1900" spc="-45" b="1">
                <a:latin typeface="Arial"/>
                <a:cs typeface="Arial"/>
              </a:rPr>
              <a:t> </a:t>
            </a:r>
            <a:r>
              <a:rPr dirty="0" sz="1900" spc="-15" b="1">
                <a:latin typeface="Arial"/>
                <a:cs typeface="Arial"/>
              </a:rPr>
              <a:t>масла</a:t>
            </a:r>
            <a:r>
              <a:rPr dirty="0" sz="1900" spc="8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– </a:t>
            </a:r>
            <a:r>
              <a:rPr dirty="0" sz="1900" spc="-5" b="1">
                <a:latin typeface="Arial"/>
                <a:cs typeface="Arial"/>
              </a:rPr>
              <a:t>они</a:t>
            </a:r>
            <a:r>
              <a:rPr dirty="0" sz="1900" spc="-10" b="1">
                <a:latin typeface="Arial"/>
                <a:cs typeface="Arial"/>
              </a:rPr>
              <a:t> </a:t>
            </a:r>
            <a:r>
              <a:rPr dirty="0" sz="1900" spc="-5" b="1">
                <a:latin typeface="Arial"/>
                <a:cs typeface="Arial"/>
              </a:rPr>
              <a:t>значительно</a:t>
            </a:r>
            <a:r>
              <a:rPr dirty="0" sz="1900" spc="-35" b="1">
                <a:latin typeface="Arial"/>
                <a:cs typeface="Arial"/>
              </a:rPr>
              <a:t> </a:t>
            </a:r>
            <a:r>
              <a:rPr dirty="0" sz="1900" spc="-5" b="1">
                <a:latin typeface="Arial"/>
                <a:cs typeface="Arial"/>
              </a:rPr>
              <a:t>повышают</a:t>
            </a:r>
            <a:r>
              <a:rPr dirty="0" sz="1900" spc="-55" b="1">
                <a:latin typeface="Arial"/>
                <a:cs typeface="Arial"/>
              </a:rPr>
              <a:t> </a:t>
            </a:r>
            <a:r>
              <a:rPr dirty="0" sz="1900" spc="-20" b="1">
                <a:latin typeface="Arial"/>
                <a:cs typeface="Arial"/>
              </a:rPr>
              <a:t>вероятность</a:t>
            </a:r>
            <a:r>
              <a:rPr dirty="0" sz="1900" spc="100" b="1">
                <a:latin typeface="Arial"/>
                <a:cs typeface="Arial"/>
              </a:rPr>
              <a:t> </a:t>
            </a:r>
            <a:r>
              <a:rPr dirty="0" sz="1900" spc="-20" b="1">
                <a:latin typeface="Arial"/>
                <a:cs typeface="Arial"/>
              </a:rPr>
              <a:t>ожогов.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>
              <a:latin typeface="Arial"/>
              <a:cs typeface="Arial"/>
            </a:endParaRPr>
          </a:p>
          <a:p>
            <a:pPr marL="12700" marR="673735">
              <a:lnSpc>
                <a:spcPct val="101200"/>
              </a:lnSpc>
            </a:pPr>
            <a:r>
              <a:rPr dirty="0" sz="1900" spc="-20" b="1">
                <a:latin typeface="Arial"/>
                <a:cs typeface="Arial"/>
              </a:rPr>
              <a:t>Употребление</a:t>
            </a:r>
            <a:r>
              <a:rPr dirty="0" sz="1900" spc="-5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горячих</a:t>
            </a:r>
            <a:r>
              <a:rPr dirty="0" sz="1900" spc="-5" b="1">
                <a:latin typeface="Arial"/>
                <a:cs typeface="Arial"/>
              </a:rPr>
              <a:t> </a:t>
            </a:r>
            <a:r>
              <a:rPr dirty="0" sz="1900" spc="-15" b="1">
                <a:latin typeface="Arial"/>
                <a:cs typeface="Arial"/>
              </a:rPr>
              <a:t>блюд</a:t>
            </a:r>
            <a:r>
              <a:rPr dirty="0" sz="1900" spc="-45" b="1">
                <a:latin typeface="Arial"/>
                <a:cs typeface="Arial"/>
              </a:rPr>
              <a:t> </a:t>
            </a:r>
            <a:r>
              <a:rPr dirty="0" sz="1900" spc="-20" b="1">
                <a:latin typeface="Arial"/>
                <a:cs typeface="Arial"/>
              </a:rPr>
              <a:t>также</a:t>
            </a:r>
            <a:r>
              <a:rPr dirty="0" sz="1900" spc="75" b="1">
                <a:latin typeface="Arial"/>
                <a:cs typeface="Arial"/>
              </a:rPr>
              <a:t> </a:t>
            </a:r>
            <a:r>
              <a:rPr dirty="0" sz="1900" spc="-40" b="1">
                <a:latin typeface="Arial"/>
                <a:cs typeface="Arial"/>
              </a:rPr>
              <a:t>может</a:t>
            </a:r>
            <a:r>
              <a:rPr dirty="0" sz="1900" spc="50" b="1">
                <a:latin typeface="Arial"/>
                <a:cs typeface="Arial"/>
              </a:rPr>
              <a:t> </a:t>
            </a:r>
            <a:r>
              <a:rPr dirty="0" sz="1900" spc="-15" b="1">
                <a:latin typeface="Arial"/>
                <a:cs typeface="Arial"/>
              </a:rPr>
              <a:t>привести</a:t>
            </a:r>
            <a:r>
              <a:rPr dirty="0" sz="1900" spc="3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к</a:t>
            </a:r>
            <a:r>
              <a:rPr dirty="0" sz="1900" spc="-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инфекциям,</a:t>
            </a:r>
            <a:r>
              <a:rPr dirty="0" sz="1900" spc="-125" b="1">
                <a:latin typeface="Arial"/>
                <a:cs typeface="Arial"/>
              </a:rPr>
              <a:t> </a:t>
            </a:r>
            <a:r>
              <a:rPr dirty="0" sz="1900" spc="-25" b="1">
                <a:latin typeface="Arial"/>
                <a:cs typeface="Arial"/>
              </a:rPr>
              <a:t>которые</a:t>
            </a:r>
            <a:r>
              <a:rPr dirty="0" sz="1900" spc="30" b="1">
                <a:latin typeface="Arial"/>
                <a:cs typeface="Arial"/>
              </a:rPr>
              <a:t> </a:t>
            </a:r>
            <a:r>
              <a:rPr dirty="0" sz="1900" spc="-20" b="1">
                <a:latin typeface="Arial"/>
                <a:cs typeface="Arial"/>
              </a:rPr>
              <a:t>образуются</a:t>
            </a:r>
            <a:r>
              <a:rPr dirty="0" sz="1900" spc="9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в </a:t>
            </a:r>
            <a:r>
              <a:rPr dirty="0" sz="1900" spc="-515" b="1">
                <a:latin typeface="Arial"/>
                <a:cs typeface="Arial"/>
              </a:rPr>
              <a:t> </a:t>
            </a:r>
            <a:r>
              <a:rPr dirty="0" sz="1900" spc="-25" b="1">
                <a:latin typeface="Arial"/>
                <a:cs typeface="Arial"/>
              </a:rPr>
              <a:t>полости</a:t>
            </a:r>
            <a:r>
              <a:rPr dirty="0" sz="1900" spc="20" b="1">
                <a:latin typeface="Arial"/>
                <a:cs typeface="Arial"/>
              </a:rPr>
              <a:t> </a:t>
            </a:r>
            <a:r>
              <a:rPr dirty="0" sz="1900" spc="-25" b="1">
                <a:latin typeface="Arial"/>
                <a:cs typeface="Arial"/>
              </a:rPr>
              <a:t>рта</a:t>
            </a:r>
            <a:r>
              <a:rPr dirty="0" sz="1900" spc="6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на</a:t>
            </a:r>
            <a:r>
              <a:rPr dirty="0" sz="1900" spc="-10" b="1">
                <a:latin typeface="Arial"/>
                <a:cs typeface="Arial"/>
              </a:rPr>
              <a:t> </a:t>
            </a:r>
            <a:r>
              <a:rPr dirty="0" sz="1900" spc="-20" b="1">
                <a:latin typeface="Arial"/>
                <a:cs typeface="Arial"/>
              </a:rPr>
              <a:t>местах</a:t>
            </a:r>
            <a:r>
              <a:rPr dirty="0" sz="1900" spc="65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раздражений</a:t>
            </a:r>
            <a:r>
              <a:rPr dirty="0" sz="1900" spc="2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и</a:t>
            </a:r>
            <a:r>
              <a:rPr dirty="0" sz="1900" spc="-15" b="1">
                <a:latin typeface="Arial"/>
                <a:cs typeface="Arial"/>
              </a:rPr>
              <a:t> </a:t>
            </a:r>
            <a:r>
              <a:rPr dirty="0" sz="1900" spc="-20" b="1">
                <a:latin typeface="Arial"/>
                <a:cs typeface="Arial"/>
              </a:rPr>
              <a:t>ожогов.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Arial"/>
              <a:cs typeface="Arial"/>
            </a:endParaRPr>
          </a:p>
          <a:p>
            <a:pPr marL="12700" marR="192405">
              <a:lnSpc>
                <a:spcPct val="100299"/>
              </a:lnSpc>
            </a:pPr>
            <a:r>
              <a:rPr dirty="0" sz="1900" spc="-20" b="1">
                <a:latin typeface="Arial"/>
                <a:cs typeface="Arial"/>
              </a:rPr>
              <a:t>Употребление</a:t>
            </a:r>
            <a:r>
              <a:rPr dirty="0" sz="1900" spc="-1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в</a:t>
            </a:r>
            <a:r>
              <a:rPr dirty="0" sz="1900" spc="-15" b="1">
                <a:latin typeface="Arial"/>
                <a:cs typeface="Arial"/>
              </a:rPr>
              <a:t> </a:t>
            </a:r>
            <a:r>
              <a:rPr dirty="0" sz="1900" spc="5" b="1">
                <a:latin typeface="Arial"/>
                <a:cs typeface="Arial"/>
              </a:rPr>
              <a:t>пищу</a:t>
            </a:r>
            <a:r>
              <a:rPr dirty="0" sz="1900" spc="-40" b="1">
                <a:latin typeface="Arial"/>
                <a:cs typeface="Arial"/>
              </a:rPr>
              <a:t> </a:t>
            </a:r>
            <a:r>
              <a:rPr dirty="0" sz="1900" spc="-20" b="1">
                <a:latin typeface="Arial"/>
                <a:cs typeface="Arial"/>
              </a:rPr>
              <a:t>холодных</a:t>
            </a:r>
            <a:r>
              <a:rPr dirty="0" sz="1900" spc="-10" b="1">
                <a:latin typeface="Arial"/>
                <a:cs typeface="Arial"/>
              </a:rPr>
              <a:t> продуктов</a:t>
            </a:r>
            <a:r>
              <a:rPr dirty="0" sz="1900" spc="25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увеличивает</a:t>
            </a:r>
            <a:r>
              <a:rPr dirty="0" sz="1900" spc="-60" b="1">
                <a:latin typeface="Arial"/>
                <a:cs typeface="Arial"/>
              </a:rPr>
              <a:t> </a:t>
            </a:r>
            <a:r>
              <a:rPr dirty="0" sz="1900" spc="-30" b="1">
                <a:latin typeface="Arial"/>
                <a:cs typeface="Arial"/>
              </a:rPr>
              <a:t>расход</a:t>
            </a:r>
            <a:r>
              <a:rPr dirty="0" sz="1900" spc="60" b="1">
                <a:latin typeface="Arial"/>
                <a:cs typeface="Arial"/>
              </a:rPr>
              <a:t> </a:t>
            </a:r>
            <a:r>
              <a:rPr dirty="0" sz="1900" spc="-5" b="1">
                <a:latin typeface="Arial"/>
                <a:cs typeface="Arial"/>
              </a:rPr>
              <a:t>энергии</a:t>
            </a:r>
            <a:r>
              <a:rPr dirty="0" sz="1900" spc="-15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тела</a:t>
            </a:r>
            <a:r>
              <a:rPr dirty="0" sz="1900" spc="3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на</a:t>
            </a:r>
            <a:r>
              <a:rPr dirty="0" sz="1900" spc="-10" b="1">
                <a:latin typeface="Arial"/>
                <a:cs typeface="Arial"/>
              </a:rPr>
              <a:t> </a:t>
            </a:r>
            <a:r>
              <a:rPr dirty="0" sz="1900" spc="5" b="1">
                <a:latin typeface="Arial"/>
                <a:cs typeface="Arial"/>
              </a:rPr>
              <a:t>их </a:t>
            </a:r>
            <a:r>
              <a:rPr dirty="0" sz="1900" spc="10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переваривание</a:t>
            </a:r>
            <a:r>
              <a:rPr dirty="0" sz="1900" spc="15" b="1">
                <a:latin typeface="Arial"/>
                <a:cs typeface="Arial"/>
              </a:rPr>
              <a:t> </a:t>
            </a:r>
            <a:r>
              <a:rPr dirty="0" sz="1900" spc="5" b="1">
                <a:latin typeface="Arial"/>
                <a:cs typeface="Arial"/>
              </a:rPr>
              <a:t>–</a:t>
            </a:r>
            <a:r>
              <a:rPr dirty="0" sz="1900" b="1">
                <a:latin typeface="Arial"/>
                <a:cs typeface="Arial"/>
              </a:rPr>
              <a:t> </a:t>
            </a:r>
            <a:r>
              <a:rPr dirty="0" sz="1900" spc="-15" b="1">
                <a:latin typeface="Arial"/>
                <a:cs typeface="Arial"/>
              </a:rPr>
              <a:t>организму</a:t>
            </a:r>
            <a:r>
              <a:rPr dirty="0" sz="1900" b="1">
                <a:latin typeface="Arial"/>
                <a:cs typeface="Arial"/>
              </a:rPr>
              <a:t> нужно</a:t>
            </a:r>
            <a:r>
              <a:rPr dirty="0" sz="1900" spc="40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сначала</a:t>
            </a:r>
            <a:r>
              <a:rPr dirty="0" sz="1900" b="1">
                <a:latin typeface="Arial"/>
                <a:cs typeface="Arial"/>
              </a:rPr>
              <a:t> </a:t>
            </a:r>
            <a:r>
              <a:rPr dirty="0" sz="1900" spc="-20" b="1">
                <a:latin typeface="Arial"/>
                <a:cs typeface="Arial"/>
              </a:rPr>
              <a:t>потратить</a:t>
            </a:r>
            <a:r>
              <a:rPr dirty="0" sz="1900" spc="70" b="1">
                <a:latin typeface="Arial"/>
                <a:cs typeface="Arial"/>
              </a:rPr>
              <a:t> </a:t>
            </a:r>
            <a:r>
              <a:rPr dirty="0" sz="1900" spc="-20" b="1">
                <a:latin typeface="Arial"/>
                <a:cs typeface="Arial"/>
              </a:rPr>
              <a:t>ресурсы</a:t>
            </a:r>
            <a:r>
              <a:rPr dirty="0" sz="1900" spc="80" b="1">
                <a:latin typeface="Arial"/>
                <a:cs typeface="Arial"/>
              </a:rPr>
              <a:t> </a:t>
            </a:r>
            <a:r>
              <a:rPr dirty="0" sz="1900" spc="5" b="1">
                <a:latin typeface="Arial"/>
                <a:cs typeface="Arial"/>
              </a:rPr>
              <a:t>и</a:t>
            </a:r>
            <a:r>
              <a:rPr dirty="0" sz="1900" b="1">
                <a:latin typeface="Arial"/>
                <a:cs typeface="Arial"/>
              </a:rPr>
              <a:t> </a:t>
            </a:r>
            <a:r>
              <a:rPr dirty="0" sz="1900" spc="-15" b="1">
                <a:latin typeface="Arial"/>
                <a:cs typeface="Arial"/>
              </a:rPr>
              <a:t>«нагреть»</a:t>
            </a:r>
            <a:r>
              <a:rPr dirty="0" sz="1900" spc="70" b="1">
                <a:latin typeface="Arial"/>
                <a:cs typeface="Arial"/>
              </a:rPr>
              <a:t> </a:t>
            </a:r>
            <a:r>
              <a:rPr dirty="0" sz="1900" spc="5" b="1">
                <a:latin typeface="Arial"/>
                <a:cs typeface="Arial"/>
              </a:rPr>
              <a:t>пищу</a:t>
            </a:r>
            <a:r>
              <a:rPr dirty="0" sz="1900" spc="-35" b="1">
                <a:latin typeface="Arial"/>
                <a:cs typeface="Arial"/>
              </a:rPr>
              <a:t> </a:t>
            </a:r>
            <a:r>
              <a:rPr dirty="0" sz="1900" spc="10" b="1">
                <a:latin typeface="Arial"/>
                <a:cs typeface="Arial"/>
              </a:rPr>
              <a:t>до</a:t>
            </a:r>
            <a:r>
              <a:rPr dirty="0" sz="1900" spc="-3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нужной </a:t>
            </a:r>
            <a:r>
              <a:rPr dirty="0" sz="1900" spc="-509" b="1">
                <a:latin typeface="Arial"/>
                <a:cs typeface="Arial"/>
              </a:rPr>
              <a:t> </a:t>
            </a:r>
            <a:r>
              <a:rPr dirty="0" sz="1900" spc="-20" b="1">
                <a:latin typeface="Arial"/>
                <a:cs typeface="Arial"/>
              </a:rPr>
              <a:t>температуры</a:t>
            </a:r>
            <a:r>
              <a:rPr dirty="0" sz="1900" spc="140" b="1">
                <a:latin typeface="Arial"/>
                <a:cs typeface="Arial"/>
              </a:rPr>
              <a:t> </a:t>
            </a:r>
            <a:r>
              <a:rPr dirty="0" sz="1900" spc="5" b="1">
                <a:latin typeface="Arial"/>
                <a:cs typeface="Arial"/>
              </a:rPr>
              <a:t>и</a:t>
            </a:r>
            <a:r>
              <a:rPr dirty="0" sz="1900" spc="-15" b="1">
                <a:latin typeface="Arial"/>
                <a:cs typeface="Arial"/>
              </a:rPr>
              <a:t> </a:t>
            </a:r>
            <a:r>
              <a:rPr dirty="0" sz="1900" spc="-20" b="1">
                <a:latin typeface="Arial"/>
                <a:cs typeface="Arial"/>
              </a:rPr>
              <a:t>только</a:t>
            </a:r>
            <a:r>
              <a:rPr dirty="0" sz="1900" spc="-40" b="1">
                <a:latin typeface="Arial"/>
                <a:cs typeface="Arial"/>
              </a:rPr>
              <a:t> </a:t>
            </a:r>
            <a:r>
              <a:rPr dirty="0" sz="1900" spc="-35" b="1">
                <a:latin typeface="Arial"/>
                <a:cs typeface="Arial"/>
              </a:rPr>
              <a:t>потом</a:t>
            </a:r>
            <a:r>
              <a:rPr dirty="0" sz="1900" spc="35" b="1">
                <a:latin typeface="Arial"/>
                <a:cs typeface="Arial"/>
              </a:rPr>
              <a:t> </a:t>
            </a:r>
            <a:r>
              <a:rPr dirty="0" sz="1900" spc="-5" b="1">
                <a:latin typeface="Arial"/>
                <a:cs typeface="Arial"/>
              </a:rPr>
              <a:t>приступить</a:t>
            </a:r>
            <a:r>
              <a:rPr dirty="0" sz="1900" spc="20" b="1">
                <a:latin typeface="Arial"/>
                <a:cs typeface="Arial"/>
              </a:rPr>
              <a:t> </a:t>
            </a:r>
            <a:r>
              <a:rPr dirty="0" sz="1900" spc="5" b="1">
                <a:latin typeface="Arial"/>
                <a:cs typeface="Arial"/>
              </a:rPr>
              <a:t>к</a:t>
            </a:r>
            <a:r>
              <a:rPr dirty="0" sz="1900" spc="-10" b="1">
                <a:latin typeface="Arial"/>
                <a:cs typeface="Arial"/>
              </a:rPr>
              <a:t> </a:t>
            </a:r>
            <a:r>
              <a:rPr dirty="0" sz="1900" spc="-5" b="1">
                <a:latin typeface="Arial"/>
                <a:cs typeface="Arial"/>
              </a:rPr>
              <a:t>ее</a:t>
            </a:r>
            <a:r>
              <a:rPr dirty="0" sz="1900" spc="25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«обработке».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Arial"/>
              <a:cs typeface="Arial"/>
            </a:endParaRPr>
          </a:p>
          <a:p>
            <a:pPr marL="12700" marR="403225">
              <a:lnSpc>
                <a:spcPts val="2270"/>
              </a:lnSpc>
            </a:pPr>
            <a:r>
              <a:rPr dirty="0" sz="1900" spc="-20" b="1">
                <a:latin typeface="Arial"/>
                <a:cs typeface="Arial"/>
              </a:rPr>
              <a:t>Холодная</a:t>
            </a:r>
            <a:r>
              <a:rPr dirty="0" sz="1900" spc="1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еда </a:t>
            </a:r>
            <a:r>
              <a:rPr dirty="0" sz="1900" spc="-15" b="1">
                <a:latin typeface="Arial"/>
                <a:cs typeface="Arial"/>
              </a:rPr>
              <a:t>вызывает</a:t>
            </a:r>
            <a:r>
              <a:rPr dirty="0" sz="1900" spc="20" b="1">
                <a:latin typeface="Arial"/>
                <a:cs typeface="Arial"/>
              </a:rPr>
              <a:t> </a:t>
            </a:r>
            <a:r>
              <a:rPr dirty="0" sz="1900" spc="-15" b="1">
                <a:latin typeface="Arial"/>
                <a:cs typeface="Arial"/>
              </a:rPr>
              <a:t>ускоренное</a:t>
            </a:r>
            <a:r>
              <a:rPr dirty="0" sz="1900" spc="30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опорожнение</a:t>
            </a:r>
            <a:r>
              <a:rPr dirty="0" sz="1900" spc="70" b="1">
                <a:latin typeface="Arial"/>
                <a:cs typeface="Arial"/>
              </a:rPr>
              <a:t> </a:t>
            </a:r>
            <a:r>
              <a:rPr dirty="0" sz="1900" spc="-15" b="1">
                <a:latin typeface="Arial"/>
                <a:cs typeface="Arial"/>
              </a:rPr>
              <a:t>желудка</a:t>
            </a:r>
            <a:r>
              <a:rPr dirty="0" sz="1900" b="1">
                <a:latin typeface="Arial"/>
                <a:cs typeface="Arial"/>
              </a:rPr>
              <a:t> </a:t>
            </a:r>
            <a:r>
              <a:rPr dirty="0" sz="1900" spc="5" b="1">
                <a:latin typeface="Arial"/>
                <a:cs typeface="Arial"/>
              </a:rPr>
              <a:t>и</a:t>
            </a:r>
            <a:r>
              <a:rPr dirty="0" sz="1900" spc="-40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ребенок</a:t>
            </a:r>
            <a:r>
              <a:rPr dirty="0" sz="1900" spc="65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быстрее</a:t>
            </a:r>
            <a:r>
              <a:rPr dirty="0" sz="1900" spc="35" b="1">
                <a:latin typeface="Arial"/>
                <a:cs typeface="Arial"/>
              </a:rPr>
              <a:t> </a:t>
            </a:r>
            <a:r>
              <a:rPr dirty="0" sz="1900" spc="-15" b="1">
                <a:latin typeface="Arial"/>
                <a:cs typeface="Arial"/>
              </a:rPr>
              <a:t>становится </a:t>
            </a:r>
            <a:r>
              <a:rPr dirty="0" sz="1900" spc="-509" b="1">
                <a:latin typeface="Arial"/>
                <a:cs typeface="Arial"/>
              </a:rPr>
              <a:t> </a:t>
            </a:r>
            <a:r>
              <a:rPr dirty="0" sz="1900" spc="-20" b="1">
                <a:latin typeface="Arial"/>
                <a:cs typeface="Arial"/>
              </a:rPr>
              <a:t>голодным.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Arial"/>
              <a:cs typeface="Arial"/>
            </a:endParaRPr>
          </a:p>
          <a:p>
            <a:pPr algn="just" marL="12700" marR="84455">
              <a:lnSpc>
                <a:spcPct val="100000"/>
              </a:lnSpc>
            </a:pPr>
            <a:r>
              <a:rPr dirty="0" sz="1900" spc="-5" b="1">
                <a:latin typeface="Arial"/>
                <a:cs typeface="Arial"/>
              </a:rPr>
              <a:t>Блюда, </a:t>
            </a:r>
            <a:r>
              <a:rPr dirty="0" sz="1900" spc="-10" b="1">
                <a:latin typeface="Arial"/>
                <a:cs typeface="Arial"/>
              </a:rPr>
              <a:t>содержащие белок </a:t>
            </a:r>
            <a:r>
              <a:rPr dirty="0" sz="1900" b="1">
                <a:latin typeface="Arial"/>
                <a:cs typeface="Arial"/>
              </a:rPr>
              <a:t>( </a:t>
            </a:r>
            <a:r>
              <a:rPr dirty="0" sz="1900" spc="-5" b="1">
                <a:latin typeface="Arial"/>
                <a:cs typeface="Arial"/>
              </a:rPr>
              <a:t>рыба, мясо, </a:t>
            </a:r>
            <a:r>
              <a:rPr dirty="0" sz="1900" spc="-35" b="1">
                <a:latin typeface="Arial"/>
                <a:cs typeface="Arial"/>
              </a:rPr>
              <a:t>котлеты)</a:t>
            </a:r>
            <a:r>
              <a:rPr dirty="0" sz="1900" spc="-30" b="1">
                <a:latin typeface="Arial"/>
                <a:cs typeface="Arial"/>
              </a:rPr>
              <a:t> </a:t>
            </a:r>
            <a:r>
              <a:rPr dirty="0" sz="1900" spc="-5" b="1">
                <a:latin typeface="Arial"/>
                <a:cs typeface="Arial"/>
              </a:rPr>
              <a:t>должны </a:t>
            </a:r>
            <a:r>
              <a:rPr dirty="0" sz="1900" spc="-10" b="1">
                <a:latin typeface="Arial"/>
                <a:cs typeface="Arial"/>
              </a:rPr>
              <a:t>быть горячими </a:t>
            </a:r>
            <a:r>
              <a:rPr dirty="0" sz="1900" spc="10" b="1">
                <a:latin typeface="Arial"/>
                <a:cs typeface="Arial"/>
              </a:rPr>
              <a:t>для </a:t>
            </a:r>
            <a:r>
              <a:rPr dirty="0" sz="1900" spc="-15" b="1">
                <a:latin typeface="Arial"/>
                <a:cs typeface="Arial"/>
              </a:rPr>
              <a:t>нормального </a:t>
            </a:r>
            <a:r>
              <a:rPr dirty="0" sz="1900" spc="-10" b="1">
                <a:latin typeface="Arial"/>
                <a:cs typeface="Arial"/>
              </a:rPr>
              <a:t> переваривания, </a:t>
            </a:r>
            <a:r>
              <a:rPr dirty="0" sz="1900" spc="-5" b="1">
                <a:latin typeface="Arial"/>
                <a:cs typeface="Arial"/>
              </a:rPr>
              <a:t>иначе </a:t>
            </a:r>
            <a:r>
              <a:rPr dirty="0" sz="1900" spc="5" b="1">
                <a:latin typeface="Arial"/>
                <a:cs typeface="Arial"/>
              </a:rPr>
              <a:t>белки </a:t>
            </a:r>
            <a:r>
              <a:rPr dirty="0" sz="1900" b="1">
                <a:latin typeface="Arial"/>
                <a:cs typeface="Arial"/>
              </a:rPr>
              <a:t>не </a:t>
            </a:r>
            <a:r>
              <a:rPr dirty="0" sz="1900" spc="-10" b="1">
                <a:latin typeface="Arial"/>
                <a:cs typeface="Arial"/>
              </a:rPr>
              <a:t>смогут </a:t>
            </a:r>
            <a:r>
              <a:rPr dirty="0" sz="1900" spc="-5" b="1">
                <a:latin typeface="Arial"/>
                <a:cs typeface="Arial"/>
              </a:rPr>
              <a:t>должным </a:t>
            </a:r>
            <a:r>
              <a:rPr dirty="0" sz="1900" spc="-15" b="1">
                <a:latin typeface="Arial"/>
                <a:cs typeface="Arial"/>
              </a:rPr>
              <a:t>образом</a:t>
            </a:r>
            <a:r>
              <a:rPr dirty="0" sz="1900" spc="-10" b="1">
                <a:latin typeface="Arial"/>
                <a:cs typeface="Arial"/>
              </a:rPr>
              <a:t> </a:t>
            </a:r>
            <a:r>
              <a:rPr dirty="0" sz="1900" spc="-15" b="1">
                <a:latin typeface="Arial"/>
                <a:cs typeface="Arial"/>
              </a:rPr>
              <a:t>усвоиться </a:t>
            </a:r>
            <a:r>
              <a:rPr dirty="0" sz="1900" b="1">
                <a:latin typeface="Arial"/>
                <a:cs typeface="Arial"/>
              </a:rPr>
              <a:t>в </a:t>
            </a:r>
            <a:r>
              <a:rPr dirty="0" sz="1900" spc="-10" b="1">
                <a:latin typeface="Arial"/>
                <a:cs typeface="Arial"/>
              </a:rPr>
              <a:t>организме, </a:t>
            </a:r>
            <a:r>
              <a:rPr dirty="0" sz="1900" b="1">
                <a:latin typeface="Arial"/>
                <a:cs typeface="Arial"/>
              </a:rPr>
              <a:t>а </a:t>
            </a:r>
            <a:r>
              <a:rPr dirty="0" sz="1900" spc="-10" b="1">
                <a:latin typeface="Arial"/>
                <a:cs typeface="Arial"/>
              </a:rPr>
              <a:t>процесс </a:t>
            </a:r>
            <a:r>
              <a:rPr dirty="0" sz="1900" spc="-515" b="1">
                <a:latin typeface="Arial"/>
                <a:cs typeface="Arial"/>
              </a:rPr>
              <a:t> </a:t>
            </a:r>
            <a:r>
              <a:rPr dirty="0" sz="1900" spc="-5" b="1">
                <a:latin typeface="Arial"/>
                <a:cs typeface="Arial"/>
              </a:rPr>
              <a:t>пищеварения</a:t>
            </a:r>
            <a:r>
              <a:rPr dirty="0" sz="1900" spc="-60" b="1">
                <a:latin typeface="Arial"/>
                <a:cs typeface="Arial"/>
              </a:rPr>
              <a:t> </a:t>
            </a:r>
            <a:r>
              <a:rPr dirty="0" sz="1900" spc="-25" b="1">
                <a:latin typeface="Arial"/>
                <a:cs typeface="Arial"/>
              </a:rPr>
              <a:t>будет</a:t>
            </a:r>
            <a:r>
              <a:rPr dirty="0" sz="1900" spc="5" b="1">
                <a:latin typeface="Arial"/>
                <a:cs typeface="Arial"/>
              </a:rPr>
              <a:t> </a:t>
            </a:r>
            <a:r>
              <a:rPr dirty="0" sz="1900" spc="-20" b="1">
                <a:latin typeface="Arial"/>
                <a:cs typeface="Arial"/>
              </a:rPr>
              <a:t>затруднен</a:t>
            </a:r>
            <a:r>
              <a:rPr dirty="0" sz="2000" spc="-20" b="1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179" y="4498847"/>
            <a:ext cx="4663440" cy="235458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26379" y="1261871"/>
            <a:ext cx="3008376" cy="382811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26780" y="3502152"/>
            <a:ext cx="3081528" cy="199796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08633" y="0"/>
            <a:ext cx="9579610" cy="11239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latin typeface="Times New Roman"/>
                <a:cs typeface="Times New Roman"/>
              </a:rPr>
              <a:t>Организация</a:t>
            </a:r>
            <a:r>
              <a:rPr dirty="0" sz="3600" spc="-70">
                <a:latin typeface="Times New Roman"/>
                <a:cs typeface="Times New Roman"/>
              </a:rPr>
              <a:t> </a:t>
            </a:r>
            <a:r>
              <a:rPr dirty="0" sz="3600" spc="-10">
                <a:latin typeface="Times New Roman"/>
                <a:cs typeface="Times New Roman"/>
              </a:rPr>
              <a:t>дополнительного</a:t>
            </a:r>
            <a:r>
              <a:rPr dirty="0" sz="3600" spc="-60">
                <a:latin typeface="Times New Roman"/>
                <a:cs typeface="Times New Roman"/>
              </a:rPr>
              <a:t> </a:t>
            </a:r>
            <a:r>
              <a:rPr dirty="0" sz="3600" spc="10">
                <a:latin typeface="Times New Roman"/>
                <a:cs typeface="Times New Roman"/>
              </a:rPr>
              <a:t>питания</a:t>
            </a:r>
            <a:r>
              <a:rPr dirty="0" sz="3600" spc="-105">
                <a:latin typeface="Times New Roman"/>
                <a:cs typeface="Times New Roman"/>
              </a:rPr>
              <a:t> </a:t>
            </a:r>
            <a:r>
              <a:rPr dirty="0" sz="3600">
                <a:latin typeface="Times New Roman"/>
                <a:cs typeface="Times New Roman"/>
              </a:rPr>
              <a:t>детей</a:t>
            </a:r>
            <a:endParaRPr sz="3600">
              <a:latin typeface="Times New Roman"/>
              <a:cs typeface="Times New Roman"/>
            </a:endParaRPr>
          </a:p>
          <a:p>
            <a:pPr algn="ctr" marL="123825">
              <a:lnSpc>
                <a:spcPct val="100000"/>
              </a:lnSpc>
              <a:spcBef>
                <a:spcPts val="5"/>
              </a:spcBef>
            </a:pPr>
            <a:r>
              <a:rPr dirty="0" sz="3600" spc="10" i="1">
                <a:latin typeface="Times New Roman"/>
                <a:cs typeface="Times New Roman"/>
              </a:rPr>
              <a:t>СанПин</a:t>
            </a:r>
            <a:r>
              <a:rPr dirty="0" sz="3600" spc="-50" i="1">
                <a:latin typeface="Times New Roman"/>
                <a:cs typeface="Times New Roman"/>
              </a:rPr>
              <a:t> </a:t>
            </a:r>
            <a:r>
              <a:rPr dirty="0" sz="3600" spc="-5" i="1">
                <a:latin typeface="Times New Roman"/>
                <a:cs typeface="Times New Roman"/>
              </a:rPr>
              <a:t>2.3/2.4.3590-20</a:t>
            </a:r>
            <a:r>
              <a:rPr dirty="0" sz="3600" spc="-45" i="1">
                <a:latin typeface="Times New Roman"/>
                <a:cs typeface="Times New Roman"/>
              </a:rPr>
              <a:t> </a:t>
            </a:r>
            <a:r>
              <a:rPr dirty="0" sz="3600" spc="5" i="1">
                <a:latin typeface="Times New Roman"/>
                <a:cs typeface="Times New Roman"/>
              </a:rPr>
              <a:t>п.</a:t>
            </a:r>
            <a:r>
              <a:rPr dirty="0" sz="3600" spc="-10" i="1">
                <a:latin typeface="Times New Roman"/>
                <a:cs typeface="Times New Roman"/>
              </a:rPr>
              <a:t> </a:t>
            </a:r>
            <a:r>
              <a:rPr dirty="0" sz="3600" spc="-5" i="1">
                <a:latin typeface="Times New Roman"/>
                <a:cs typeface="Times New Roman"/>
              </a:rPr>
              <a:t>8.3.1-2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7179" y="1476991"/>
            <a:ext cx="470598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64"/>
              </a:lnSpc>
            </a:pPr>
            <a:r>
              <a:rPr dirty="0" sz="1800" spc="-10" b="1">
                <a:solidFill>
                  <a:srgbClr val="0000FF"/>
                </a:solidFill>
                <a:latin typeface="Times New Roman"/>
                <a:cs typeface="Times New Roman"/>
              </a:rPr>
              <a:t>для</a:t>
            </a:r>
            <a:r>
              <a:rPr dirty="0" sz="1800" spc="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FF"/>
                </a:solidFill>
                <a:latin typeface="Times New Roman"/>
                <a:cs typeface="Times New Roman"/>
              </a:rPr>
              <a:t>реализации</a:t>
            </a:r>
            <a:r>
              <a:rPr dirty="0" sz="1800" spc="-2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0000FF"/>
                </a:solidFill>
                <a:latin typeface="Times New Roman"/>
                <a:cs typeface="Times New Roman"/>
              </a:rPr>
              <a:t>через</a:t>
            </a:r>
            <a:r>
              <a:rPr dirty="0" sz="1800" spc="2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0000FF"/>
                </a:solidFill>
                <a:latin typeface="Times New Roman"/>
                <a:cs typeface="Times New Roman"/>
              </a:rPr>
              <a:t>вендинговые</a:t>
            </a:r>
            <a:r>
              <a:rPr dirty="0" sz="1800" spc="-5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>
                <a:solidFill>
                  <a:srgbClr val="0000FF"/>
                </a:solidFill>
                <a:latin typeface="Times New Roman"/>
                <a:cs typeface="Times New Roman"/>
              </a:rPr>
              <a:t>автоматы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3463" y="1559052"/>
            <a:ext cx="4718685" cy="2697480"/>
          </a:xfrm>
          <a:custGeom>
            <a:avLst/>
            <a:gdLst/>
            <a:ahLst/>
            <a:cxnLst/>
            <a:rect l="l" t="t" r="r" b="b"/>
            <a:pathLst>
              <a:path w="4718685" h="2697479">
                <a:moveTo>
                  <a:pt x="4718304" y="0"/>
                </a:moveTo>
                <a:lnTo>
                  <a:pt x="0" y="0"/>
                </a:lnTo>
                <a:lnTo>
                  <a:pt x="0" y="2697480"/>
                </a:lnTo>
                <a:lnTo>
                  <a:pt x="4718304" y="2697480"/>
                </a:lnTo>
                <a:lnTo>
                  <a:pt x="47183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70763" y="1165352"/>
            <a:ext cx="4744720" cy="1176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034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0000FF"/>
                </a:solidFill>
                <a:latin typeface="Times New Roman"/>
                <a:cs typeface="Times New Roman"/>
              </a:rPr>
              <a:t>Расширен</a:t>
            </a:r>
            <a:r>
              <a:rPr dirty="0" sz="1800" spc="4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0000FF"/>
                </a:solidFill>
                <a:latin typeface="Times New Roman"/>
                <a:cs typeface="Times New Roman"/>
              </a:rPr>
              <a:t>перечень </a:t>
            </a:r>
            <a:r>
              <a:rPr dirty="0" sz="1800" spc="-5" b="1">
                <a:solidFill>
                  <a:srgbClr val="0000FF"/>
                </a:solidFill>
                <a:latin typeface="Times New Roman"/>
                <a:cs typeface="Times New Roman"/>
              </a:rPr>
              <a:t>продукции,</a:t>
            </a:r>
            <a:r>
              <a:rPr dirty="0" sz="1800" spc="-8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0000FF"/>
                </a:solidFill>
                <a:latin typeface="Times New Roman"/>
                <a:cs typeface="Times New Roman"/>
              </a:rPr>
              <a:t>разрешенной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>
              <a:latin typeface="Times New Roman"/>
              <a:cs typeface="Times New Roman"/>
            </a:endParaRPr>
          </a:p>
          <a:p>
            <a:pPr marL="346075" indent="-334010">
              <a:lnSpc>
                <a:spcPct val="100000"/>
              </a:lnSpc>
              <a:buFont typeface="Wingdings"/>
              <a:buChar char=""/>
              <a:tabLst>
                <a:tab pos="346075" algn="l"/>
                <a:tab pos="346710" algn="l"/>
                <a:tab pos="2430145" algn="l"/>
              </a:tabLst>
            </a:pPr>
            <a:r>
              <a:rPr dirty="0" sz="1700" spc="-10" b="1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dirty="0" sz="1700" spc="4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700" spc="-10" b="1">
                <a:solidFill>
                  <a:srgbClr val="001F5F"/>
                </a:solidFill>
                <a:latin typeface="Times New Roman"/>
                <a:cs typeface="Times New Roman"/>
              </a:rPr>
              <a:t>потребительской	</a:t>
            </a:r>
            <a:r>
              <a:rPr dirty="0" sz="1700" spc="-15" b="1">
                <a:solidFill>
                  <a:srgbClr val="001F5F"/>
                </a:solidFill>
                <a:latin typeface="Times New Roman"/>
                <a:cs typeface="Times New Roman"/>
              </a:rPr>
              <a:t>(мелкоштучной)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  <a:tabLst>
                <a:tab pos="1837055" algn="l"/>
                <a:tab pos="3086100" algn="l"/>
              </a:tabLst>
            </a:pPr>
            <a:r>
              <a:rPr dirty="0" sz="1700" spc="-25" b="1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dirty="0" sz="1700" spc="-10" b="1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dirty="0" sz="1700" spc="5" b="1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dirty="0" sz="1700" spc="-50" b="1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dirty="0" sz="1700" spc="-25" b="1">
                <a:solidFill>
                  <a:srgbClr val="001F5F"/>
                </a:solidFill>
                <a:latin typeface="Times New Roman"/>
                <a:cs typeface="Times New Roman"/>
              </a:rPr>
              <a:t>ов</a:t>
            </a:r>
            <a:r>
              <a:rPr dirty="0" sz="1700" spc="-50" b="1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dirty="0" sz="1700" b="1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dirty="0" sz="1700" spc="5" b="1">
                <a:solidFill>
                  <a:srgbClr val="001F5F"/>
                </a:solidFill>
                <a:latin typeface="Times New Roman"/>
                <a:cs typeface="Times New Roman"/>
              </a:rPr>
              <a:t>:</a:t>
            </a:r>
            <a:r>
              <a:rPr dirty="0" sz="1700" spc="-5" b="1">
                <a:solidFill>
                  <a:srgbClr val="158466"/>
                </a:solidFill>
                <a:latin typeface="Times New Roman"/>
                <a:cs typeface="Times New Roman"/>
              </a:rPr>
              <a:t>с</a:t>
            </a:r>
            <a:r>
              <a:rPr dirty="0" sz="1700" spc="10" b="1">
                <a:solidFill>
                  <a:srgbClr val="158466"/>
                </a:solidFill>
                <a:latin typeface="Times New Roman"/>
                <a:cs typeface="Times New Roman"/>
              </a:rPr>
              <a:t>о</a:t>
            </a:r>
            <a:r>
              <a:rPr dirty="0" sz="1700" spc="-10" b="1">
                <a:solidFill>
                  <a:srgbClr val="158466"/>
                </a:solidFill>
                <a:latin typeface="Times New Roman"/>
                <a:cs typeface="Times New Roman"/>
              </a:rPr>
              <a:t>ки</a:t>
            </a:r>
            <a:r>
              <a:rPr dirty="0" sz="1700" spc="-5" b="1">
                <a:solidFill>
                  <a:srgbClr val="158466"/>
                </a:solidFill>
                <a:latin typeface="Times New Roman"/>
                <a:cs typeface="Times New Roman"/>
              </a:rPr>
              <a:t>,</a:t>
            </a:r>
            <a:r>
              <a:rPr dirty="0" sz="1700" b="1">
                <a:solidFill>
                  <a:srgbClr val="158466"/>
                </a:solidFill>
                <a:latin typeface="Times New Roman"/>
                <a:cs typeface="Times New Roman"/>
              </a:rPr>
              <a:t>	</a:t>
            </a:r>
            <a:r>
              <a:rPr dirty="0" sz="1700" spc="-50" b="1">
                <a:solidFill>
                  <a:srgbClr val="158466"/>
                </a:solidFill>
                <a:latin typeface="Times New Roman"/>
                <a:cs typeface="Times New Roman"/>
              </a:rPr>
              <a:t>н</a:t>
            </a:r>
            <a:r>
              <a:rPr dirty="0" sz="1700" spc="-5" b="1">
                <a:solidFill>
                  <a:srgbClr val="158466"/>
                </a:solidFill>
                <a:latin typeface="Times New Roman"/>
                <a:cs typeface="Times New Roman"/>
              </a:rPr>
              <a:t>ек</a:t>
            </a:r>
            <a:r>
              <a:rPr dirty="0" sz="1700" spc="25" b="1">
                <a:solidFill>
                  <a:srgbClr val="158466"/>
                </a:solidFill>
                <a:latin typeface="Times New Roman"/>
                <a:cs typeface="Times New Roman"/>
              </a:rPr>
              <a:t>т</a:t>
            </a:r>
            <a:r>
              <a:rPr dirty="0" sz="1700" spc="10" b="1">
                <a:solidFill>
                  <a:srgbClr val="158466"/>
                </a:solidFill>
                <a:latin typeface="Times New Roman"/>
                <a:cs typeface="Times New Roman"/>
              </a:rPr>
              <a:t>а</a:t>
            </a:r>
            <a:r>
              <a:rPr dirty="0" sz="1700" spc="-15" b="1">
                <a:solidFill>
                  <a:srgbClr val="158466"/>
                </a:solidFill>
                <a:latin typeface="Times New Roman"/>
                <a:cs typeface="Times New Roman"/>
              </a:rPr>
              <a:t>р</a:t>
            </a:r>
            <a:r>
              <a:rPr dirty="0" sz="1700" b="1">
                <a:solidFill>
                  <a:srgbClr val="158466"/>
                </a:solidFill>
                <a:latin typeface="Times New Roman"/>
                <a:cs typeface="Times New Roman"/>
              </a:rPr>
              <a:t>ы</a:t>
            </a:r>
            <a:r>
              <a:rPr dirty="0" sz="1700" spc="-5" b="1">
                <a:solidFill>
                  <a:srgbClr val="158466"/>
                </a:solidFill>
                <a:latin typeface="Times New Roman"/>
                <a:cs typeface="Times New Roman"/>
              </a:rPr>
              <a:t>,</a:t>
            </a:r>
            <a:r>
              <a:rPr dirty="0" sz="1700" b="1">
                <a:solidFill>
                  <a:srgbClr val="158466"/>
                </a:solidFill>
                <a:latin typeface="Times New Roman"/>
                <a:cs typeface="Times New Roman"/>
              </a:rPr>
              <a:t>	</a:t>
            </a:r>
            <a:r>
              <a:rPr dirty="0" sz="1700" spc="-5" b="1">
                <a:solidFill>
                  <a:srgbClr val="158466"/>
                </a:solidFill>
                <a:latin typeface="Times New Roman"/>
                <a:cs typeface="Times New Roman"/>
              </a:rPr>
              <a:t>стер</a:t>
            </a:r>
            <a:r>
              <a:rPr dirty="0" sz="1700" spc="-15" b="1">
                <a:solidFill>
                  <a:srgbClr val="158466"/>
                </a:solidFill>
                <a:latin typeface="Times New Roman"/>
                <a:cs typeface="Times New Roman"/>
              </a:rPr>
              <a:t>и</a:t>
            </a:r>
            <a:r>
              <a:rPr dirty="0" sz="1700" spc="-25" b="1">
                <a:solidFill>
                  <a:srgbClr val="158466"/>
                </a:solidFill>
                <a:latin typeface="Times New Roman"/>
                <a:cs typeface="Times New Roman"/>
              </a:rPr>
              <a:t>л</a:t>
            </a:r>
            <a:r>
              <a:rPr dirty="0" sz="1700" spc="-10" b="1">
                <a:solidFill>
                  <a:srgbClr val="158466"/>
                </a:solidFill>
                <a:latin typeface="Times New Roman"/>
                <a:cs typeface="Times New Roman"/>
              </a:rPr>
              <a:t>из</a:t>
            </a:r>
            <a:r>
              <a:rPr dirty="0" sz="1700" spc="-30" b="1">
                <a:solidFill>
                  <a:srgbClr val="158466"/>
                </a:solidFill>
                <a:latin typeface="Times New Roman"/>
                <a:cs typeface="Times New Roman"/>
              </a:rPr>
              <a:t>о</a:t>
            </a:r>
            <a:r>
              <a:rPr dirty="0" sz="1700" spc="-25" b="1">
                <a:solidFill>
                  <a:srgbClr val="158466"/>
                </a:solidFill>
                <a:latin typeface="Times New Roman"/>
                <a:cs typeface="Times New Roman"/>
              </a:rPr>
              <a:t>в</a:t>
            </a:r>
            <a:r>
              <a:rPr dirty="0" sz="1700" spc="10" b="1">
                <a:solidFill>
                  <a:srgbClr val="158466"/>
                </a:solidFill>
                <a:latin typeface="Times New Roman"/>
                <a:cs typeface="Times New Roman"/>
              </a:rPr>
              <a:t>а</a:t>
            </a:r>
            <a:r>
              <a:rPr dirty="0" sz="1700" spc="-10" b="1">
                <a:solidFill>
                  <a:srgbClr val="158466"/>
                </a:solidFill>
                <a:latin typeface="Times New Roman"/>
                <a:cs typeface="Times New Roman"/>
              </a:rPr>
              <a:t>н</a:t>
            </a:r>
            <a:r>
              <a:rPr dirty="0" sz="1700" spc="-15" b="1">
                <a:solidFill>
                  <a:srgbClr val="158466"/>
                </a:solidFill>
                <a:latin typeface="Times New Roman"/>
                <a:cs typeface="Times New Roman"/>
              </a:rPr>
              <a:t>н</a:t>
            </a:r>
            <a:r>
              <a:rPr dirty="0" sz="1700" spc="-25" b="1">
                <a:solidFill>
                  <a:srgbClr val="158466"/>
                </a:solidFill>
                <a:latin typeface="Times New Roman"/>
                <a:cs typeface="Times New Roman"/>
              </a:rPr>
              <a:t>о</a:t>
            </a:r>
            <a:r>
              <a:rPr dirty="0" sz="1700" spc="-5" b="1">
                <a:solidFill>
                  <a:srgbClr val="158466"/>
                </a:solidFill>
                <a:latin typeface="Times New Roman"/>
                <a:cs typeface="Times New Roman"/>
              </a:rPr>
              <a:t>е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07945" y="2319274"/>
            <a:ext cx="2405380" cy="5397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53340">
              <a:lnSpc>
                <a:spcPts val="2030"/>
              </a:lnSpc>
              <a:spcBef>
                <a:spcPts val="90"/>
              </a:spcBef>
              <a:tabLst>
                <a:tab pos="1485265" algn="l"/>
              </a:tabLst>
            </a:pPr>
            <a:r>
              <a:rPr dirty="0" sz="1700" spc="-15" b="1">
                <a:solidFill>
                  <a:srgbClr val="158466"/>
                </a:solidFill>
                <a:latin typeface="Times New Roman"/>
                <a:cs typeface="Times New Roman"/>
              </a:rPr>
              <a:t>продукция,	</a:t>
            </a:r>
            <a:r>
              <a:rPr dirty="0" sz="1700" spc="-5" b="1">
                <a:solidFill>
                  <a:srgbClr val="158466"/>
                </a:solidFill>
                <a:latin typeface="Times New Roman"/>
                <a:cs typeface="Times New Roman"/>
              </a:rPr>
              <a:t>питьевая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2030"/>
              </a:lnSpc>
              <a:tabLst>
                <a:tab pos="698500" algn="l"/>
                <a:tab pos="1494155" algn="l"/>
              </a:tabLst>
            </a:pPr>
            <a:r>
              <a:rPr dirty="0" sz="1700" spc="-10" b="1">
                <a:solidFill>
                  <a:srgbClr val="158466"/>
                </a:solidFill>
                <a:latin typeface="Times New Roman"/>
                <a:cs typeface="Times New Roman"/>
              </a:rPr>
              <a:t>орехи	</a:t>
            </a:r>
            <a:r>
              <a:rPr dirty="0" sz="1700" spc="-10" b="1">
                <a:solidFill>
                  <a:srgbClr val="001F5F"/>
                </a:solidFill>
                <a:latin typeface="Times New Roman"/>
                <a:cs typeface="Times New Roman"/>
              </a:rPr>
              <a:t>(</a:t>
            </a:r>
            <a:r>
              <a:rPr dirty="0" sz="1700" spc="-10" b="1">
                <a:solidFill>
                  <a:srgbClr val="FF0000"/>
                </a:solidFill>
                <a:latin typeface="Times New Roman"/>
                <a:cs typeface="Times New Roman"/>
              </a:rPr>
              <a:t>кроме	</a:t>
            </a:r>
            <a:r>
              <a:rPr dirty="0" sz="1700" spc="-5" b="1">
                <a:solidFill>
                  <a:srgbClr val="FF0000"/>
                </a:solidFill>
                <a:latin typeface="Times New Roman"/>
                <a:cs typeface="Times New Roman"/>
              </a:rPr>
              <a:t>арахиса</a:t>
            </a:r>
            <a:r>
              <a:rPr dirty="0" sz="1700" spc="-5" b="1">
                <a:solidFill>
                  <a:srgbClr val="001F5F"/>
                </a:solidFill>
                <a:latin typeface="Times New Roman"/>
                <a:cs typeface="Times New Roman"/>
              </a:rPr>
              <a:t>),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9052" y="2319274"/>
            <a:ext cx="2205990" cy="8007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95"/>
              </a:spcBef>
              <a:tabLst>
                <a:tab pos="1100455" algn="l"/>
                <a:tab pos="1704339" algn="l"/>
              </a:tabLst>
            </a:pPr>
            <a:r>
              <a:rPr dirty="0" sz="1700" spc="-20" b="1">
                <a:solidFill>
                  <a:srgbClr val="158466"/>
                </a:solidFill>
                <a:latin typeface="Times New Roman"/>
                <a:cs typeface="Times New Roman"/>
              </a:rPr>
              <a:t>молоко,	</a:t>
            </a:r>
            <a:r>
              <a:rPr dirty="0" sz="1700" spc="-15" b="1">
                <a:solidFill>
                  <a:srgbClr val="158466"/>
                </a:solidFill>
                <a:latin typeface="Times New Roman"/>
                <a:cs typeface="Times New Roman"/>
              </a:rPr>
              <a:t>молочная </a:t>
            </a:r>
            <a:r>
              <a:rPr dirty="0" sz="1700" spc="-10" b="1">
                <a:solidFill>
                  <a:srgbClr val="158466"/>
                </a:solidFill>
                <a:latin typeface="Times New Roman"/>
                <a:cs typeface="Times New Roman"/>
              </a:rPr>
              <a:t> </a:t>
            </a:r>
            <a:r>
              <a:rPr dirty="0" sz="1700" spc="-10" b="1">
                <a:solidFill>
                  <a:srgbClr val="158466"/>
                </a:solidFill>
                <a:latin typeface="Times New Roman"/>
                <a:cs typeface="Times New Roman"/>
              </a:rPr>
              <a:t>не</a:t>
            </a:r>
            <a:r>
              <a:rPr dirty="0" sz="1700" spc="-20" b="1">
                <a:solidFill>
                  <a:srgbClr val="158466"/>
                </a:solidFill>
                <a:latin typeface="Times New Roman"/>
                <a:cs typeface="Times New Roman"/>
              </a:rPr>
              <a:t>г</a:t>
            </a:r>
            <a:r>
              <a:rPr dirty="0" sz="1700" spc="10" b="1">
                <a:solidFill>
                  <a:srgbClr val="158466"/>
                </a:solidFill>
                <a:latin typeface="Times New Roman"/>
                <a:cs typeface="Times New Roman"/>
              </a:rPr>
              <a:t>а</a:t>
            </a:r>
            <a:r>
              <a:rPr dirty="0" sz="1700" spc="-5" b="1">
                <a:solidFill>
                  <a:srgbClr val="158466"/>
                </a:solidFill>
                <a:latin typeface="Times New Roman"/>
                <a:cs typeface="Times New Roman"/>
              </a:rPr>
              <a:t>зи</a:t>
            </a:r>
            <a:r>
              <a:rPr dirty="0" sz="1700" spc="-15" b="1">
                <a:solidFill>
                  <a:srgbClr val="158466"/>
                </a:solidFill>
                <a:latin typeface="Times New Roman"/>
                <a:cs typeface="Times New Roman"/>
              </a:rPr>
              <a:t>р</a:t>
            </a:r>
            <a:r>
              <a:rPr dirty="0" sz="1700" spc="-25" b="1">
                <a:solidFill>
                  <a:srgbClr val="158466"/>
                </a:solidFill>
                <a:latin typeface="Times New Roman"/>
                <a:cs typeface="Times New Roman"/>
              </a:rPr>
              <a:t>ов</a:t>
            </a:r>
            <a:r>
              <a:rPr dirty="0" sz="1700" spc="10" b="1">
                <a:solidFill>
                  <a:srgbClr val="158466"/>
                </a:solidFill>
                <a:latin typeface="Times New Roman"/>
                <a:cs typeface="Times New Roman"/>
              </a:rPr>
              <a:t>а</a:t>
            </a:r>
            <a:r>
              <a:rPr dirty="0" sz="1700" spc="-10" b="1">
                <a:solidFill>
                  <a:srgbClr val="158466"/>
                </a:solidFill>
                <a:latin typeface="Times New Roman"/>
                <a:cs typeface="Times New Roman"/>
              </a:rPr>
              <a:t>н</a:t>
            </a:r>
            <a:r>
              <a:rPr dirty="0" sz="1700" spc="-15" b="1">
                <a:solidFill>
                  <a:srgbClr val="158466"/>
                </a:solidFill>
                <a:latin typeface="Times New Roman"/>
                <a:cs typeface="Times New Roman"/>
              </a:rPr>
              <a:t>н</a:t>
            </a:r>
            <a:r>
              <a:rPr dirty="0" sz="1700" spc="10" b="1">
                <a:solidFill>
                  <a:srgbClr val="158466"/>
                </a:solidFill>
                <a:latin typeface="Times New Roman"/>
                <a:cs typeface="Times New Roman"/>
              </a:rPr>
              <a:t>а</a:t>
            </a:r>
            <a:r>
              <a:rPr dirty="0" sz="1700" spc="-5" b="1">
                <a:solidFill>
                  <a:srgbClr val="158466"/>
                </a:solidFill>
                <a:latin typeface="Times New Roman"/>
                <a:cs typeface="Times New Roman"/>
              </a:rPr>
              <a:t>я</a:t>
            </a:r>
            <a:r>
              <a:rPr dirty="0" sz="1700" b="1">
                <a:solidFill>
                  <a:srgbClr val="158466"/>
                </a:solidFill>
                <a:latin typeface="Times New Roman"/>
                <a:cs typeface="Times New Roman"/>
              </a:rPr>
              <a:t>	</a:t>
            </a:r>
            <a:r>
              <a:rPr dirty="0" sz="1700" spc="-25" b="1">
                <a:solidFill>
                  <a:srgbClr val="158466"/>
                </a:solidFill>
                <a:latin typeface="Times New Roman"/>
                <a:cs typeface="Times New Roman"/>
              </a:rPr>
              <a:t>во</a:t>
            </a:r>
            <a:r>
              <a:rPr dirty="0" sz="1700" b="1">
                <a:solidFill>
                  <a:srgbClr val="158466"/>
                </a:solidFill>
                <a:latin typeface="Times New Roman"/>
                <a:cs typeface="Times New Roman"/>
              </a:rPr>
              <a:t>д</a:t>
            </a:r>
            <a:r>
              <a:rPr dirty="0" sz="1700" spc="-25" b="1">
                <a:solidFill>
                  <a:srgbClr val="158466"/>
                </a:solidFill>
                <a:latin typeface="Times New Roman"/>
                <a:cs typeface="Times New Roman"/>
              </a:rPr>
              <a:t>а</a:t>
            </a:r>
            <a:r>
              <a:rPr dirty="0" sz="1700" spc="-5" b="1">
                <a:solidFill>
                  <a:srgbClr val="158466"/>
                </a:solidFill>
                <a:latin typeface="Times New Roman"/>
                <a:cs typeface="Times New Roman"/>
              </a:rPr>
              <a:t>,  </a:t>
            </a:r>
            <a:r>
              <a:rPr dirty="0" sz="1700" spc="-20" b="1">
                <a:solidFill>
                  <a:srgbClr val="158466"/>
                </a:solidFill>
                <a:latin typeface="Times New Roman"/>
                <a:cs typeface="Times New Roman"/>
              </a:rPr>
              <a:t>сухофрукты.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7925" y="3614165"/>
            <a:ext cx="1936750" cy="2838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700" spc="-5" b="1">
                <a:solidFill>
                  <a:srgbClr val="001F5F"/>
                </a:solidFill>
                <a:latin typeface="Times New Roman"/>
                <a:cs typeface="Times New Roman"/>
              </a:rPr>
              <a:t>микронутриентами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0763" y="3097149"/>
            <a:ext cx="4749165" cy="8007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46075" indent="-334010">
              <a:lnSpc>
                <a:spcPts val="2030"/>
              </a:lnSpc>
              <a:spcBef>
                <a:spcPts val="90"/>
              </a:spcBef>
              <a:buFont typeface="Wingdings"/>
              <a:buChar char=""/>
              <a:tabLst>
                <a:tab pos="346075" algn="l"/>
                <a:tab pos="346710" algn="l"/>
              </a:tabLst>
            </a:pPr>
            <a:r>
              <a:rPr dirty="0" sz="1700" spc="-10" b="1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dirty="0" sz="1700" spc="2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700" spc="-10" b="1">
                <a:solidFill>
                  <a:srgbClr val="001F5F"/>
                </a:solidFill>
                <a:latin typeface="Times New Roman"/>
                <a:cs typeface="Times New Roman"/>
              </a:rPr>
              <a:t>потребительской</a:t>
            </a:r>
            <a:r>
              <a:rPr dirty="0" sz="1700" spc="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700" spc="-25" b="1">
                <a:solidFill>
                  <a:srgbClr val="001F5F"/>
                </a:solidFill>
                <a:latin typeface="Times New Roman"/>
                <a:cs typeface="Times New Roman"/>
              </a:rPr>
              <a:t>упаковке</a:t>
            </a:r>
            <a:r>
              <a:rPr dirty="0" sz="1700" spc="5" b="1">
                <a:solidFill>
                  <a:srgbClr val="001F5F"/>
                </a:solidFill>
                <a:latin typeface="Times New Roman"/>
                <a:cs typeface="Times New Roman"/>
              </a:rPr>
              <a:t> (&lt;100</a:t>
            </a:r>
            <a:r>
              <a:rPr dirty="0" sz="1700" spc="-50" b="1">
                <a:solidFill>
                  <a:srgbClr val="001F5F"/>
                </a:solidFill>
                <a:latin typeface="Times New Roman"/>
                <a:cs typeface="Times New Roman"/>
              </a:rPr>
              <a:t> г.):</a:t>
            </a:r>
            <a:endParaRPr sz="1700">
              <a:latin typeface="Times New Roman"/>
              <a:cs typeface="Times New Roman"/>
            </a:endParaRPr>
          </a:p>
          <a:p>
            <a:pPr algn="r" marR="9525">
              <a:lnSpc>
                <a:spcPts val="2030"/>
              </a:lnSpc>
              <a:tabLst>
                <a:tab pos="914400" algn="l"/>
                <a:tab pos="2409825" algn="l"/>
                <a:tab pos="3383915" algn="l"/>
                <a:tab pos="3653790" algn="l"/>
                <a:tab pos="4157345" algn="l"/>
              </a:tabLst>
            </a:pPr>
            <a:r>
              <a:rPr dirty="0" sz="1700" spc="-10" b="1">
                <a:solidFill>
                  <a:srgbClr val="158466"/>
                </a:solidFill>
                <a:latin typeface="Times New Roman"/>
                <a:cs typeface="Times New Roman"/>
              </a:rPr>
              <a:t>м</a:t>
            </a:r>
            <a:r>
              <a:rPr dirty="0" sz="1700" spc="-30" b="1">
                <a:solidFill>
                  <a:srgbClr val="158466"/>
                </a:solidFill>
                <a:latin typeface="Times New Roman"/>
                <a:cs typeface="Times New Roman"/>
              </a:rPr>
              <a:t>у</a:t>
            </a:r>
            <a:r>
              <a:rPr dirty="0" sz="1700" spc="10" b="1">
                <a:solidFill>
                  <a:srgbClr val="158466"/>
                </a:solidFill>
                <a:latin typeface="Times New Roman"/>
                <a:cs typeface="Times New Roman"/>
              </a:rPr>
              <a:t>ч</a:t>
            </a:r>
            <a:r>
              <a:rPr dirty="0" sz="1700" spc="-10" b="1">
                <a:solidFill>
                  <a:srgbClr val="158466"/>
                </a:solidFill>
                <a:latin typeface="Times New Roman"/>
                <a:cs typeface="Times New Roman"/>
              </a:rPr>
              <a:t>ны</a:t>
            </a:r>
            <a:r>
              <a:rPr dirty="0" sz="1700" spc="-5" b="1">
                <a:solidFill>
                  <a:srgbClr val="158466"/>
                </a:solidFill>
                <a:latin typeface="Times New Roman"/>
                <a:cs typeface="Times New Roman"/>
              </a:rPr>
              <a:t>е</a:t>
            </a:r>
            <a:r>
              <a:rPr dirty="0" sz="1700" b="1">
                <a:solidFill>
                  <a:srgbClr val="158466"/>
                </a:solidFill>
                <a:latin typeface="Times New Roman"/>
                <a:cs typeface="Times New Roman"/>
              </a:rPr>
              <a:t>	</a:t>
            </a:r>
            <a:r>
              <a:rPr dirty="0" sz="1700" spc="-50" b="1">
                <a:solidFill>
                  <a:srgbClr val="158466"/>
                </a:solidFill>
                <a:latin typeface="Times New Roman"/>
                <a:cs typeface="Times New Roman"/>
              </a:rPr>
              <a:t>к</a:t>
            </a:r>
            <a:r>
              <a:rPr dirty="0" sz="1700" spc="10" b="1">
                <a:solidFill>
                  <a:srgbClr val="158466"/>
                </a:solidFill>
                <a:latin typeface="Times New Roman"/>
                <a:cs typeface="Times New Roman"/>
              </a:rPr>
              <a:t>о</a:t>
            </a:r>
            <a:r>
              <a:rPr dirty="0" sz="1700" spc="-10" b="1">
                <a:solidFill>
                  <a:srgbClr val="158466"/>
                </a:solidFill>
                <a:latin typeface="Times New Roman"/>
                <a:cs typeface="Times New Roman"/>
              </a:rPr>
              <a:t>нди</a:t>
            </a:r>
            <a:r>
              <a:rPr dirty="0" sz="1700" spc="-15" b="1">
                <a:solidFill>
                  <a:srgbClr val="158466"/>
                </a:solidFill>
                <a:latin typeface="Times New Roman"/>
                <a:cs typeface="Times New Roman"/>
              </a:rPr>
              <a:t>т</a:t>
            </a:r>
            <a:r>
              <a:rPr dirty="0" sz="1700" spc="-5" b="1">
                <a:solidFill>
                  <a:srgbClr val="158466"/>
                </a:solidFill>
                <a:latin typeface="Times New Roman"/>
                <a:cs typeface="Times New Roman"/>
              </a:rPr>
              <a:t>ерск</a:t>
            </a:r>
            <a:r>
              <a:rPr dirty="0" sz="1700" spc="-15" b="1">
                <a:solidFill>
                  <a:srgbClr val="158466"/>
                </a:solidFill>
                <a:latin typeface="Times New Roman"/>
                <a:cs typeface="Times New Roman"/>
              </a:rPr>
              <a:t>и</a:t>
            </a:r>
            <a:r>
              <a:rPr dirty="0" sz="1700" spc="-5" b="1">
                <a:solidFill>
                  <a:srgbClr val="158466"/>
                </a:solidFill>
                <a:latin typeface="Times New Roman"/>
                <a:cs typeface="Times New Roman"/>
              </a:rPr>
              <a:t>е</a:t>
            </a:r>
            <a:r>
              <a:rPr dirty="0" sz="1700" b="1">
                <a:solidFill>
                  <a:srgbClr val="158466"/>
                </a:solidFill>
                <a:latin typeface="Times New Roman"/>
                <a:cs typeface="Times New Roman"/>
              </a:rPr>
              <a:t>	</a:t>
            </a:r>
            <a:r>
              <a:rPr dirty="0" sz="1700" spc="-10" b="1">
                <a:solidFill>
                  <a:srgbClr val="158466"/>
                </a:solidFill>
                <a:latin typeface="Times New Roman"/>
                <a:cs typeface="Times New Roman"/>
              </a:rPr>
              <a:t>и</a:t>
            </a:r>
            <a:r>
              <a:rPr dirty="0" sz="1700" spc="-45" b="1">
                <a:solidFill>
                  <a:srgbClr val="158466"/>
                </a:solidFill>
                <a:latin typeface="Times New Roman"/>
                <a:cs typeface="Times New Roman"/>
              </a:rPr>
              <a:t>з</a:t>
            </a:r>
            <a:r>
              <a:rPr dirty="0" sz="1700" b="1">
                <a:solidFill>
                  <a:srgbClr val="158466"/>
                </a:solidFill>
                <a:latin typeface="Times New Roman"/>
                <a:cs typeface="Times New Roman"/>
              </a:rPr>
              <a:t>д</a:t>
            </a:r>
            <a:r>
              <a:rPr dirty="0" sz="1700" spc="-5" b="1">
                <a:solidFill>
                  <a:srgbClr val="158466"/>
                </a:solidFill>
                <a:latin typeface="Times New Roman"/>
                <a:cs typeface="Times New Roman"/>
              </a:rPr>
              <a:t>е</a:t>
            </a:r>
            <a:r>
              <a:rPr dirty="0" sz="1700" spc="-15" b="1">
                <a:solidFill>
                  <a:srgbClr val="158466"/>
                </a:solidFill>
                <a:latin typeface="Times New Roman"/>
                <a:cs typeface="Times New Roman"/>
              </a:rPr>
              <a:t>л</a:t>
            </a:r>
            <a:r>
              <a:rPr dirty="0" sz="1700" spc="-10" b="1">
                <a:solidFill>
                  <a:srgbClr val="158466"/>
                </a:solidFill>
                <a:latin typeface="Times New Roman"/>
                <a:cs typeface="Times New Roman"/>
              </a:rPr>
              <a:t>и</a:t>
            </a:r>
            <a:r>
              <a:rPr dirty="0" sz="1700" spc="-25" b="1">
                <a:solidFill>
                  <a:srgbClr val="158466"/>
                </a:solidFill>
                <a:latin typeface="Times New Roman"/>
                <a:cs typeface="Times New Roman"/>
              </a:rPr>
              <a:t>я</a:t>
            </a:r>
            <a:r>
              <a:rPr dirty="0" sz="1700" spc="-5" b="1">
                <a:solidFill>
                  <a:srgbClr val="009900"/>
                </a:solidFill>
                <a:latin typeface="Times New Roman"/>
                <a:cs typeface="Times New Roman"/>
              </a:rPr>
              <a:t>,</a:t>
            </a:r>
            <a:r>
              <a:rPr dirty="0" sz="1700" b="1">
                <a:solidFill>
                  <a:srgbClr val="009900"/>
                </a:solidFill>
                <a:latin typeface="Times New Roman"/>
                <a:cs typeface="Times New Roman"/>
              </a:rPr>
              <a:t>	</a:t>
            </a:r>
            <a:r>
              <a:rPr dirty="0" sz="1700" spc="-5" b="1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dirty="0" sz="1700" b="1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dirty="0" sz="1700" spc="-50" b="1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dirty="0" sz="1700" spc="-25" b="1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dirty="0" sz="1700" spc="-5" b="1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dirty="0" sz="1700" b="1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dirty="0" sz="1700" spc="10" b="1">
                <a:solidFill>
                  <a:srgbClr val="001F5F"/>
                </a:solidFill>
                <a:latin typeface="Times New Roman"/>
                <a:cs typeface="Times New Roman"/>
              </a:rPr>
              <a:t>ч</a:t>
            </a:r>
            <a:r>
              <a:rPr dirty="0" sz="1700" spc="-10" b="1">
                <a:solidFill>
                  <a:srgbClr val="001F5F"/>
                </a:solidFill>
                <a:latin typeface="Times New Roman"/>
                <a:cs typeface="Times New Roman"/>
              </a:rPr>
              <a:t>ис</a:t>
            </a:r>
            <a:r>
              <a:rPr dirty="0" sz="1700" spc="10" b="1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dirty="0" sz="1700" spc="-5" b="1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endParaRPr sz="17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15"/>
              </a:spcBef>
            </a:pPr>
            <a:r>
              <a:rPr dirty="0" sz="1700" spc="35" b="1">
                <a:solidFill>
                  <a:srgbClr val="001F5F"/>
                </a:solidFill>
                <a:latin typeface="Times New Roman"/>
                <a:cs typeface="Times New Roman"/>
              </a:rPr>
              <a:t>со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70430" y="3874465"/>
            <a:ext cx="3343910" cy="2838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70330" algn="l"/>
                <a:tab pos="2454910" algn="l"/>
              </a:tabLst>
            </a:pPr>
            <a:r>
              <a:rPr dirty="0" sz="1700" spc="-5" b="1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dirty="0" sz="1700" spc="-20" b="1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dirty="0" sz="1700" b="1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dirty="0" sz="1700" spc="-5" b="1">
                <a:solidFill>
                  <a:srgbClr val="001F5F"/>
                </a:solidFill>
                <a:latin typeface="Times New Roman"/>
                <a:cs typeface="Times New Roman"/>
              </a:rPr>
              <a:t>ер</a:t>
            </a:r>
            <a:r>
              <a:rPr dirty="0" sz="1700" spc="-50" b="1">
                <a:solidFill>
                  <a:srgbClr val="001F5F"/>
                </a:solidFill>
                <a:latin typeface="Times New Roman"/>
                <a:cs typeface="Times New Roman"/>
              </a:rPr>
              <a:t>ж</a:t>
            </a:r>
            <a:r>
              <a:rPr dirty="0" sz="1700" spc="10" b="1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dirty="0" sz="1700" spc="-10" b="1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dirty="0" sz="1700" spc="-15" b="1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dirty="0" sz="1700" spc="-5" b="1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dirty="0" sz="1700" b="1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dirty="0" sz="1700" spc="-90" b="1">
                <a:solidFill>
                  <a:srgbClr val="FF0000"/>
                </a:solidFill>
                <a:latin typeface="Times New Roman"/>
                <a:cs typeface="Times New Roman"/>
              </a:rPr>
              <a:t>г</a:t>
            </a:r>
            <a:r>
              <a:rPr dirty="0" sz="1700" spc="-25" b="1">
                <a:solidFill>
                  <a:srgbClr val="FF0000"/>
                </a:solidFill>
                <a:latin typeface="Times New Roman"/>
                <a:cs typeface="Times New Roman"/>
              </a:rPr>
              <a:t>л</a:t>
            </a:r>
            <a:r>
              <a:rPr dirty="0" sz="1700" spc="-40" b="1">
                <a:solidFill>
                  <a:srgbClr val="FF0000"/>
                </a:solidFill>
                <a:latin typeface="Times New Roman"/>
                <a:cs typeface="Times New Roman"/>
              </a:rPr>
              <a:t>ю</a:t>
            </a:r>
            <a:r>
              <a:rPr dirty="0" sz="1700" spc="-10" b="1">
                <a:solidFill>
                  <a:srgbClr val="FF0000"/>
                </a:solidFill>
                <a:latin typeface="Times New Roman"/>
                <a:cs typeface="Times New Roman"/>
              </a:rPr>
              <a:t>тен</a:t>
            </a:r>
            <a:r>
              <a:rPr dirty="0" sz="1700" spc="10" b="1">
                <a:solidFill>
                  <a:srgbClr val="FF0000"/>
                </a:solidFill>
                <a:latin typeface="Times New Roman"/>
                <a:cs typeface="Times New Roman"/>
              </a:rPr>
              <a:t>а</a:t>
            </a:r>
            <a:r>
              <a:rPr dirty="0" sz="1700" spc="-5" b="1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dirty="0" sz="1700" b="1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dirty="0" sz="1700" spc="-25" b="1">
                <a:solidFill>
                  <a:srgbClr val="FF0000"/>
                </a:solidFill>
                <a:latin typeface="Times New Roman"/>
                <a:cs typeface="Times New Roman"/>
              </a:rPr>
              <a:t>л</a:t>
            </a:r>
            <a:r>
              <a:rPr dirty="0" sz="1700" spc="10" b="1">
                <a:solidFill>
                  <a:srgbClr val="FF0000"/>
                </a:solidFill>
                <a:latin typeface="Times New Roman"/>
                <a:cs typeface="Times New Roman"/>
              </a:rPr>
              <a:t>а</a:t>
            </a:r>
            <a:r>
              <a:rPr dirty="0" sz="1700" spc="-10" b="1">
                <a:solidFill>
                  <a:srgbClr val="FF0000"/>
                </a:solidFill>
                <a:latin typeface="Times New Roman"/>
                <a:cs typeface="Times New Roman"/>
              </a:rPr>
              <a:t>к</a:t>
            </a:r>
            <a:r>
              <a:rPr dirty="0" sz="1700" spc="-50" b="1">
                <a:solidFill>
                  <a:srgbClr val="FF0000"/>
                </a:solidFill>
                <a:latin typeface="Times New Roman"/>
                <a:cs typeface="Times New Roman"/>
              </a:rPr>
              <a:t>т</a:t>
            </a:r>
            <a:r>
              <a:rPr dirty="0" sz="1700" spc="10" b="1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dirty="0" sz="1700" spc="-5" b="1">
                <a:solidFill>
                  <a:srgbClr val="FF0000"/>
                </a:solidFill>
                <a:latin typeface="Times New Roman"/>
                <a:cs typeface="Times New Roman"/>
              </a:rPr>
              <a:t>з</a:t>
            </a:r>
            <a:r>
              <a:rPr dirty="0" sz="1700" spc="40" b="1">
                <a:solidFill>
                  <a:srgbClr val="FF0000"/>
                </a:solidFill>
                <a:latin typeface="Times New Roman"/>
                <a:cs typeface="Times New Roman"/>
              </a:rPr>
              <a:t>ы</a:t>
            </a:r>
            <a:r>
              <a:rPr dirty="0" sz="1700" spc="-5" b="1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9052" y="3614165"/>
            <a:ext cx="1341120" cy="8007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715">
              <a:lnSpc>
                <a:spcPct val="99800"/>
              </a:lnSpc>
              <a:spcBef>
                <a:spcPts val="95"/>
              </a:spcBef>
            </a:pPr>
            <a:r>
              <a:rPr dirty="0" sz="1700" spc="10" b="1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dirty="0" sz="1700" spc="-25" b="1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dirty="0" sz="1700" spc="10" b="1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dirty="0" sz="1700" spc="-20" b="1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dirty="0" sz="1700" spc="10" b="1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dirty="0" sz="1700" spc="-35" b="1">
                <a:solidFill>
                  <a:srgbClr val="001F5F"/>
                </a:solidFill>
                <a:latin typeface="Times New Roman"/>
                <a:cs typeface="Times New Roman"/>
              </a:rPr>
              <a:t>щ</a:t>
            </a:r>
            <a:r>
              <a:rPr dirty="0" sz="1700" spc="-5" b="1">
                <a:solidFill>
                  <a:srgbClr val="001F5F"/>
                </a:solidFill>
                <a:latin typeface="Times New Roman"/>
                <a:cs typeface="Times New Roman"/>
              </a:rPr>
              <a:t>енн</a:t>
            </a:r>
            <a:r>
              <a:rPr dirty="0" sz="1700" spc="-5" b="1">
                <a:solidFill>
                  <a:srgbClr val="001F5F"/>
                </a:solidFill>
                <a:latin typeface="Times New Roman"/>
                <a:cs typeface="Times New Roman"/>
              </a:rPr>
              <a:t>ы</a:t>
            </a:r>
            <a:r>
              <a:rPr dirty="0" sz="1700" spc="-5" b="1">
                <a:solidFill>
                  <a:srgbClr val="001F5F"/>
                </a:solidFill>
                <a:latin typeface="Times New Roman"/>
                <a:cs typeface="Times New Roman"/>
              </a:rPr>
              <a:t>е  </a:t>
            </a:r>
            <a:r>
              <a:rPr dirty="0" sz="1700" spc="-10" b="1">
                <a:solidFill>
                  <a:srgbClr val="001F5F"/>
                </a:solidFill>
                <a:latin typeface="Times New Roman"/>
                <a:cs typeface="Times New Roman"/>
              </a:rPr>
              <a:t>сниженным </a:t>
            </a:r>
            <a:r>
              <a:rPr dirty="0" sz="1700" spc="-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700" b="1">
                <a:solidFill>
                  <a:srgbClr val="FF0000"/>
                </a:solidFill>
                <a:latin typeface="Times New Roman"/>
                <a:cs typeface="Times New Roman"/>
              </a:rPr>
              <a:t>сахара.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49088" y="5661467"/>
            <a:ext cx="6419215" cy="845185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550" spc="10" b="1">
                <a:solidFill>
                  <a:srgbClr val="0000FF"/>
                </a:solidFill>
                <a:latin typeface="Times New Roman"/>
                <a:cs typeface="Times New Roman"/>
              </a:rPr>
              <a:t>Кратность</a:t>
            </a:r>
            <a:r>
              <a:rPr dirty="0" sz="1550" spc="6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550" spc="5" b="1">
                <a:solidFill>
                  <a:srgbClr val="0000FF"/>
                </a:solidFill>
                <a:latin typeface="Times New Roman"/>
                <a:cs typeface="Times New Roman"/>
              </a:rPr>
              <a:t>обработки</a:t>
            </a:r>
            <a:r>
              <a:rPr dirty="0" sz="1550" spc="13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550" spc="-5" b="1">
                <a:solidFill>
                  <a:srgbClr val="0000FF"/>
                </a:solidFill>
                <a:latin typeface="Times New Roman"/>
                <a:cs typeface="Times New Roman"/>
              </a:rPr>
              <a:t>аппаратов:</a:t>
            </a: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dirty="0" sz="1550" spc="15" b="1">
                <a:solidFill>
                  <a:srgbClr val="0000FF"/>
                </a:solidFill>
                <a:latin typeface="Times New Roman"/>
                <a:cs typeface="Times New Roman"/>
              </a:rPr>
              <a:t>с</a:t>
            </a:r>
            <a:r>
              <a:rPr dirty="0" sz="1550" spc="2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550" spc="10" b="1">
                <a:solidFill>
                  <a:srgbClr val="0000FF"/>
                </a:solidFill>
                <a:latin typeface="Times New Roman"/>
                <a:cs typeface="Times New Roman"/>
              </a:rPr>
              <a:t>инструкцией</a:t>
            </a:r>
            <a:r>
              <a:rPr dirty="0" sz="1550" spc="14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550" spc="10" b="1">
                <a:solidFill>
                  <a:srgbClr val="0000FF"/>
                </a:solidFill>
                <a:latin typeface="Times New Roman"/>
                <a:cs typeface="Times New Roman"/>
              </a:rPr>
              <a:t>по</a:t>
            </a:r>
            <a:r>
              <a:rPr dirty="0" sz="1550" spc="4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550" spc="5" b="1">
                <a:solidFill>
                  <a:srgbClr val="0000FF"/>
                </a:solidFill>
                <a:latin typeface="Times New Roman"/>
                <a:cs typeface="Times New Roman"/>
              </a:rPr>
              <a:t>эксплуатации,</a:t>
            </a:r>
            <a:r>
              <a:rPr dirty="0" sz="1550" spc="15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550" spc="10" b="1">
                <a:solidFill>
                  <a:srgbClr val="0000FF"/>
                </a:solidFill>
                <a:latin typeface="Times New Roman"/>
                <a:cs typeface="Times New Roman"/>
              </a:rPr>
              <a:t>но </a:t>
            </a:r>
            <a:r>
              <a:rPr dirty="0" sz="1550" spc="5" b="1">
                <a:solidFill>
                  <a:srgbClr val="0000FF"/>
                </a:solidFill>
                <a:latin typeface="Times New Roman"/>
                <a:cs typeface="Times New Roman"/>
              </a:rPr>
              <a:t>не </a:t>
            </a:r>
            <a:r>
              <a:rPr dirty="0" sz="1550" spc="8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heavy" sz="1550" spc="5" b="1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не</a:t>
            </a:r>
            <a:r>
              <a:rPr dirty="0" u="heavy" sz="1550" spc="65" b="1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550" spc="5" b="1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реже</a:t>
            </a:r>
            <a:r>
              <a:rPr dirty="0" u="heavy" sz="1550" spc="25" b="1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550" spc="15" b="1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1</a:t>
            </a:r>
            <a:r>
              <a:rPr dirty="0" u="heavy" sz="1550" spc="10" b="1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раза</a:t>
            </a:r>
            <a:r>
              <a:rPr dirty="0" u="heavy" sz="1550" spc="40" b="1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550" spc="15" b="1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в</a:t>
            </a:r>
            <a:r>
              <a:rPr dirty="0" u="heavy" sz="1550" spc="20" b="1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550" spc="5" b="1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неделю</a:t>
            </a:r>
            <a:r>
              <a:rPr dirty="0" sz="1550" spc="5"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1550" spc="15">
                <a:solidFill>
                  <a:srgbClr val="0000FF"/>
                </a:solidFill>
                <a:latin typeface="Times New Roman"/>
                <a:cs typeface="Times New Roman"/>
              </a:rPr>
              <a:t>а</a:t>
            </a:r>
            <a:r>
              <a:rPr dirty="0" sz="1550" spc="25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550" spc="15">
                <a:solidFill>
                  <a:srgbClr val="0000FF"/>
                </a:solidFill>
                <a:latin typeface="Times New Roman"/>
                <a:cs typeface="Times New Roman"/>
              </a:rPr>
              <a:t>с</a:t>
            </a:r>
            <a:r>
              <a:rPr dirty="0" sz="1550" spc="3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550" spc="15">
                <a:solidFill>
                  <a:srgbClr val="0000FF"/>
                </a:solidFill>
                <a:latin typeface="Times New Roman"/>
                <a:cs typeface="Times New Roman"/>
              </a:rPr>
              <a:t>применением</a:t>
            </a:r>
            <a:r>
              <a:rPr dirty="0" sz="1550" spc="11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550" spc="10">
                <a:solidFill>
                  <a:srgbClr val="0000FF"/>
                </a:solidFill>
                <a:latin typeface="Times New Roman"/>
                <a:cs typeface="Times New Roman"/>
              </a:rPr>
              <a:t>дезинфекционного</a:t>
            </a:r>
            <a:r>
              <a:rPr dirty="0" sz="1550" spc="15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550" spc="-10">
                <a:solidFill>
                  <a:srgbClr val="0000FF"/>
                </a:solidFill>
                <a:latin typeface="Times New Roman"/>
                <a:cs typeface="Times New Roman"/>
              </a:rPr>
              <a:t>средства</a:t>
            </a:r>
            <a:r>
              <a:rPr dirty="0" sz="1550" spc="229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550" spc="-5">
                <a:solidFill>
                  <a:srgbClr val="0000FF"/>
                </a:solidFill>
                <a:latin typeface="Times New Roman"/>
                <a:cs typeface="Times New Roman"/>
              </a:rPr>
              <a:t>-</a:t>
            </a:r>
            <a:r>
              <a:rPr dirty="0" u="heavy" sz="1550" spc="3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550" spc="5" b="1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не</a:t>
            </a:r>
            <a:r>
              <a:rPr dirty="0" u="heavy" sz="1550" spc="60" b="1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550" spc="5" b="1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реже</a:t>
            </a:r>
            <a:r>
              <a:rPr dirty="0" u="heavy" sz="1550" spc="30" b="1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550" spc="15" b="1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1</a:t>
            </a:r>
            <a:r>
              <a:rPr dirty="0" u="heavy" sz="1550" spc="5" b="1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550" spc="10" b="1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раза</a:t>
            </a:r>
            <a:r>
              <a:rPr dirty="0" u="heavy" sz="1550" spc="45" b="1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550" spc="15" b="1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в</a:t>
            </a:r>
            <a:r>
              <a:rPr dirty="0" u="heavy" sz="1550" spc="25" b="1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550" spc="15" b="1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3</a:t>
            </a:r>
            <a:r>
              <a:rPr dirty="0" u="heavy" sz="1550" spc="10" b="1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месяца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84489" y="1263522"/>
            <a:ext cx="3511550" cy="1946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Times New Roman"/>
                <a:cs typeface="Times New Roman"/>
              </a:rPr>
              <a:t>Регламентированы </a:t>
            </a:r>
            <a:r>
              <a:rPr dirty="0" sz="1800" spc="10" b="1">
                <a:latin typeface="Times New Roman"/>
                <a:cs typeface="Times New Roman"/>
              </a:rPr>
              <a:t>места </a:t>
            </a:r>
            <a:r>
              <a:rPr dirty="0" sz="1800" spc="15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дислокации</a:t>
            </a:r>
            <a:r>
              <a:rPr dirty="0" sz="1800" spc="430" b="1">
                <a:latin typeface="Times New Roman"/>
                <a:cs typeface="Times New Roman"/>
              </a:rPr>
              <a:t> </a:t>
            </a:r>
            <a:r>
              <a:rPr dirty="0" sz="1800" spc="-20" b="1">
                <a:latin typeface="Times New Roman"/>
                <a:cs typeface="Times New Roman"/>
              </a:rPr>
              <a:t>возможной </a:t>
            </a:r>
            <a:r>
              <a:rPr dirty="0" sz="1800" spc="-15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установки </a:t>
            </a:r>
            <a:r>
              <a:rPr dirty="0" sz="1800" spc="-15" b="1">
                <a:latin typeface="Times New Roman"/>
                <a:cs typeface="Times New Roman"/>
              </a:rPr>
              <a:t>аппаратов </a:t>
            </a:r>
            <a:r>
              <a:rPr dirty="0" sz="1800" spc="-10" b="1">
                <a:latin typeface="Times New Roman"/>
                <a:cs typeface="Times New Roman"/>
              </a:rPr>
              <a:t>для </a:t>
            </a:r>
            <a:r>
              <a:rPr dirty="0" sz="1800" spc="-5" b="1">
                <a:latin typeface="Times New Roman"/>
                <a:cs typeface="Times New Roman"/>
              </a:rPr>
              <a:t> </a:t>
            </a:r>
            <a:r>
              <a:rPr dirty="0" sz="1800" spc="-15" b="1">
                <a:latin typeface="Times New Roman"/>
                <a:cs typeface="Times New Roman"/>
              </a:rPr>
              <a:t>автоматической </a:t>
            </a:r>
            <a:r>
              <a:rPr dirty="0" sz="1800" spc="-20" b="1">
                <a:latin typeface="Times New Roman"/>
                <a:cs typeface="Times New Roman"/>
              </a:rPr>
              <a:t>выдачи </a:t>
            </a:r>
            <a:r>
              <a:rPr dirty="0" sz="1800" spc="-10" b="1">
                <a:latin typeface="Times New Roman"/>
                <a:cs typeface="Times New Roman"/>
              </a:rPr>
              <a:t>пищевой </a:t>
            </a:r>
            <a:r>
              <a:rPr dirty="0" sz="1800" spc="-434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продукции </a:t>
            </a:r>
            <a:r>
              <a:rPr dirty="0" sz="1800" spc="5">
                <a:latin typeface="Times New Roman"/>
                <a:cs typeface="Times New Roman"/>
              </a:rPr>
              <a:t>(в </a:t>
            </a:r>
            <a:r>
              <a:rPr dirty="0" sz="1800" spc="-10">
                <a:latin typeface="Times New Roman"/>
                <a:cs typeface="Times New Roman"/>
              </a:rPr>
              <a:t>обеденных </a:t>
            </a:r>
            <a:r>
              <a:rPr dirty="0" sz="1800" spc="-5">
                <a:latin typeface="Times New Roman"/>
                <a:cs typeface="Times New Roman"/>
              </a:rPr>
              <a:t>залах </a:t>
            </a:r>
            <a:r>
              <a:rPr dirty="0" sz="1800">
                <a:latin typeface="Times New Roman"/>
                <a:cs typeface="Times New Roman"/>
              </a:rPr>
              <a:t>при </a:t>
            </a:r>
            <a:r>
              <a:rPr dirty="0" sz="1800" spc="-434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условии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Times New Roman"/>
                <a:cs typeface="Times New Roman"/>
              </a:rPr>
              <a:t>соблюдения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нормы </a:t>
            </a:r>
            <a:r>
              <a:rPr dirty="0" sz="1800" spc="5">
                <a:latin typeface="Times New Roman"/>
                <a:cs typeface="Times New Roman"/>
              </a:rPr>
              <a:t> п</a:t>
            </a:r>
            <a:r>
              <a:rPr dirty="0" sz="1800">
                <a:latin typeface="Times New Roman"/>
                <a:cs typeface="Times New Roman"/>
              </a:rPr>
              <a:t>л</a:t>
            </a:r>
            <a:r>
              <a:rPr dirty="0" sz="1800" spc="35">
                <a:latin typeface="Times New Roman"/>
                <a:cs typeface="Times New Roman"/>
              </a:rPr>
              <a:t>о</a:t>
            </a:r>
            <a:r>
              <a:rPr dirty="0" sz="1800" spc="15">
                <a:latin typeface="Times New Roman"/>
                <a:cs typeface="Times New Roman"/>
              </a:rPr>
              <a:t>щ</a:t>
            </a:r>
            <a:r>
              <a:rPr dirty="0" sz="1800" spc="-10">
                <a:latin typeface="Times New Roman"/>
                <a:cs typeface="Times New Roman"/>
              </a:rPr>
              <a:t>а</a:t>
            </a:r>
            <a:r>
              <a:rPr dirty="0" sz="1800" spc="-20">
                <a:latin typeface="Times New Roman"/>
                <a:cs typeface="Times New Roman"/>
              </a:rPr>
              <a:t>д</a:t>
            </a:r>
            <a:r>
              <a:rPr dirty="0" sz="1800">
                <a:latin typeface="Times New Roman"/>
                <a:cs typeface="Times New Roman"/>
              </a:rPr>
              <a:t>и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 spc="5">
                <a:latin typeface="Times New Roman"/>
                <a:cs typeface="Times New Roman"/>
              </a:rPr>
              <a:t>п</a:t>
            </a:r>
            <a:r>
              <a:rPr dirty="0" sz="1800" spc="70">
                <a:latin typeface="Times New Roman"/>
                <a:cs typeface="Times New Roman"/>
              </a:rPr>
              <a:t>о</a:t>
            </a:r>
            <a:r>
              <a:rPr dirty="0" sz="1800" spc="25">
                <a:latin typeface="Times New Roman"/>
                <a:cs typeface="Times New Roman"/>
              </a:rPr>
              <a:t>с</a:t>
            </a:r>
            <a:r>
              <a:rPr dirty="0" sz="1800" spc="-10">
                <a:latin typeface="Times New Roman"/>
                <a:cs typeface="Times New Roman"/>
              </a:rPr>
              <a:t>а</a:t>
            </a:r>
            <a:r>
              <a:rPr dirty="0" sz="1800" spc="-20">
                <a:latin typeface="Times New Roman"/>
                <a:cs typeface="Times New Roman"/>
              </a:rPr>
              <a:t>д</a:t>
            </a:r>
            <a:r>
              <a:rPr dirty="0" sz="1800">
                <a:latin typeface="Times New Roman"/>
                <a:cs typeface="Times New Roman"/>
              </a:rPr>
              <a:t>о</a:t>
            </a:r>
            <a:r>
              <a:rPr dirty="0" sz="1800" spc="-10">
                <a:latin typeface="Times New Roman"/>
                <a:cs typeface="Times New Roman"/>
              </a:rPr>
              <a:t>ч</a:t>
            </a:r>
            <a:r>
              <a:rPr dirty="0" sz="1800" spc="5">
                <a:latin typeface="Times New Roman"/>
                <a:cs typeface="Times New Roman"/>
              </a:rPr>
              <a:t>н</a:t>
            </a:r>
            <a:r>
              <a:rPr dirty="0" sz="1800">
                <a:latin typeface="Times New Roman"/>
                <a:cs typeface="Times New Roman"/>
              </a:rPr>
              <a:t>о</a:t>
            </a:r>
            <a:r>
              <a:rPr dirty="0" sz="1800" spc="-20">
                <a:latin typeface="Times New Roman"/>
                <a:cs typeface="Times New Roman"/>
              </a:rPr>
              <a:t>г</a:t>
            </a:r>
            <a:r>
              <a:rPr dirty="0" sz="1800">
                <a:latin typeface="Times New Roman"/>
                <a:cs typeface="Times New Roman"/>
              </a:rPr>
              <a:t>о</a:t>
            </a:r>
            <a:r>
              <a:rPr dirty="0" sz="1800" spc="-130">
                <a:latin typeface="Times New Roman"/>
                <a:cs typeface="Times New Roman"/>
              </a:rPr>
              <a:t> </a:t>
            </a:r>
            <a:r>
              <a:rPr dirty="0" sz="1800" spc="10">
                <a:latin typeface="Times New Roman"/>
                <a:cs typeface="Times New Roman"/>
              </a:rPr>
              <a:t>м</a:t>
            </a:r>
            <a:r>
              <a:rPr dirty="0" sz="1800" spc="25">
                <a:latin typeface="Times New Roman"/>
                <a:cs typeface="Times New Roman"/>
              </a:rPr>
              <a:t>е</a:t>
            </a:r>
            <a:r>
              <a:rPr dirty="0" sz="1800" spc="-10">
                <a:latin typeface="Times New Roman"/>
                <a:cs typeface="Times New Roman"/>
              </a:rPr>
              <a:t>с</a:t>
            </a:r>
            <a:r>
              <a:rPr dirty="0" sz="1800" spc="35">
                <a:latin typeface="Times New Roman"/>
                <a:cs typeface="Times New Roman"/>
              </a:rPr>
              <a:t>т</a:t>
            </a:r>
            <a:r>
              <a:rPr dirty="0" sz="1800" spc="-10">
                <a:latin typeface="Times New Roman"/>
                <a:cs typeface="Times New Roman"/>
              </a:rPr>
              <a:t>а</a:t>
            </a:r>
            <a:r>
              <a:rPr dirty="0" sz="1800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8598" y="18745"/>
            <a:ext cx="8928735" cy="149352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3200" spc="-5"/>
              <a:t>Федеральный</a:t>
            </a:r>
            <a:r>
              <a:rPr dirty="0" sz="3200" spc="5"/>
              <a:t> </a:t>
            </a:r>
            <a:r>
              <a:rPr dirty="0" sz="3200" spc="-20"/>
              <a:t>закон</a:t>
            </a:r>
            <a:r>
              <a:rPr dirty="0" sz="3200" spc="-25"/>
              <a:t> </a:t>
            </a:r>
            <a:r>
              <a:rPr dirty="0" sz="3200" spc="-45"/>
              <a:t>от</a:t>
            </a:r>
            <a:r>
              <a:rPr dirty="0" sz="3200" spc="-25"/>
              <a:t> </a:t>
            </a:r>
            <a:r>
              <a:rPr dirty="0" sz="3200" spc="-10"/>
              <a:t>30</a:t>
            </a:r>
            <a:r>
              <a:rPr dirty="0" sz="3200" spc="25"/>
              <a:t> </a:t>
            </a:r>
            <a:r>
              <a:rPr dirty="0" sz="3200" spc="-40"/>
              <a:t>марта</a:t>
            </a:r>
            <a:r>
              <a:rPr dirty="0" sz="3200" spc="60"/>
              <a:t> </a:t>
            </a:r>
            <a:r>
              <a:rPr dirty="0" sz="3200" spc="-70"/>
              <a:t>1999г.</a:t>
            </a:r>
            <a:r>
              <a:rPr dirty="0" sz="3200" spc="15"/>
              <a:t> </a:t>
            </a:r>
            <a:r>
              <a:rPr dirty="0" sz="3200" spc="5"/>
              <a:t>№</a:t>
            </a:r>
            <a:r>
              <a:rPr dirty="0" sz="3200"/>
              <a:t> </a:t>
            </a:r>
            <a:r>
              <a:rPr dirty="0" sz="3200" spc="-10"/>
              <a:t>52</a:t>
            </a:r>
            <a:endParaRPr sz="3200"/>
          </a:p>
          <a:p>
            <a:pPr algn="ctr" marL="844550" marR="842644">
              <a:lnSpc>
                <a:spcPts val="3850"/>
              </a:lnSpc>
              <a:spcBef>
                <a:spcPts val="110"/>
              </a:spcBef>
            </a:pPr>
            <a:r>
              <a:rPr dirty="0" sz="3200" spc="-10"/>
              <a:t>«О </a:t>
            </a:r>
            <a:r>
              <a:rPr dirty="0" sz="3200" spc="-15"/>
              <a:t>санитарно-эпидемиологическом </a:t>
            </a:r>
            <a:r>
              <a:rPr dirty="0" sz="3200" spc="-875"/>
              <a:t> </a:t>
            </a:r>
            <a:r>
              <a:rPr dirty="0" sz="3200" spc="-25"/>
              <a:t>благополучии </a:t>
            </a:r>
            <a:r>
              <a:rPr dirty="0" sz="3200" spc="-10"/>
              <a:t>населения»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93319" y="1790445"/>
            <a:ext cx="11614150" cy="49345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671570">
              <a:lnSpc>
                <a:spcPct val="100000"/>
              </a:lnSpc>
              <a:spcBef>
                <a:spcPts val="90"/>
              </a:spcBef>
            </a:pPr>
            <a:r>
              <a:rPr dirty="0" sz="2600" spc="-25" b="1">
                <a:solidFill>
                  <a:srgbClr val="2A5F99"/>
                </a:solidFill>
                <a:latin typeface="Times New Roman"/>
                <a:cs typeface="Times New Roman"/>
              </a:rPr>
              <a:t>статья</a:t>
            </a:r>
            <a:r>
              <a:rPr dirty="0" sz="2600" spc="60" b="1">
                <a:solidFill>
                  <a:srgbClr val="2A5F99"/>
                </a:solidFill>
                <a:latin typeface="Times New Roman"/>
                <a:cs typeface="Times New Roman"/>
              </a:rPr>
              <a:t> </a:t>
            </a:r>
            <a:r>
              <a:rPr dirty="0" sz="2600" spc="-55" b="1">
                <a:solidFill>
                  <a:srgbClr val="2A5F99"/>
                </a:solidFill>
                <a:latin typeface="Times New Roman"/>
                <a:cs typeface="Times New Roman"/>
              </a:rPr>
              <a:t>11.</a:t>
            </a:r>
            <a:r>
              <a:rPr dirty="0" sz="2600" spc="-5" b="1">
                <a:solidFill>
                  <a:srgbClr val="2A5F99"/>
                </a:solidFill>
                <a:latin typeface="Times New Roman"/>
                <a:cs typeface="Times New Roman"/>
              </a:rPr>
              <a:t> </a:t>
            </a:r>
            <a:r>
              <a:rPr dirty="0" sz="2600" spc="-20" b="1">
                <a:solidFill>
                  <a:srgbClr val="2A5F99"/>
                </a:solidFill>
                <a:latin typeface="Times New Roman"/>
                <a:cs typeface="Times New Roman"/>
              </a:rPr>
              <a:t>Обязанности</a:t>
            </a:r>
            <a:r>
              <a:rPr dirty="0" sz="2600" spc="155" b="1">
                <a:solidFill>
                  <a:srgbClr val="2A5F99"/>
                </a:solidFill>
                <a:latin typeface="Times New Roman"/>
                <a:cs typeface="Times New Roman"/>
              </a:rPr>
              <a:t> </a:t>
            </a:r>
            <a:r>
              <a:rPr dirty="0" sz="2600" spc="-15" b="1">
                <a:solidFill>
                  <a:srgbClr val="2A5F99"/>
                </a:solidFill>
                <a:latin typeface="Times New Roman"/>
                <a:cs typeface="Times New Roman"/>
              </a:rPr>
              <a:t>юридических</a:t>
            </a:r>
            <a:r>
              <a:rPr dirty="0" sz="2600" spc="100" b="1">
                <a:solidFill>
                  <a:srgbClr val="2A5F99"/>
                </a:solidFill>
                <a:latin typeface="Times New Roman"/>
                <a:cs typeface="Times New Roman"/>
              </a:rPr>
              <a:t> </a:t>
            </a:r>
            <a:r>
              <a:rPr dirty="0" sz="2600" spc="-20" b="1">
                <a:solidFill>
                  <a:srgbClr val="2A5F99"/>
                </a:solidFill>
                <a:latin typeface="Times New Roman"/>
                <a:cs typeface="Times New Roman"/>
              </a:rPr>
              <a:t>лиц</a:t>
            </a:r>
            <a:endParaRPr sz="2600">
              <a:latin typeface="Times New Roman"/>
              <a:cs typeface="Times New Roman"/>
            </a:endParaRPr>
          </a:p>
          <a:p>
            <a:pPr marL="12700" marR="52069">
              <a:lnSpc>
                <a:spcPct val="100000"/>
              </a:lnSpc>
              <a:spcBef>
                <a:spcPts val="20"/>
              </a:spcBef>
            </a:pPr>
            <a:r>
              <a:rPr dirty="0" sz="1800" b="1">
                <a:latin typeface="Times New Roman"/>
                <a:cs typeface="Times New Roman"/>
              </a:rPr>
              <a:t>-</a:t>
            </a:r>
            <a:r>
              <a:rPr dirty="0" sz="1800" spc="5" b="1">
                <a:latin typeface="Times New Roman"/>
                <a:cs typeface="Times New Roman"/>
              </a:rPr>
              <a:t> </a:t>
            </a:r>
            <a:r>
              <a:rPr dirty="0" u="heavy" sz="18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осуществлять</a:t>
            </a:r>
            <a:r>
              <a:rPr dirty="0" u="heavy" sz="1800" spc="8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8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производственный</a:t>
            </a:r>
            <a:r>
              <a:rPr dirty="0" u="heavy" sz="1800" spc="-8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контроль</a:t>
            </a:r>
            <a:r>
              <a:rPr dirty="0" sz="1800" b="1">
                <a:latin typeface="Times New Roman"/>
                <a:cs typeface="Times New Roman"/>
              </a:rPr>
              <a:t>,</a:t>
            </a:r>
            <a:r>
              <a:rPr dirty="0" sz="1800" spc="-3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в</a:t>
            </a:r>
            <a:r>
              <a:rPr dirty="0" sz="1800" spc="-5" b="1">
                <a:latin typeface="Times New Roman"/>
                <a:cs typeface="Times New Roman"/>
              </a:rPr>
              <a:t> </a:t>
            </a:r>
            <a:r>
              <a:rPr dirty="0" sz="1800" spc="-25" b="1">
                <a:latin typeface="Times New Roman"/>
                <a:cs typeface="Times New Roman"/>
              </a:rPr>
              <a:t>том</a:t>
            </a:r>
            <a:r>
              <a:rPr dirty="0" sz="1800" spc="2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числе</a:t>
            </a:r>
            <a:r>
              <a:rPr dirty="0" sz="1800" spc="20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посредством</a:t>
            </a:r>
            <a:r>
              <a:rPr dirty="0" sz="1800" spc="-15" b="1">
                <a:latin typeface="Times New Roman"/>
                <a:cs typeface="Times New Roman"/>
              </a:rPr>
              <a:t> проведения</a:t>
            </a:r>
            <a:r>
              <a:rPr dirty="0" sz="1800" spc="25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лабораторных</a:t>
            </a:r>
            <a:r>
              <a:rPr dirty="0" sz="1800" spc="-50" b="1">
                <a:latin typeface="Times New Roman"/>
                <a:cs typeface="Times New Roman"/>
              </a:rPr>
              <a:t> </a:t>
            </a:r>
            <a:r>
              <a:rPr dirty="0" sz="1800" spc="-15" b="1">
                <a:latin typeface="Times New Roman"/>
                <a:cs typeface="Times New Roman"/>
              </a:rPr>
              <a:t>исследований </a:t>
            </a:r>
            <a:r>
              <a:rPr dirty="0" sz="1800" spc="-434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и </a:t>
            </a:r>
            <a:r>
              <a:rPr dirty="0" sz="1800" spc="5" b="1">
                <a:latin typeface="Times New Roman"/>
                <a:cs typeface="Times New Roman"/>
              </a:rPr>
              <a:t>испытаний, </a:t>
            </a:r>
            <a:r>
              <a:rPr dirty="0" sz="1800" b="1">
                <a:latin typeface="Times New Roman"/>
                <a:cs typeface="Times New Roman"/>
              </a:rPr>
              <a:t>за </a:t>
            </a:r>
            <a:r>
              <a:rPr dirty="0" sz="1800" spc="-20" b="1">
                <a:latin typeface="Times New Roman"/>
                <a:cs typeface="Times New Roman"/>
              </a:rPr>
              <a:t>соблюдением </a:t>
            </a:r>
            <a:r>
              <a:rPr dirty="0" sz="1800" spc="5" b="1">
                <a:latin typeface="Times New Roman"/>
                <a:cs typeface="Times New Roman"/>
              </a:rPr>
              <a:t>санитарных </a:t>
            </a:r>
            <a:r>
              <a:rPr dirty="0" sz="1800" b="1">
                <a:latin typeface="Times New Roman"/>
                <a:cs typeface="Times New Roman"/>
              </a:rPr>
              <a:t>правил и </a:t>
            </a:r>
            <a:r>
              <a:rPr dirty="0" sz="1800" spc="-10" b="1">
                <a:latin typeface="Times New Roman"/>
                <a:cs typeface="Times New Roman"/>
              </a:rPr>
              <a:t>проведением </a:t>
            </a:r>
            <a:r>
              <a:rPr dirty="0" sz="1800" b="1">
                <a:latin typeface="Times New Roman"/>
                <a:cs typeface="Times New Roman"/>
              </a:rPr>
              <a:t>санитарно-противоэпидемических </a:t>
            </a:r>
            <a:r>
              <a:rPr dirty="0" sz="1800" spc="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(профилактических) мероприятий при </a:t>
            </a:r>
            <a:r>
              <a:rPr dirty="0" sz="1800" spc="-5" b="1">
                <a:latin typeface="Times New Roman"/>
                <a:cs typeface="Times New Roman"/>
              </a:rPr>
              <a:t>выполнении </a:t>
            </a:r>
            <a:r>
              <a:rPr dirty="0" sz="1800" spc="-15" b="1">
                <a:latin typeface="Times New Roman"/>
                <a:cs typeface="Times New Roman"/>
              </a:rPr>
              <a:t>работ </a:t>
            </a:r>
            <a:r>
              <a:rPr dirty="0" sz="1800" b="1">
                <a:latin typeface="Times New Roman"/>
                <a:cs typeface="Times New Roman"/>
              </a:rPr>
              <a:t>и </a:t>
            </a:r>
            <a:r>
              <a:rPr dirty="0" sz="1800" spc="-5" b="1">
                <a:latin typeface="Times New Roman"/>
                <a:cs typeface="Times New Roman"/>
              </a:rPr>
              <a:t>оказании </a:t>
            </a:r>
            <a:r>
              <a:rPr dirty="0" sz="1800" spc="-55" b="1">
                <a:latin typeface="Times New Roman"/>
                <a:cs typeface="Times New Roman"/>
              </a:rPr>
              <a:t>услуг, </a:t>
            </a:r>
            <a:r>
              <a:rPr dirty="0" sz="1800" b="1">
                <a:latin typeface="Times New Roman"/>
                <a:cs typeface="Times New Roman"/>
              </a:rPr>
              <a:t>а </a:t>
            </a:r>
            <a:r>
              <a:rPr dirty="0" sz="1800" spc="-10" b="1">
                <a:latin typeface="Times New Roman"/>
                <a:cs typeface="Times New Roman"/>
              </a:rPr>
              <a:t>также </a:t>
            </a:r>
            <a:r>
              <a:rPr dirty="0" sz="1800" b="1">
                <a:latin typeface="Times New Roman"/>
                <a:cs typeface="Times New Roman"/>
              </a:rPr>
              <a:t>при </a:t>
            </a:r>
            <a:r>
              <a:rPr dirty="0" sz="1800" spc="-5" b="1">
                <a:latin typeface="Times New Roman"/>
                <a:cs typeface="Times New Roman"/>
              </a:rPr>
              <a:t>производстве, </a:t>
            </a:r>
            <a:r>
              <a:rPr dirty="0" sz="180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транспортировке,</a:t>
            </a:r>
            <a:r>
              <a:rPr dirty="0" sz="1800" spc="-114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хранении</a:t>
            </a:r>
            <a:r>
              <a:rPr dirty="0" sz="1800" spc="2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и</a:t>
            </a:r>
            <a:r>
              <a:rPr dirty="0" sz="1800" spc="-1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реализации</a:t>
            </a:r>
            <a:r>
              <a:rPr dirty="0" sz="1800" spc="-15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продукции;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40"/>
              </a:lnSpc>
              <a:spcBef>
                <a:spcPts val="10"/>
              </a:spcBef>
            </a:pPr>
            <a:r>
              <a:rPr dirty="0" sz="1800" spc="-5" b="1">
                <a:latin typeface="Times New Roman"/>
                <a:cs typeface="Times New Roman"/>
              </a:rPr>
              <a:t>-осуществлять</a:t>
            </a:r>
            <a:r>
              <a:rPr dirty="0" sz="1800" spc="3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гигиеническое</a:t>
            </a:r>
            <a:r>
              <a:rPr dirty="0" sz="1800" spc="-60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обучение</a:t>
            </a:r>
            <a:r>
              <a:rPr dirty="0" sz="1800" spc="5" b="1">
                <a:latin typeface="Times New Roman"/>
                <a:cs typeface="Times New Roman"/>
              </a:rPr>
              <a:t> </a:t>
            </a:r>
            <a:r>
              <a:rPr dirty="0" sz="1800" spc="-15" b="1">
                <a:latin typeface="Times New Roman"/>
                <a:cs typeface="Times New Roman"/>
              </a:rPr>
              <a:t>работников.</a:t>
            </a:r>
            <a:endParaRPr sz="1800">
              <a:latin typeface="Times New Roman"/>
              <a:cs typeface="Times New Roman"/>
            </a:endParaRPr>
          </a:p>
          <a:p>
            <a:pPr marL="3671570">
              <a:lnSpc>
                <a:spcPts val="3100"/>
              </a:lnSpc>
            </a:pPr>
            <a:r>
              <a:rPr dirty="0" sz="2600" spc="-25" b="1">
                <a:solidFill>
                  <a:srgbClr val="2A5F99"/>
                </a:solidFill>
                <a:latin typeface="Times New Roman"/>
                <a:cs typeface="Times New Roman"/>
              </a:rPr>
              <a:t>статья</a:t>
            </a:r>
            <a:r>
              <a:rPr dirty="0" sz="2600" spc="55" b="1">
                <a:solidFill>
                  <a:srgbClr val="2A5F99"/>
                </a:solidFill>
                <a:latin typeface="Times New Roman"/>
                <a:cs typeface="Times New Roman"/>
              </a:rPr>
              <a:t> </a:t>
            </a:r>
            <a:r>
              <a:rPr dirty="0" sz="2600" spc="-5" b="1">
                <a:solidFill>
                  <a:srgbClr val="2A5F99"/>
                </a:solidFill>
                <a:latin typeface="Times New Roman"/>
                <a:cs typeface="Times New Roman"/>
              </a:rPr>
              <a:t>32. </a:t>
            </a:r>
            <a:r>
              <a:rPr dirty="0" sz="2600" spc="-20" b="1">
                <a:solidFill>
                  <a:srgbClr val="2A5F99"/>
                </a:solidFill>
                <a:latin typeface="Times New Roman"/>
                <a:cs typeface="Times New Roman"/>
              </a:rPr>
              <a:t>Производственный</a:t>
            </a:r>
            <a:r>
              <a:rPr dirty="0" sz="2600" spc="145" b="1">
                <a:solidFill>
                  <a:srgbClr val="2A5F99"/>
                </a:solidFill>
                <a:latin typeface="Times New Roman"/>
                <a:cs typeface="Times New Roman"/>
              </a:rPr>
              <a:t> </a:t>
            </a:r>
            <a:r>
              <a:rPr dirty="0" sz="2600" spc="-25" b="1">
                <a:solidFill>
                  <a:srgbClr val="2A5F99"/>
                </a:solidFill>
                <a:latin typeface="Times New Roman"/>
                <a:cs typeface="Times New Roman"/>
              </a:rPr>
              <a:t>контроль</a:t>
            </a:r>
            <a:endParaRPr sz="26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241300" algn="l"/>
              </a:tabLst>
            </a:pPr>
            <a:r>
              <a:rPr dirty="0" sz="1800" spc="-5" b="1">
                <a:latin typeface="Times New Roman"/>
                <a:cs typeface="Times New Roman"/>
              </a:rPr>
              <a:t>Производственный контроль, </a:t>
            </a:r>
            <a:r>
              <a:rPr dirty="0" sz="1800" b="1">
                <a:latin typeface="Times New Roman"/>
                <a:cs typeface="Times New Roman"/>
              </a:rPr>
              <a:t>в </a:t>
            </a:r>
            <a:r>
              <a:rPr dirty="0" sz="1800" spc="-25" b="1">
                <a:latin typeface="Times New Roman"/>
                <a:cs typeface="Times New Roman"/>
              </a:rPr>
              <a:t>том </a:t>
            </a:r>
            <a:r>
              <a:rPr dirty="0" sz="1800" spc="-5" b="1">
                <a:latin typeface="Times New Roman"/>
                <a:cs typeface="Times New Roman"/>
              </a:rPr>
              <a:t>числе </a:t>
            </a:r>
            <a:r>
              <a:rPr dirty="0" sz="1800" spc="-10" b="1">
                <a:latin typeface="Times New Roman"/>
                <a:cs typeface="Times New Roman"/>
              </a:rPr>
              <a:t>проведение лабораторных исследований </a:t>
            </a:r>
            <a:r>
              <a:rPr dirty="0" sz="1800" b="1">
                <a:latin typeface="Times New Roman"/>
                <a:cs typeface="Times New Roman"/>
              </a:rPr>
              <a:t>и </a:t>
            </a:r>
            <a:r>
              <a:rPr dirty="0" sz="1800" spc="5" b="1">
                <a:latin typeface="Times New Roman"/>
                <a:cs typeface="Times New Roman"/>
              </a:rPr>
              <a:t>испытаний, </a:t>
            </a:r>
            <a:r>
              <a:rPr dirty="0" sz="1800" b="1">
                <a:latin typeface="Times New Roman"/>
                <a:cs typeface="Times New Roman"/>
              </a:rPr>
              <a:t>за </a:t>
            </a:r>
            <a:r>
              <a:rPr dirty="0" sz="1800" spc="5" b="1">
                <a:latin typeface="Times New Roman"/>
                <a:cs typeface="Times New Roman"/>
              </a:rPr>
              <a:t> </a:t>
            </a:r>
            <a:r>
              <a:rPr dirty="0" sz="1800" spc="-20" b="1">
                <a:latin typeface="Times New Roman"/>
                <a:cs typeface="Times New Roman"/>
              </a:rPr>
              <a:t>соблюдением </a:t>
            </a:r>
            <a:r>
              <a:rPr dirty="0" sz="1800" spc="5" b="1">
                <a:latin typeface="Times New Roman"/>
                <a:cs typeface="Times New Roman"/>
              </a:rPr>
              <a:t>санитарных </a:t>
            </a:r>
            <a:r>
              <a:rPr dirty="0" sz="1800" b="1">
                <a:latin typeface="Times New Roman"/>
                <a:cs typeface="Times New Roman"/>
              </a:rPr>
              <a:t>правил и </a:t>
            </a:r>
            <a:r>
              <a:rPr dirty="0" sz="1800" spc="-5" b="1">
                <a:latin typeface="Times New Roman"/>
                <a:cs typeface="Times New Roman"/>
              </a:rPr>
              <a:t>выполнением </a:t>
            </a:r>
            <a:r>
              <a:rPr dirty="0" sz="1800" b="1">
                <a:latin typeface="Times New Roman"/>
                <a:cs typeface="Times New Roman"/>
              </a:rPr>
              <a:t>санитарно-противоэпидемических (профилактических) </a:t>
            </a:r>
            <a:r>
              <a:rPr dirty="0" sz="1800" spc="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мероприятий в </a:t>
            </a:r>
            <a:r>
              <a:rPr dirty="0" sz="1800" spc="5" b="1">
                <a:latin typeface="Times New Roman"/>
                <a:cs typeface="Times New Roman"/>
              </a:rPr>
              <a:t>процессе </a:t>
            </a:r>
            <a:r>
              <a:rPr dirty="0" sz="1800" spc="-5" b="1">
                <a:latin typeface="Times New Roman"/>
                <a:cs typeface="Times New Roman"/>
              </a:rPr>
              <a:t>производства, хранения, </a:t>
            </a:r>
            <a:r>
              <a:rPr dirty="0" sz="1800" b="1">
                <a:latin typeface="Times New Roman"/>
                <a:cs typeface="Times New Roman"/>
              </a:rPr>
              <a:t>транспортировки и реализации </a:t>
            </a:r>
            <a:r>
              <a:rPr dirty="0" sz="1800" spc="-5" b="1">
                <a:latin typeface="Times New Roman"/>
                <a:cs typeface="Times New Roman"/>
              </a:rPr>
              <a:t>продукции, выполнения </a:t>
            </a:r>
            <a:r>
              <a:rPr dirty="0" sz="1800" b="1">
                <a:latin typeface="Times New Roman"/>
                <a:cs typeface="Times New Roman"/>
              </a:rPr>
              <a:t> </a:t>
            </a:r>
            <a:r>
              <a:rPr dirty="0" sz="1800" spc="-15" b="1">
                <a:latin typeface="Times New Roman"/>
                <a:cs typeface="Times New Roman"/>
              </a:rPr>
              <a:t>работ</a:t>
            </a:r>
            <a:r>
              <a:rPr dirty="0" sz="1800" spc="-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и</a:t>
            </a:r>
            <a:r>
              <a:rPr dirty="0" sz="1800" spc="2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оказания</a:t>
            </a:r>
            <a:r>
              <a:rPr dirty="0" sz="1800" spc="-20" b="1">
                <a:latin typeface="Times New Roman"/>
                <a:cs typeface="Times New Roman"/>
              </a:rPr>
              <a:t> услуг</a:t>
            </a:r>
            <a:r>
              <a:rPr dirty="0" sz="1800" spc="20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осуществляется</a:t>
            </a:r>
            <a:r>
              <a:rPr dirty="0" sz="1800" spc="5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индивидуальными предпринимателями</a:t>
            </a:r>
            <a:r>
              <a:rPr dirty="0" sz="1800" spc="-5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и</a:t>
            </a:r>
            <a:r>
              <a:rPr dirty="0" sz="1800" spc="-1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юридическими</a:t>
            </a:r>
            <a:r>
              <a:rPr dirty="0" sz="1800" spc="-1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лицами</a:t>
            </a:r>
            <a:r>
              <a:rPr dirty="0" sz="1800" spc="-1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в </a:t>
            </a:r>
            <a:r>
              <a:rPr dirty="0" sz="1800" spc="5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целях</a:t>
            </a:r>
            <a:r>
              <a:rPr dirty="0" sz="1800" spc="20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обеспечения</a:t>
            </a:r>
            <a:r>
              <a:rPr dirty="0" sz="1800" spc="-15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безопасности</a:t>
            </a:r>
            <a:r>
              <a:rPr dirty="0" sz="1800" spc="-1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и</a:t>
            </a:r>
            <a:r>
              <a:rPr dirty="0" sz="1800" spc="-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(или)</a:t>
            </a:r>
            <a:r>
              <a:rPr dirty="0" sz="1800" spc="5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безвредности</a:t>
            </a:r>
            <a:r>
              <a:rPr dirty="0" sz="1800" spc="30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для</a:t>
            </a:r>
            <a:r>
              <a:rPr dirty="0" sz="1800" spc="15" b="1">
                <a:latin typeface="Times New Roman"/>
                <a:cs typeface="Times New Roman"/>
              </a:rPr>
              <a:t> </a:t>
            </a:r>
            <a:r>
              <a:rPr dirty="0" sz="1800" spc="-15" b="1">
                <a:latin typeface="Times New Roman"/>
                <a:cs typeface="Times New Roman"/>
              </a:rPr>
              <a:t>человека</a:t>
            </a:r>
            <a:r>
              <a:rPr dirty="0" sz="1800" spc="2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и</a:t>
            </a:r>
            <a:r>
              <a:rPr dirty="0" sz="1800" spc="-5" b="1">
                <a:latin typeface="Times New Roman"/>
                <a:cs typeface="Times New Roman"/>
              </a:rPr>
              <a:t> </a:t>
            </a:r>
            <a:r>
              <a:rPr dirty="0" sz="1800" spc="-15" b="1">
                <a:latin typeface="Times New Roman"/>
                <a:cs typeface="Times New Roman"/>
              </a:rPr>
              <a:t>среды</a:t>
            </a:r>
            <a:r>
              <a:rPr dirty="0" sz="1800" spc="20" b="1">
                <a:latin typeface="Times New Roman"/>
                <a:cs typeface="Times New Roman"/>
              </a:rPr>
              <a:t> </a:t>
            </a:r>
            <a:r>
              <a:rPr dirty="0" sz="1800" spc="5" b="1">
                <a:latin typeface="Times New Roman"/>
                <a:cs typeface="Times New Roman"/>
              </a:rPr>
              <a:t>обитания</a:t>
            </a:r>
            <a:r>
              <a:rPr dirty="0" sz="1800" spc="-50" b="1">
                <a:latin typeface="Times New Roman"/>
                <a:cs typeface="Times New Roman"/>
              </a:rPr>
              <a:t> </a:t>
            </a:r>
            <a:r>
              <a:rPr dirty="0" sz="1800" spc="10" b="1">
                <a:latin typeface="Times New Roman"/>
                <a:cs typeface="Times New Roman"/>
              </a:rPr>
              <a:t>таких</a:t>
            </a:r>
            <a:r>
              <a:rPr dirty="0" sz="1800" spc="-55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продукции,</a:t>
            </a:r>
            <a:r>
              <a:rPr dirty="0" sz="1800" spc="-30" b="1">
                <a:latin typeface="Times New Roman"/>
                <a:cs typeface="Times New Roman"/>
              </a:rPr>
              <a:t> </a:t>
            </a:r>
            <a:r>
              <a:rPr dirty="0" sz="1800" spc="-15" b="1">
                <a:latin typeface="Times New Roman"/>
                <a:cs typeface="Times New Roman"/>
              </a:rPr>
              <a:t>работ</a:t>
            </a:r>
            <a:r>
              <a:rPr dirty="0" sz="1800" spc="-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и </a:t>
            </a:r>
            <a:r>
              <a:rPr dirty="0" sz="1800" spc="-434" b="1">
                <a:latin typeface="Times New Roman"/>
                <a:cs typeface="Times New Roman"/>
              </a:rPr>
              <a:t> </a:t>
            </a:r>
            <a:r>
              <a:rPr dirty="0" sz="1800" spc="-55" b="1">
                <a:latin typeface="Times New Roman"/>
                <a:cs typeface="Times New Roman"/>
              </a:rPr>
              <a:t>услуг.</a:t>
            </a:r>
            <a:endParaRPr sz="1800">
              <a:latin typeface="Times New Roman"/>
              <a:cs typeface="Times New Roman"/>
            </a:endParaRPr>
          </a:p>
          <a:p>
            <a:pPr marL="240665" indent="-228600">
              <a:lnSpc>
                <a:spcPct val="100000"/>
              </a:lnSpc>
              <a:spcBef>
                <a:spcPts val="10"/>
              </a:spcBef>
              <a:buAutoNum type="arabicPeriod"/>
              <a:tabLst>
                <a:tab pos="241300" algn="l"/>
              </a:tabLst>
            </a:pPr>
            <a:r>
              <a:rPr dirty="0" sz="1800" spc="-5" b="1">
                <a:latin typeface="Times New Roman"/>
                <a:cs typeface="Times New Roman"/>
              </a:rPr>
              <a:t>Производственный</a:t>
            </a:r>
            <a:r>
              <a:rPr dirty="0" sz="1800" spc="-35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контроль</a:t>
            </a:r>
            <a:r>
              <a:rPr dirty="0" sz="1800" spc="-30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осуществляется</a:t>
            </a:r>
            <a:r>
              <a:rPr dirty="0" sz="1800" spc="6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в</a:t>
            </a:r>
            <a:r>
              <a:rPr dirty="0" sz="1800" spc="30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порядке,</a:t>
            </a:r>
            <a:r>
              <a:rPr dirty="0" sz="1800" spc="-25" b="1">
                <a:latin typeface="Times New Roman"/>
                <a:cs typeface="Times New Roman"/>
              </a:rPr>
              <a:t> </a:t>
            </a:r>
            <a:r>
              <a:rPr dirty="0" sz="1800" spc="-15" b="1">
                <a:latin typeface="Times New Roman"/>
                <a:cs typeface="Times New Roman"/>
              </a:rPr>
              <a:t>установленном</a:t>
            </a:r>
            <a:r>
              <a:rPr dirty="0" sz="1800" spc="-10" b="1">
                <a:latin typeface="Times New Roman"/>
                <a:cs typeface="Times New Roman"/>
              </a:rPr>
              <a:t> </a:t>
            </a:r>
            <a:r>
              <a:rPr dirty="0" sz="1800" spc="5" b="1">
                <a:latin typeface="Times New Roman"/>
                <a:cs typeface="Times New Roman"/>
              </a:rPr>
              <a:t>санитарными</a:t>
            </a:r>
            <a:r>
              <a:rPr dirty="0" sz="1800" spc="-7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правилами и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15" b="1">
                <a:latin typeface="Times New Roman"/>
                <a:cs typeface="Times New Roman"/>
              </a:rPr>
              <a:t>государственными</a:t>
            </a:r>
            <a:r>
              <a:rPr dirty="0" sz="1800" spc="-5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стандартами.</a:t>
            </a:r>
            <a:endParaRPr sz="1800">
              <a:latin typeface="Times New Roman"/>
              <a:cs typeface="Times New Roman"/>
            </a:endParaRPr>
          </a:p>
          <a:p>
            <a:pPr marL="240665" indent="-228600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241300" algn="l"/>
              </a:tabLst>
            </a:pPr>
            <a:r>
              <a:rPr dirty="0" sz="1800" b="1">
                <a:latin typeface="Times New Roman"/>
                <a:cs typeface="Times New Roman"/>
              </a:rPr>
              <a:t>Лица,</a:t>
            </a:r>
            <a:r>
              <a:rPr dirty="0" sz="1800" spc="-5" b="1">
                <a:latin typeface="Times New Roman"/>
                <a:cs typeface="Times New Roman"/>
              </a:rPr>
              <a:t> </a:t>
            </a:r>
            <a:r>
              <a:rPr dirty="0" sz="1800" spc="-15" b="1">
                <a:latin typeface="Times New Roman"/>
                <a:cs typeface="Times New Roman"/>
              </a:rPr>
              <a:t>осуществляющие</a:t>
            </a:r>
            <a:r>
              <a:rPr dirty="0" sz="1800" spc="85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производственный</a:t>
            </a:r>
            <a:r>
              <a:rPr dirty="0" sz="1800" spc="-4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контроль,</a:t>
            </a:r>
            <a:r>
              <a:rPr dirty="0" sz="1800" spc="-35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несут</a:t>
            </a:r>
            <a:r>
              <a:rPr dirty="0" sz="1800" b="1">
                <a:latin typeface="Times New Roman"/>
                <a:cs typeface="Times New Roman"/>
              </a:rPr>
              <a:t> ответственность</a:t>
            </a:r>
            <a:r>
              <a:rPr dirty="0" sz="1800" spc="-3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за</a:t>
            </a:r>
            <a:r>
              <a:rPr dirty="0" sz="1800" spc="-2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своевременность,</a:t>
            </a:r>
            <a:r>
              <a:rPr dirty="0" sz="1800" spc="-40" b="1">
                <a:latin typeface="Times New Roman"/>
                <a:cs typeface="Times New Roman"/>
              </a:rPr>
              <a:t> </a:t>
            </a:r>
            <a:r>
              <a:rPr dirty="0" sz="1800" spc="-15" b="1">
                <a:latin typeface="Times New Roman"/>
                <a:cs typeface="Times New Roman"/>
              </a:rPr>
              <a:t>полноту</a:t>
            </a:r>
            <a:r>
              <a:rPr dirty="0" sz="1800" spc="2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10" b="1">
                <a:latin typeface="Times New Roman"/>
                <a:cs typeface="Times New Roman"/>
              </a:rPr>
              <a:t>достоверность </a:t>
            </a:r>
            <a:r>
              <a:rPr dirty="0" sz="1800" spc="-15" b="1">
                <a:latin typeface="Times New Roman"/>
                <a:cs typeface="Times New Roman"/>
              </a:rPr>
              <a:t>его</a:t>
            </a:r>
            <a:r>
              <a:rPr dirty="0" sz="1800" spc="-25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осуществления.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059" y="164592"/>
            <a:ext cx="1728215" cy="18836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85" y="0"/>
            <a:ext cx="11507638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939905" y="6519900"/>
            <a:ext cx="76835" cy="151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20"/>
              </a:lnSpc>
            </a:pPr>
            <a:r>
              <a:rPr dirty="0" sz="1150" spc="15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98580" y="6236208"/>
            <a:ext cx="695325" cy="594360"/>
          </a:xfrm>
          <a:custGeom>
            <a:avLst/>
            <a:gdLst/>
            <a:ahLst/>
            <a:cxnLst/>
            <a:rect l="l" t="t" r="r" b="b"/>
            <a:pathLst>
              <a:path w="695325" h="594359">
                <a:moveTo>
                  <a:pt x="694944" y="0"/>
                </a:moveTo>
                <a:lnTo>
                  <a:pt x="0" y="0"/>
                </a:lnTo>
                <a:lnTo>
                  <a:pt x="0" y="594359"/>
                </a:lnTo>
                <a:lnTo>
                  <a:pt x="694944" y="594359"/>
                </a:lnTo>
                <a:lnTo>
                  <a:pt x="6949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24890" y="2411984"/>
            <a:ext cx="5864860" cy="332105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dirty="0" sz="2400" b="1">
                <a:latin typeface="Arial"/>
                <a:cs typeface="Arial"/>
              </a:rPr>
              <a:t>ВЫ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МОЖЕТЕ</a:t>
            </a:r>
            <a:r>
              <a:rPr dirty="0" sz="2400" spc="-6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ПОЛУЧИТЬ</a:t>
            </a:r>
            <a:endParaRPr sz="2400">
              <a:latin typeface="Arial"/>
              <a:cs typeface="Arial"/>
            </a:endParaRPr>
          </a:p>
          <a:p>
            <a:pPr algn="ctr" marL="12700" marR="5080" indent="1270">
              <a:lnSpc>
                <a:spcPct val="100000"/>
              </a:lnSpc>
            </a:pPr>
            <a:r>
              <a:rPr dirty="0" sz="2400" spc="-25" b="1">
                <a:latin typeface="Arial"/>
                <a:cs typeface="Arial"/>
              </a:rPr>
              <a:t>БЕСПЛАТНО</a:t>
            </a:r>
            <a:r>
              <a:rPr dirty="0" sz="2400" spc="75" b="1">
                <a:latin typeface="Arial"/>
                <a:cs typeface="Arial"/>
              </a:rPr>
              <a:t> </a:t>
            </a:r>
            <a:r>
              <a:rPr dirty="0" sz="2400" spc="-55" b="1">
                <a:latin typeface="Arial"/>
                <a:cs typeface="Arial"/>
              </a:rPr>
              <a:t>КОНСУЛЬТАЦИЮ</a:t>
            </a:r>
            <a:r>
              <a:rPr dirty="0" sz="2400" spc="70" b="1">
                <a:latin typeface="Arial"/>
                <a:cs typeface="Arial"/>
              </a:rPr>
              <a:t> </a:t>
            </a:r>
            <a:r>
              <a:rPr dirty="0" sz="2400" spc="10" b="1">
                <a:latin typeface="Arial"/>
                <a:cs typeface="Arial"/>
              </a:rPr>
              <a:t>ПО </a:t>
            </a:r>
            <a:r>
              <a:rPr dirty="0" sz="2400" spc="1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ПРОИЗВОДСТВЕННОМУ</a:t>
            </a:r>
            <a:r>
              <a:rPr dirty="0" sz="2400" spc="-120" b="1">
                <a:latin typeface="Arial"/>
                <a:cs typeface="Arial"/>
              </a:rPr>
              <a:t> </a:t>
            </a:r>
            <a:r>
              <a:rPr dirty="0" sz="2400" spc="-15" b="1">
                <a:latin typeface="Arial"/>
                <a:cs typeface="Arial"/>
              </a:rPr>
              <a:t>КОНТРОЛЮ</a:t>
            </a:r>
            <a:r>
              <a:rPr dirty="0" sz="2400" spc="-95" b="1">
                <a:latin typeface="Arial"/>
                <a:cs typeface="Arial"/>
              </a:rPr>
              <a:t> </a:t>
            </a:r>
            <a:r>
              <a:rPr dirty="0" sz="2400" spc="10" b="1">
                <a:latin typeface="Arial"/>
                <a:cs typeface="Arial"/>
              </a:rPr>
              <a:t>В </a:t>
            </a:r>
            <a:r>
              <a:rPr dirty="0" sz="2400" spc="-650" b="1">
                <a:latin typeface="Arial"/>
                <a:cs typeface="Arial"/>
              </a:rPr>
              <a:t> </a:t>
            </a:r>
            <a:r>
              <a:rPr dirty="0" sz="2400" spc="-45" b="1">
                <a:latin typeface="Arial"/>
                <a:cs typeface="Arial"/>
              </a:rPr>
              <a:t>ОБРАЗОВАТЕЛЬНЫХ</a:t>
            </a:r>
            <a:r>
              <a:rPr dirty="0" sz="2400" spc="85" b="1">
                <a:latin typeface="Arial"/>
                <a:cs typeface="Arial"/>
              </a:rPr>
              <a:t> </a:t>
            </a:r>
            <a:r>
              <a:rPr dirty="0" sz="2400" spc="-30" b="1">
                <a:latin typeface="Arial"/>
                <a:cs typeface="Arial"/>
              </a:rPr>
              <a:t>ОРГАНИЗАЦИЯХ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>
              <a:latin typeface="Arial"/>
              <a:cs typeface="Arial"/>
            </a:endParaRPr>
          </a:p>
          <a:p>
            <a:pPr algn="ctr" marL="40005" marR="33020" indent="-6350">
              <a:lnSpc>
                <a:spcPct val="100000"/>
              </a:lnSpc>
            </a:pPr>
            <a:r>
              <a:rPr dirty="0" sz="2400" spc="-20" b="1">
                <a:latin typeface="Arial"/>
                <a:cs typeface="Arial"/>
              </a:rPr>
              <a:t>Напишите</a:t>
            </a:r>
            <a:r>
              <a:rPr dirty="0" sz="2400" spc="10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Ваш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вопрос,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spc="5" b="1">
                <a:latin typeface="Arial"/>
                <a:cs typeface="Arial"/>
              </a:rPr>
              <a:t>ФИО</a:t>
            </a:r>
            <a:r>
              <a:rPr dirty="0" sz="2400" spc="-75" b="1">
                <a:latin typeface="Arial"/>
                <a:cs typeface="Arial"/>
              </a:rPr>
              <a:t> </a:t>
            </a:r>
            <a:r>
              <a:rPr dirty="0" sz="2400" spc="5" b="1">
                <a:latin typeface="Arial"/>
                <a:cs typeface="Arial"/>
              </a:rPr>
              <a:t>и</a:t>
            </a:r>
            <a:r>
              <a:rPr dirty="0" sz="240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номер </a:t>
            </a:r>
            <a:r>
              <a:rPr dirty="0" sz="2400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телефона</a:t>
            </a:r>
            <a:r>
              <a:rPr dirty="0" sz="2400" spc="3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на </a:t>
            </a:r>
            <a:r>
              <a:rPr dirty="0" sz="2400" spc="-25" b="1">
                <a:latin typeface="Arial"/>
                <a:cs typeface="Arial"/>
              </a:rPr>
              <a:t>электронную</a:t>
            </a:r>
            <a:r>
              <a:rPr dirty="0" sz="2400" spc="11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почту</a:t>
            </a:r>
            <a:r>
              <a:rPr dirty="0" sz="2400" spc="5" b="1">
                <a:latin typeface="Arial"/>
                <a:cs typeface="Arial"/>
              </a:rPr>
              <a:t> и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spc="15" b="1">
                <a:latin typeface="Arial"/>
                <a:cs typeface="Arial"/>
              </a:rPr>
              <a:t>мы </a:t>
            </a:r>
            <a:r>
              <a:rPr dirty="0" sz="2400" spc="-650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свяжемся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spc="5" b="1">
                <a:latin typeface="Arial"/>
                <a:cs typeface="Arial"/>
              </a:rPr>
              <a:t>с</a:t>
            </a:r>
            <a:r>
              <a:rPr dirty="0" sz="2400" b="1">
                <a:latin typeface="Arial"/>
                <a:cs typeface="Arial"/>
              </a:rPr>
              <a:t> </a:t>
            </a:r>
            <a:r>
              <a:rPr dirty="0" sz="2400" spc="5" b="1">
                <a:latin typeface="Arial"/>
                <a:cs typeface="Arial"/>
              </a:rPr>
              <a:t>Вами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400" b="1">
                <a:latin typeface="Arial"/>
                <a:cs typeface="Arial"/>
              </a:rPr>
              <a:t>e-mail:</a:t>
            </a:r>
            <a:r>
              <a:rPr dirty="0" sz="2400" spc="-7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  <a:hlinkClick r:id="rId3"/>
              </a:rPr>
              <a:t>school_rpn@inbox.ru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752" y="187452"/>
            <a:ext cx="1778508" cy="193852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67080" y="965657"/>
            <a:ext cx="11365230" cy="5148580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1633855" marR="5080" indent="1806575">
              <a:lnSpc>
                <a:spcPct val="101299"/>
              </a:lnSpc>
              <a:spcBef>
                <a:spcPts val="45"/>
              </a:spcBef>
            </a:pPr>
            <a:r>
              <a:rPr dirty="0" sz="3600" spc="-15" b="1">
                <a:solidFill>
                  <a:srgbClr val="C8201E"/>
                </a:solidFill>
                <a:latin typeface="Arial"/>
                <a:cs typeface="Arial"/>
              </a:rPr>
              <a:t>«Санитарно-эпидемиологические </a:t>
            </a:r>
            <a:r>
              <a:rPr dirty="0" sz="3600" spc="-10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3600" spc="-15" b="1">
                <a:solidFill>
                  <a:srgbClr val="C8201E"/>
                </a:solidFill>
                <a:latin typeface="Arial"/>
                <a:cs typeface="Arial"/>
              </a:rPr>
              <a:t>требования</a:t>
            </a:r>
            <a:r>
              <a:rPr dirty="0" sz="3600" spc="20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C8201E"/>
                </a:solidFill>
                <a:latin typeface="Arial"/>
                <a:cs typeface="Arial"/>
              </a:rPr>
              <a:t>к</a:t>
            </a:r>
            <a:r>
              <a:rPr dirty="0" sz="3600" spc="-40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3600" spc="-10" b="1">
                <a:solidFill>
                  <a:srgbClr val="C8201E"/>
                </a:solidFill>
                <a:latin typeface="Arial"/>
                <a:cs typeface="Arial"/>
              </a:rPr>
              <a:t>организациям</a:t>
            </a:r>
            <a:r>
              <a:rPr dirty="0" sz="3600" spc="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3600" spc="-20" b="1">
                <a:solidFill>
                  <a:srgbClr val="C8201E"/>
                </a:solidFill>
                <a:latin typeface="Arial"/>
                <a:cs typeface="Arial"/>
              </a:rPr>
              <a:t>воспитания</a:t>
            </a:r>
            <a:r>
              <a:rPr dirty="0" sz="3600" spc="5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C8201E"/>
                </a:solidFill>
                <a:latin typeface="Arial"/>
                <a:cs typeface="Arial"/>
              </a:rPr>
              <a:t>и </a:t>
            </a:r>
            <a:r>
              <a:rPr dirty="0" sz="3600" spc="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3600" spc="-20" b="1">
                <a:solidFill>
                  <a:srgbClr val="C8201E"/>
                </a:solidFill>
                <a:latin typeface="Arial"/>
                <a:cs typeface="Arial"/>
              </a:rPr>
              <a:t>обучения,</a:t>
            </a:r>
            <a:r>
              <a:rPr dirty="0" sz="3600" spc="6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3600" spc="-30" b="1">
                <a:solidFill>
                  <a:srgbClr val="C8201E"/>
                </a:solidFill>
                <a:latin typeface="Arial"/>
                <a:cs typeface="Arial"/>
              </a:rPr>
              <a:t>отдыха</a:t>
            </a:r>
            <a:r>
              <a:rPr dirty="0" sz="3600" spc="10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C8201E"/>
                </a:solidFill>
                <a:latin typeface="Arial"/>
                <a:cs typeface="Arial"/>
              </a:rPr>
              <a:t>и</a:t>
            </a:r>
            <a:r>
              <a:rPr dirty="0" sz="3600" spc="-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3600" spc="-15" b="1">
                <a:solidFill>
                  <a:srgbClr val="C8201E"/>
                </a:solidFill>
                <a:latin typeface="Arial"/>
                <a:cs typeface="Arial"/>
              </a:rPr>
              <a:t>оздоровления</a:t>
            </a:r>
            <a:r>
              <a:rPr dirty="0" sz="3600" spc="-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3600" spc="-15" b="1">
                <a:solidFill>
                  <a:srgbClr val="C8201E"/>
                </a:solidFill>
                <a:latin typeface="Arial"/>
                <a:cs typeface="Arial"/>
              </a:rPr>
              <a:t>детей</a:t>
            </a:r>
            <a:r>
              <a:rPr dirty="0" sz="3600" spc="1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C8201E"/>
                </a:solidFill>
                <a:latin typeface="Arial"/>
                <a:cs typeface="Arial"/>
              </a:rPr>
              <a:t>и</a:t>
            </a:r>
            <a:endParaRPr sz="3600">
              <a:latin typeface="Arial"/>
              <a:cs typeface="Arial"/>
            </a:endParaRPr>
          </a:p>
          <a:p>
            <a:pPr marL="5210810">
              <a:lnSpc>
                <a:spcPct val="100000"/>
              </a:lnSpc>
              <a:spcBef>
                <a:spcPts val="5"/>
              </a:spcBef>
            </a:pPr>
            <a:r>
              <a:rPr dirty="0" sz="3600" spc="-30" b="1">
                <a:solidFill>
                  <a:srgbClr val="C8201E"/>
                </a:solidFill>
                <a:latin typeface="Arial"/>
                <a:cs typeface="Arial"/>
              </a:rPr>
              <a:t>молодежи»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dirty="0" sz="3600" spc="-25" b="1">
                <a:solidFill>
                  <a:srgbClr val="2A5F99"/>
                </a:solidFill>
                <a:latin typeface="Arial"/>
                <a:cs typeface="Arial"/>
              </a:rPr>
              <a:t>пункт</a:t>
            </a:r>
            <a:r>
              <a:rPr dirty="0" sz="3600" spc="65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3600" spc="5" b="1">
                <a:solidFill>
                  <a:srgbClr val="2A5F99"/>
                </a:solidFill>
                <a:latin typeface="Arial"/>
                <a:cs typeface="Arial"/>
              </a:rPr>
              <a:t>1.8: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600" b="1">
                <a:latin typeface="Arial"/>
                <a:cs typeface="Arial"/>
              </a:rPr>
              <a:t>«На</a:t>
            </a:r>
            <a:r>
              <a:rPr dirty="0" sz="3600" spc="-35" b="1">
                <a:latin typeface="Arial"/>
                <a:cs typeface="Arial"/>
              </a:rPr>
              <a:t> </a:t>
            </a:r>
            <a:r>
              <a:rPr dirty="0" sz="3600" spc="-10" b="1">
                <a:latin typeface="Arial"/>
                <a:cs typeface="Arial"/>
              </a:rPr>
              <a:t>объектах</a:t>
            </a:r>
            <a:r>
              <a:rPr dirty="0" sz="3600" b="1">
                <a:latin typeface="Arial"/>
                <a:cs typeface="Arial"/>
              </a:rPr>
              <a:t> </a:t>
            </a:r>
            <a:r>
              <a:rPr dirty="0" u="heavy" sz="36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должен</a:t>
            </a:r>
            <a:r>
              <a:rPr dirty="0" u="heavy" sz="3600" spc="-1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6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осуществляться</a:t>
            </a:r>
            <a:endParaRPr sz="3600">
              <a:latin typeface="Arial"/>
              <a:cs typeface="Arial"/>
            </a:endParaRPr>
          </a:p>
          <a:p>
            <a:pPr marL="12700" marR="789940">
              <a:lnSpc>
                <a:spcPct val="100000"/>
              </a:lnSpc>
              <a:spcBef>
                <a:spcPts val="5"/>
              </a:spcBef>
            </a:pPr>
            <a:r>
              <a:rPr dirty="0" u="heavy" sz="36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производственный</a:t>
            </a:r>
            <a:r>
              <a:rPr dirty="0" u="heavy" sz="3600" spc="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6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контроль</a:t>
            </a:r>
            <a:r>
              <a:rPr dirty="0" sz="3600" spc="25" b="1">
                <a:latin typeface="Arial"/>
                <a:cs typeface="Arial"/>
              </a:rPr>
              <a:t> </a:t>
            </a:r>
            <a:r>
              <a:rPr dirty="0" sz="3600" spc="-15" b="1">
                <a:latin typeface="Arial"/>
                <a:cs typeface="Arial"/>
              </a:rPr>
              <a:t>за</a:t>
            </a:r>
            <a:r>
              <a:rPr dirty="0" sz="3600" spc="-65" b="1">
                <a:latin typeface="Arial"/>
                <a:cs typeface="Arial"/>
              </a:rPr>
              <a:t> </a:t>
            </a:r>
            <a:r>
              <a:rPr dirty="0" sz="3600" spc="-15" b="1">
                <a:latin typeface="Arial"/>
                <a:cs typeface="Arial"/>
              </a:rPr>
              <a:t>соблюдением </a:t>
            </a:r>
            <a:r>
              <a:rPr dirty="0" sz="3600" spc="-985" b="1">
                <a:latin typeface="Arial"/>
                <a:cs typeface="Arial"/>
              </a:rPr>
              <a:t> </a:t>
            </a:r>
            <a:r>
              <a:rPr dirty="0" sz="3600" spc="-5" b="1">
                <a:latin typeface="Arial"/>
                <a:cs typeface="Arial"/>
              </a:rPr>
              <a:t>санитарных</a:t>
            </a:r>
            <a:r>
              <a:rPr dirty="0" sz="3600" spc="45" b="1">
                <a:latin typeface="Arial"/>
                <a:cs typeface="Arial"/>
              </a:rPr>
              <a:t> </a:t>
            </a:r>
            <a:r>
              <a:rPr dirty="0" sz="3600" spc="-10" b="1">
                <a:latin typeface="Arial"/>
                <a:cs typeface="Arial"/>
              </a:rPr>
              <a:t>правил</a:t>
            </a:r>
            <a:r>
              <a:rPr dirty="0" sz="3600" spc="10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и</a:t>
            </a:r>
            <a:r>
              <a:rPr dirty="0" sz="3600" spc="-15" b="1">
                <a:latin typeface="Arial"/>
                <a:cs typeface="Arial"/>
              </a:rPr>
              <a:t> </a:t>
            </a:r>
            <a:r>
              <a:rPr dirty="0" sz="3600" spc="-10" b="1">
                <a:latin typeface="Arial"/>
                <a:cs typeface="Arial"/>
              </a:rPr>
              <a:t>гигиенических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3600" spc="-25" b="1">
                <a:latin typeface="Arial"/>
                <a:cs typeface="Arial"/>
              </a:rPr>
              <a:t>нормативов».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48503" y="306781"/>
            <a:ext cx="362077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СП</a:t>
            </a:r>
            <a:r>
              <a:rPr dirty="0" sz="4000" spc="-80"/>
              <a:t> </a:t>
            </a:r>
            <a:r>
              <a:rPr dirty="0" sz="4000" spc="5"/>
              <a:t>2.4.3648-20</a:t>
            </a:r>
            <a:endParaRPr sz="4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8914" y="143078"/>
            <a:ext cx="8222615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25"/>
              <a:t>Производственный</a:t>
            </a:r>
            <a:r>
              <a:rPr dirty="0" sz="4400" spc="35"/>
              <a:t> </a:t>
            </a:r>
            <a:r>
              <a:rPr dirty="0" sz="4400" spc="-25"/>
              <a:t>контроль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6290" y="1104341"/>
            <a:ext cx="10958830" cy="472249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302260">
              <a:lnSpc>
                <a:spcPts val="3350"/>
              </a:lnSpc>
              <a:spcBef>
                <a:spcPts val="229"/>
              </a:spcBef>
            </a:pPr>
            <a:r>
              <a:rPr dirty="0" sz="2800" b="1">
                <a:solidFill>
                  <a:srgbClr val="C8201E"/>
                </a:solidFill>
                <a:latin typeface="Arial"/>
                <a:cs typeface="Arial"/>
              </a:rPr>
              <a:t>-</a:t>
            </a:r>
            <a:r>
              <a:rPr dirty="0" sz="2800" spc="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800" spc="-40" b="1">
                <a:solidFill>
                  <a:srgbClr val="C8201E"/>
                </a:solidFill>
                <a:latin typeface="Arial"/>
                <a:cs typeface="Arial"/>
              </a:rPr>
              <a:t>это</a:t>
            </a:r>
            <a:r>
              <a:rPr dirty="0" sz="2800" spc="20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C8201E"/>
                </a:solidFill>
                <a:latin typeface="Arial"/>
                <a:cs typeface="Arial"/>
              </a:rPr>
              <a:t>контроль</a:t>
            </a:r>
            <a:r>
              <a:rPr dirty="0" sz="2800" spc="-5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C8201E"/>
                </a:solidFill>
                <a:latin typeface="Arial"/>
                <a:cs typeface="Arial"/>
              </a:rPr>
              <a:t>за</a:t>
            </a:r>
            <a:r>
              <a:rPr dirty="0" sz="2800" spc="-40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C8201E"/>
                </a:solidFill>
                <a:latin typeface="Arial"/>
                <a:cs typeface="Arial"/>
              </a:rPr>
              <a:t>соблюдением</a:t>
            </a:r>
            <a:r>
              <a:rPr dirty="0" sz="2800" spc="-50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C8201E"/>
                </a:solidFill>
                <a:latin typeface="Arial"/>
                <a:cs typeface="Arial"/>
              </a:rPr>
              <a:t>санитарных норм</a:t>
            </a:r>
            <a:r>
              <a:rPr dirty="0" sz="2800" spc="-50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800" spc="5" b="1">
                <a:solidFill>
                  <a:srgbClr val="C8201E"/>
                </a:solidFill>
                <a:latin typeface="Arial"/>
                <a:cs typeface="Arial"/>
              </a:rPr>
              <a:t>и</a:t>
            </a:r>
            <a:r>
              <a:rPr dirty="0" sz="2800" spc="-2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800" spc="5" b="1">
                <a:solidFill>
                  <a:srgbClr val="C8201E"/>
                </a:solidFill>
                <a:latin typeface="Arial"/>
                <a:cs typeface="Arial"/>
              </a:rPr>
              <a:t>правил, </a:t>
            </a:r>
            <a:r>
              <a:rPr dirty="0" sz="2800" spc="-760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C8201E"/>
                </a:solidFill>
                <a:latin typeface="Arial"/>
                <a:cs typeface="Arial"/>
              </a:rPr>
              <a:t>гигиенических нормативов </a:t>
            </a:r>
            <a:r>
              <a:rPr dirty="0" sz="2800" spc="5" b="1">
                <a:solidFill>
                  <a:srgbClr val="C8201E"/>
                </a:solidFill>
                <a:latin typeface="Arial"/>
                <a:cs typeface="Arial"/>
              </a:rPr>
              <a:t>и </a:t>
            </a:r>
            <a:r>
              <a:rPr dirty="0" sz="2800" spc="-10" b="1">
                <a:solidFill>
                  <a:srgbClr val="C8201E"/>
                </a:solidFill>
                <a:latin typeface="Arial"/>
                <a:cs typeface="Arial"/>
              </a:rPr>
              <a:t>выполнением </a:t>
            </a:r>
            <a:r>
              <a:rPr dirty="0" sz="2800" b="1">
                <a:solidFill>
                  <a:srgbClr val="C8201E"/>
                </a:solidFill>
                <a:latin typeface="Arial"/>
                <a:cs typeface="Arial"/>
              </a:rPr>
              <a:t>санитарно- </a:t>
            </a:r>
            <a:r>
              <a:rPr dirty="0" sz="2800" spc="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C8201E"/>
                </a:solidFill>
                <a:latin typeface="Arial"/>
                <a:cs typeface="Arial"/>
              </a:rPr>
              <a:t>противоэпидемических</a:t>
            </a:r>
            <a:r>
              <a:rPr dirty="0" sz="2800" spc="-40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C8201E"/>
                </a:solidFill>
                <a:latin typeface="Arial"/>
                <a:cs typeface="Arial"/>
              </a:rPr>
              <a:t>(профилактических)</a:t>
            </a:r>
            <a:r>
              <a:rPr dirty="0" sz="2800" spc="5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C8201E"/>
                </a:solidFill>
                <a:latin typeface="Arial"/>
                <a:cs typeface="Arial"/>
              </a:rPr>
              <a:t>мероприятий.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299"/>
              </a:lnSpc>
            </a:pPr>
            <a:r>
              <a:rPr dirty="0" sz="2800" spc="-30">
                <a:latin typeface="Microsoft Sans Serif"/>
                <a:cs typeface="Microsoft Sans Serif"/>
              </a:rPr>
              <a:t>Номенклатура,</a:t>
            </a:r>
            <a:r>
              <a:rPr dirty="0" sz="2800" spc="125">
                <a:latin typeface="Microsoft Sans Serif"/>
                <a:cs typeface="Microsoft Sans Serif"/>
              </a:rPr>
              <a:t> </a:t>
            </a:r>
            <a:r>
              <a:rPr dirty="0" sz="2800" spc="-30">
                <a:latin typeface="Microsoft Sans Serif"/>
                <a:cs typeface="Microsoft Sans Serif"/>
              </a:rPr>
              <a:t>объем</a:t>
            </a:r>
            <a:r>
              <a:rPr dirty="0" sz="2800" spc="15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и</a:t>
            </a:r>
            <a:r>
              <a:rPr dirty="0" sz="2800" spc="20">
                <a:latin typeface="Microsoft Sans Serif"/>
                <a:cs typeface="Microsoft Sans Serif"/>
              </a:rPr>
              <a:t> </a:t>
            </a:r>
            <a:r>
              <a:rPr dirty="0" sz="2800" spc="-15">
                <a:latin typeface="Microsoft Sans Serif"/>
                <a:cs typeface="Microsoft Sans Serif"/>
              </a:rPr>
              <a:t>периодичность</a:t>
            </a:r>
            <a:r>
              <a:rPr dirty="0" sz="2800" spc="-10">
                <a:latin typeface="Microsoft Sans Serif"/>
                <a:cs typeface="Microsoft Sans Serif"/>
              </a:rPr>
              <a:t> лабораторных </a:t>
            </a:r>
            <a:r>
              <a:rPr dirty="0" sz="2800" spc="-5">
                <a:latin typeface="Microsoft Sans Serif"/>
                <a:cs typeface="Microsoft Sans Serif"/>
              </a:rPr>
              <a:t> исследований</a:t>
            </a:r>
            <a:r>
              <a:rPr dirty="0" sz="2800" spc="-20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и</a:t>
            </a:r>
            <a:r>
              <a:rPr dirty="0" sz="2800" spc="20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испытаний</a:t>
            </a:r>
            <a:r>
              <a:rPr dirty="0" sz="2800" spc="-15">
                <a:latin typeface="Microsoft Sans Serif"/>
                <a:cs typeface="Microsoft Sans Serif"/>
              </a:rPr>
              <a:t> </a:t>
            </a:r>
            <a:r>
              <a:rPr dirty="0" sz="2800" spc="-30">
                <a:latin typeface="Microsoft Sans Serif"/>
                <a:cs typeface="Microsoft Sans Serif"/>
              </a:rPr>
              <a:t>определяется</a:t>
            </a:r>
            <a:r>
              <a:rPr dirty="0" sz="2800" spc="70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с</a:t>
            </a:r>
            <a:r>
              <a:rPr dirty="0" sz="2800" spc="10">
                <a:latin typeface="Microsoft Sans Serif"/>
                <a:cs typeface="Microsoft Sans Serif"/>
              </a:rPr>
              <a:t> </a:t>
            </a:r>
            <a:r>
              <a:rPr dirty="0" sz="2800" spc="-55">
                <a:latin typeface="Microsoft Sans Serif"/>
                <a:cs typeface="Microsoft Sans Serif"/>
              </a:rPr>
              <a:t>учетом</a:t>
            </a:r>
            <a:r>
              <a:rPr dirty="0" sz="2800" spc="125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типа</a:t>
            </a:r>
            <a:r>
              <a:rPr dirty="0" sz="2800" spc="-40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и </a:t>
            </a:r>
            <a:r>
              <a:rPr dirty="0" sz="2800" spc="5">
                <a:latin typeface="Microsoft Sans Serif"/>
                <a:cs typeface="Microsoft Sans Serif"/>
              </a:rPr>
              <a:t> </a:t>
            </a:r>
            <a:r>
              <a:rPr dirty="0" sz="2800" spc="-15">
                <a:latin typeface="Microsoft Sans Serif"/>
                <a:cs typeface="Microsoft Sans Serif"/>
              </a:rPr>
              <a:t>санитарно-эпидемиологической</a:t>
            </a:r>
            <a:r>
              <a:rPr dirty="0" sz="2800" spc="-35">
                <a:latin typeface="Microsoft Sans Serif"/>
                <a:cs typeface="Microsoft Sans Serif"/>
              </a:rPr>
              <a:t> </a:t>
            </a:r>
            <a:r>
              <a:rPr dirty="0" sz="2800" spc="-30">
                <a:latin typeface="Microsoft Sans Serif"/>
                <a:cs typeface="Microsoft Sans Serif"/>
              </a:rPr>
              <a:t>характеристики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-50">
                <a:latin typeface="Microsoft Sans Serif"/>
                <a:cs typeface="Microsoft Sans Serif"/>
              </a:rPr>
              <a:t>каждого</a:t>
            </a:r>
            <a:r>
              <a:rPr dirty="0" sz="2800" spc="85">
                <a:latin typeface="Microsoft Sans Serif"/>
                <a:cs typeface="Microsoft Sans Serif"/>
              </a:rPr>
              <a:t> </a:t>
            </a:r>
            <a:r>
              <a:rPr dirty="0" sz="2800" spc="-35">
                <a:latin typeface="Microsoft Sans Serif"/>
                <a:cs typeface="Microsoft Sans Serif"/>
              </a:rPr>
              <a:t>объекта.</a:t>
            </a:r>
            <a:endParaRPr sz="2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00">
              <a:latin typeface="Microsoft Sans Serif"/>
              <a:cs typeface="Microsoft Sans Serif"/>
            </a:endParaRPr>
          </a:p>
          <a:p>
            <a:pPr marL="12700" marR="1081405">
              <a:lnSpc>
                <a:spcPct val="100299"/>
              </a:lnSpc>
              <a:spcBef>
                <a:spcPts val="5"/>
              </a:spcBef>
            </a:pPr>
            <a:r>
              <a:rPr dirty="0" sz="2800" spc="-25">
                <a:latin typeface="Microsoft Sans Serif"/>
                <a:cs typeface="Microsoft Sans Serif"/>
              </a:rPr>
              <a:t>Лабораторные</a:t>
            </a:r>
            <a:r>
              <a:rPr dirty="0" sz="2800" spc="9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исследования</a:t>
            </a:r>
            <a:r>
              <a:rPr dirty="0" sz="2800" spc="-40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и</a:t>
            </a:r>
            <a:r>
              <a:rPr dirty="0" sz="2800" spc="15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испытания</a:t>
            </a:r>
            <a:r>
              <a:rPr dirty="0" sz="2800" spc="-40">
                <a:latin typeface="Microsoft Sans Serif"/>
                <a:cs typeface="Microsoft Sans Serif"/>
              </a:rPr>
              <a:t> </a:t>
            </a:r>
            <a:r>
              <a:rPr dirty="0" sz="2800" spc="-15">
                <a:latin typeface="Microsoft Sans Serif"/>
                <a:cs typeface="Microsoft Sans Serif"/>
              </a:rPr>
              <a:t>осуществляются </a:t>
            </a:r>
            <a:r>
              <a:rPr dirty="0" sz="2800" spc="-730">
                <a:latin typeface="Microsoft Sans Serif"/>
                <a:cs typeface="Microsoft Sans Serif"/>
              </a:rPr>
              <a:t> </a:t>
            </a:r>
            <a:r>
              <a:rPr dirty="0" sz="2800" spc="-20">
                <a:latin typeface="Microsoft Sans Serif"/>
                <a:cs typeface="Microsoft Sans Serif"/>
              </a:rPr>
              <a:t>юридическим</a:t>
            </a:r>
            <a:r>
              <a:rPr dirty="0" sz="2800" spc="-85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лицом</a:t>
            </a:r>
            <a:r>
              <a:rPr dirty="0" sz="2800" spc="-15">
                <a:latin typeface="Microsoft Sans Serif"/>
                <a:cs typeface="Microsoft Sans Serif"/>
              </a:rPr>
              <a:t> </a:t>
            </a:r>
            <a:r>
              <a:rPr dirty="0" sz="2800" spc="5">
                <a:latin typeface="Microsoft Sans Serif"/>
                <a:cs typeface="Microsoft Sans Serif"/>
              </a:rPr>
              <a:t>с</a:t>
            </a:r>
            <a:r>
              <a:rPr dirty="0" sz="2800" spc="15">
                <a:latin typeface="Microsoft Sans Serif"/>
                <a:cs typeface="Microsoft Sans Serif"/>
              </a:rPr>
              <a:t> </a:t>
            </a:r>
            <a:r>
              <a:rPr dirty="0" sz="2800" spc="-30">
                <a:latin typeface="Microsoft Sans Serif"/>
                <a:cs typeface="Microsoft Sans Serif"/>
              </a:rPr>
              <a:t>привлечением</a:t>
            </a:r>
            <a:r>
              <a:rPr dirty="0" sz="2800" spc="75">
                <a:latin typeface="Microsoft Sans Serif"/>
                <a:cs typeface="Microsoft Sans Serif"/>
              </a:rPr>
              <a:t> </a:t>
            </a:r>
            <a:r>
              <a:rPr dirty="0" u="heavy" sz="28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лаборатории, </a:t>
            </a:r>
            <a:r>
              <a:rPr dirty="0" sz="2800" b="1">
                <a:latin typeface="Arial"/>
                <a:cs typeface="Arial"/>
              </a:rPr>
              <a:t> </a:t>
            </a:r>
            <a:r>
              <a:rPr dirty="0" u="heavy" sz="28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аккредитованной</a:t>
            </a:r>
            <a:r>
              <a:rPr dirty="0" u="heavy" sz="28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</a:t>
            </a:r>
            <a:r>
              <a:rPr dirty="0" u="heavy" sz="28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установленном</a:t>
            </a:r>
            <a:r>
              <a:rPr dirty="0" u="heavy" sz="2800" spc="5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порядке.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6023" y="5445252"/>
            <a:ext cx="2857499" cy="141274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7875" y="371678"/>
            <a:ext cx="7650480" cy="1243330"/>
          </a:xfrm>
          <a:prstGeom prst="rect"/>
        </p:spPr>
        <p:txBody>
          <a:bodyPr wrap="square" lIns="0" tIns="26034" rIns="0" bIns="0" rtlCol="0" vert="horz">
            <a:spAutoFit/>
          </a:bodyPr>
          <a:lstStyle/>
          <a:p>
            <a:pPr marL="12700" marR="5080" indent="1572895">
              <a:lnSpc>
                <a:spcPts val="4790"/>
              </a:lnSpc>
              <a:spcBef>
                <a:spcPts val="204"/>
              </a:spcBef>
            </a:pPr>
            <a:r>
              <a:rPr dirty="0" sz="4000" spc="5"/>
              <a:t>Цель </a:t>
            </a:r>
            <a:r>
              <a:rPr dirty="0" sz="4000" spc="-10"/>
              <a:t>проведения </a:t>
            </a:r>
            <a:r>
              <a:rPr dirty="0" sz="4000" spc="-5"/>
              <a:t> </a:t>
            </a:r>
            <a:r>
              <a:rPr dirty="0" sz="4000" spc="-20"/>
              <a:t>производственного</a:t>
            </a:r>
            <a:r>
              <a:rPr dirty="0" sz="4000" spc="-90"/>
              <a:t> </a:t>
            </a:r>
            <a:r>
              <a:rPr dirty="0" sz="4000" spc="-20"/>
              <a:t>контроля: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96900" y="2032457"/>
            <a:ext cx="10958195" cy="38690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988694">
              <a:lnSpc>
                <a:spcPct val="100000"/>
              </a:lnSpc>
              <a:spcBef>
                <a:spcPts val="100"/>
              </a:spcBef>
            </a:pPr>
            <a:r>
              <a:rPr dirty="0" u="heavy" sz="36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Обеспечение</a:t>
            </a:r>
            <a:r>
              <a:rPr dirty="0" u="heavy" sz="3600" spc="-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6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безопасности</a:t>
            </a:r>
            <a:r>
              <a:rPr dirty="0" sz="3600" spc="-55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и</a:t>
            </a:r>
            <a:r>
              <a:rPr dirty="0" sz="3600" spc="-30" b="1">
                <a:latin typeface="Arial"/>
                <a:cs typeface="Arial"/>
              </a:rPr>
              <a:t> </a:t>
            </a:r>
            <a:r>
              <a:rPr dirty="0" sz="3600" spc="-10" b="1">
                <a:latin typeface="Arial"/>
                <a:cs typeface="Arial"/>
              </a:rPr>
              <a:t>безвредности </a:t>
            </a:r>
            <a:r>
              <a:rPr dirty="0" sz="3600" spc="-985" b="1">
                <a:latin typeface="Arial"/>
                <a:cs typeface="Arial"/>
              </a:rPr>
              <a:t> </a:t>
            </a:r>
            <a:r>
              <a:rPr dirty="0" sz="3600" spc="-10" b="1">
                <a:latin typeface="Arial"/>
                <a:cs typeface="Arial"/>
              </a:rPr>
              <a:t>вредного</a:t>
            </a:r>
            <a:r>
              <a:rPr dirty="0" sz="3600" spc="-5" b="1">
                <a:latin typeface="Arial"/>
                <a:cs typeface="Arial"/>
              </a:rPr>
              <a:t> </a:t>
            </a:r>
            <a:r>
              <a:rPr dirty="0" sz="3600" spc="-15" b="1">
                <a:latin typeface="Arial"/>
                <a:cs typeface="Arial"/>
              </a:rPr>
              <a:t>влияния</a:t>
            </a:r>
            <a:r>
              <a:rPr dirty="0" sz="3600" spc="30" b="1">
                <a:latin typeface="Arial"/>
                <a:cs typeface="Arial"/>
              </a:rPr>
              <a:t> </a:t>
            </a:r>
            <a:r>
              <a:rPr dirty="0" sz="3600" spc="-15" b="1">
                <a:latin typeface="Arial"/>
                <a:cs typeface="Arial"/>
              </a:rPr>
              <a:t>объектов</a:t>
            </a:r>
            <a:endParaRPr sz="3600">
              <a:latin typeface="Arial"/>
              <a:cs typeface="Arial"/>
            </a:endParaRPr>
          </a:p>
          <a:p>
            <a:pPr marL="12700" marR="1020444">
              <a:lnSpc>
                <a:spcPct val="100000"/>
              </a:lnSpc>
              <a:spcBef>
                <a:spcPts val="5"/>
              </a:spcBef>
            </a:pPr>
            <a:r>
              <a:rPr dirty="0" sz="3600" spc="-20" b="1">
                <a:latin typeface="Arial"/>
                <a:cs typeface="Arial"/>
              </a:rPr>
              <a:t>производственного</a:t>
            </a:r>
            <a:r>
              <a:rPr dirty="0" sz="3600" spc="35" b="1">
                <a:latin typeface="Arial"/>
                <a:cs typeface="Arial"/>
              </a:rPr>
              <a:t> </a:t>
            </a:r>
            <a:r>
              <a:rPr dirty="0" sz="3600" spc="-20" b="1">
                <a:latin typeface="Arial"/>
                <a:cs typeface="Arial"/>
              </a:rPr>
              <a:t>контроля</a:t>
            </a:r>
            <a:r>
              <a:rPr dirty="0" sz="3600" spc="-10" b="1">
                <a:latin typeface="Arial"/>
                <a:cs typeface="Arial"/>
              </a:rPr>
              <a:t> </a:t>
            </a:r>
            <a:r>
              <a:rPr dirty="0" sz="3600" spc="-5" b="1">
                <a:latin typeface="Arial"/>
                <a:cs typeface="Arial"/>
              </a:rPr>
              <a:t>для</a:t>
            </a:r>
            <a:r>
              <a:rPr dirty="0" sz="3600" spc="-10" b="1">
                <a:latin typeface="Arial"/>
                <a:cs typeface="Arial"/>
              </a:rPr>
              <a:t> человека </a:t>
            </a:r>
            <a:r>
              <a:rPr dirty="0" sz="3600" spc="-985" b="1">
                <a:latin typeface="Arial"/>
                <a:cs typeface="Arial"/>
              </a:rPr>
              <a:t> </a:t>
            </a:r>
            <a:r>
              <a:rPr dirty="0" sz="3600" spc="-30" b="1">
                <a:latin typeface="Arial"/>
                <a:cs typeface="Arial"/>
              </a:rPr>
              <a:t>путем</a:t>
            </a:r>
            <a:r>
              <a:rPr dirty="0" sz="3600" spc="105" b="1">
                <a:latin typeface="Arial"/>
                <a:cs typeface="Arial"/>
              </a:rPr>
              <a:t> </a:t>
            </a:r>
            <a:r>
              <a:rPr dirty="0" sz="3600" spc="-15" b="1">
                <a:latin typeface="Arial"/>
                <a:cs typeface="Arial"/>
              </a:rPr>
              <a:t>должного</a:t>
            </a:r>
            <a:r>
              <a:rPr dirty="0" sz="3600" spc="-70" b="1">
                <a:latin typeface="Arial"/>
                <a:cs typeface="Arial"/>
              </a:rPr>
              <a:t> </a:t>
            </a:r>
            <a:r>
              <a:rPr dirty="0" sz="3600" spc="-15" b="1">
                <a:latin typeface="Arial"/>
                <a:cs typeface="Arial"/>
              </a:rPr>
              <a:t>выполнения</a:t>
            </a:r>
            <a:r>
              <a:rPr dirty="0" sz="3600" spc="30" b="1">
                <a:latin typeface="Arial"/>
                <a:cs typeface="Arial"/>
              </a:rPr>
              <a:t> </a:t>
            </a:r>
            <a:r>
              <a:rPr dirty="0" sz="3600" spc="-5" b="1">
                <a:latin typeface="Arial"/>
                <a:cs typeface="Arial"/>
              </a:rPr>
              <a:t>санитарных </a:t>
            </a:r>
            <a:r>
              <a:rPr dirty="0" sz="3600" b="1">
                <a:latin typeface="Arial"/>
                <a:cs typeface="Arial"/>
              </a:rPr>
              <a:t> </a:t>
            </a:r>
            <a:r>
              <a:rPr dirty="0" sz="3600" spc="-5" b="1">
                <a:latin typeface="Arial"/>
                <a:cs typeface="Arial"/>
              </a:rPr>
              <a:t>правил,</a:t>
            </a:r>
            <a:r>
              <a:rPr dirty="0" sz="3600" spc="35" b="1">
                <a:latin typeface="Arial"/>
                <a:cs typeface="Arial"/>
              </a:rPr>
              <a:t> </a:t>
            </a:r>
            <a:r>
              <a:rPr dirty="0" sz="3600" spc="-20" b="1">
                <a:latin typeface="Arial"/>
                <a:cs typeface="Arial"/>
              </a:rPr>
              <a:t>санитарно-противоэпидемических</a:t>
            </a:r>
            <a:endParaRPr sz="3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dirty="0" sz="3600" spc="-10" b="1">
                <a:latin typeface="Arial"/>
                <a:cs typeface="Arial"/>
              </a:rPr>
              <a:t>(профилактических)</a:t>
            </a:r>
            <a:r>
              <a:rPr dirty="0" sz="3600" spc="70" b="1">
                <a:latin typeface="Arial"/>
                <a:cs typeface="Arial"/>
              </a:rPr>
              <a:t> </a:t>
            </a:r>
            <a:r>
              <a:rPr dirty="0" sz="3600" spc="-15" b="1">
                <a:latin typeface="Arial"/>
                <a:cs typeface="Arial"/>
              </a:rPr>
              <a:t>мероприятий,</a:t>
            </a:r>
            <a:r>
              <a:rPr dirty="0" sz="3600" spc="130" b="1">
                <a:latin typeface="Arial"/>
                <a:cs typeface="Arial"/>
              </a:rPr>
              <a:t> </a:t>
            </a:r>
            <a:r>
              <a:rPr dirty="0" sz="3600" spc="-10" b="1">
                <a:latin typeface="Arial"/>
                <a:cs typeface="Arial"/>
              </a:rPr>
              <a:t>организации </a:t>
            </a:r>
            <a:r>
              <a:rPr dirty="0" sz="3600" spc="-985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и</a:t>
            </a:r>
            <a:r>
              <a:rPr dirty="0" sz="3600" spc="-25" b="1">
                <a:latin typeface="Arial"/>
                <a:cs typeface="Arial"/>
              </a:rPr>
              <a:t> осуществления</a:t>
            </a:r>
            <a:r>
              <a:rPr dirty="0" sz="3600" spc="95" b="1">
                <a:latin typeface="Arial"/>
                <a:cs typeface="Arial"/>
              </a:rPr>
              <a:t> </a:t>
            </a:r>
            <a:r>
              <a:rPr dirty="0" sz="3600" spc="-20" b="1">
                <a:latin typeface="Arial"/>
                <a:cs typeface="Arial"/>
              </a:rPr>
              <a:t>контроля</a:t>
            </a:r>
            <a:r>
              <a:rPr dirty="0" sz="3600" spc="-5" b="1">
                <a:latin typeface="Arial"/>
                <a:cs typeface="Arial"/>
              </a:rPr>
              <a:t> </a:t>
            </a:r>
            <a:r>
              <a:rPr dirty="0" sz="3600" spc="-15" b="1">
                <a:latin typeface="Arial"/>
                <a:cs typeface="Arial"/>
              </a:rPr>
              <a:t>за</a:t>
            </a:r>
            <a:r>
              <a:rPr dirty="0" sz="3600" spc="-25" b="1">
                <a:latin typeface="Arial"/>
                <a:cs typeface="Arial"/>
              </a:rPr>
              <a:t> </a:t>
            </a:r>
            <a:r>
              <a:rPr dirty="0" sz="3600" spc="-10" b="1">
                <a:latin typeface="Arial"/>
                <a:cs typeface="Arial"/>
              </a:rPr>
              <a:t>их</a:t>
            </a:r>
            <a:r>
              <a:rPr dirty="0" sz="3600" spc="-20" b="1">
                <a:latin typeface="Arial"/>
                <a:cs typeface="Arial"/>
              </a:rPr>
              <a:t> соблюдением.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6595"/>
            <a:ext cx="2194433" cy="161823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2134" y="509092"/>
            <a:ext cx="1042797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/>
              <a:t>Программа</a:t>
            </a:r>
            <a:r>
              <a:rPr dirty="0" sz="4000" spc="-40"/>
              <a:t> </a:t>
            </a:r>
            <a:r>
              <a:rPr dirty="0" sz="4000" spc="-20"/>
              <a:t>производственного</a:t>
            </a:r>
            <a:r>
              <a:rPr dirty="0" sz="4000" spc="-75"/>
              <a:t> </a:t>
            </a:r>
            <a:r>
              <a:rPr dirty="0" sz="4000" spc="-25"/>
              <a:t>контроля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66750" y="1479295"/>
            <a:ext cx="11123930" cy="472186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708025" indent="914400">
              <a:lnSpc>
                <a:spcPts val="3350"/>
              </a:lnSpc>
              <a:spcBef>
                <a:spcPts val="225"/>
              </a:spcBef>
            </a:pPr>
            <a:r>
              <a:rPr dirty="0" sz="2800" spc="-10" b="1">
                <a:latin typeface="Arial"/>
                <a:cs typeface="Arial"/>
              </a:rPr>
              <a:t>Разработанная </a:t>
            </a:r>
            <a:r>
              <a:rPr dirty="0" sz="2800" b="1">
                <a:latin typeface="Arial"/>
                <a:cs typeface="Arial"/>
              </a:rPr>
              <a:t>программа (план) </a:t>
            </a:r>
            <a:r>
              <a:rPr dirty="0" sz="2800" spc="-10" b="1">
                <a:latin typeface="Arial"/>
                <a:cs typeface="Arial"/>
              </a:rPr>
              <a:t>производственного </a:t>
            </a:r>
            <a:r>
              <a:rPr dirty="0" sz="2800" spc="-76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контроля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u="heavy" sz="28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утверждается</a:t>
            </a:r>
            <a:r>
              <a:rPr dirty="0" sz="2800" spc="120" b="1">
                <a:latin typeface="Arial"/>
                <a:cs typeface="Arial"/>
              </a:rPr>
              <a:t> </a:t>
            </a:r>
            <a:r>
              <a:rPr dirty="0" sz="2800" spc="-20" b="1">
                <a:latin typeface="Arial"/>
                <a:cs typeface="Arial"/>
              </a:rPr>
              <a:t>руководителем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организации.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00">
              <a:latin typeface="Arial"/>
              <a:cs typeface="Arial"/>
            </a:endParaRPr>
          </a:p>
          <a:p>
            <a:pPr marL="12700" marR="969010" indent="914400">
              <a:lnSpc>
                <a:spcPts val="3350"/>
              </a:lnSpc>
            </a:pPr>
            <a:r>
              <a:rPr dirty="0" sz="2800" spc="-25" b="1">
                <a:latin typeface="Arial"/>
                <a:cs typeface="Arial"/>
              </a:rPr>
              <a:t>Ответственность</a:t>
            </a:r>
            <a:r>
              <a:rPr dirty="0" sz="2800" spc="16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за</a:t>
            </a:r>
            <a:r>
              <a:rPr dirty="0" sz="2800" spc="-3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своевременность</a:t>
            </a:r>
            <a:r>
              <a:rPr dirty="0" sz="2800" spc="2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организации, </a:t>
            </a:r>
            <a:r>
              <a:rPr dirty="0" sz="2800" spc="-76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полноту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spc="5" b="1">
                <a:latin typeface="Arial"/>
                <a:cs typeface="Arial"/>
              </a:rPr>
              <a:t>и</a:t>
            </a:r>
            <a:r>
              <a:rPr dirty="0" sz="2800" spc="15" b="1">
                <a:latin typeface="Arial"/>
                <a:cs typeface="Arial"/>
              </a:rPr>
              <a:t> </a:t>
            </a:r>
            <a:r>
              <a:rPr dirty="0" sz="2800" spc="-15" b="1">
                <a:latin typeface="Arial"/>
                <a:cs typeface="Arial"/>
              </a:rPr>
              <a:t>достоверность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spc="-25" b="1">
                <a:latin typeface="Arial"/>
                <a:cs typeface="Arial"/>
              </a:rPr>
              <a:t>осуществляемого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240"/>
              </a:lnSpc>
            </a:pPr>
            <a:r>
              <a:rPr dirty="0" sz="2800" spc="-10" b="1">
                <a:latin typeface="Arial"/>
                <a:cs typeface="Arial"/>
              </a:rPr>
              <a:t>производственного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контроля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spc="-15" b="1">
                <a:latin typeface="Arial"/>
                <a:cs typeface="Arial"/>
              </a:rPr>
              <a:t>несут</a:t>
            </a:r>
            <a:r>
              <a:rPr dirty="0" sz="2800" spc="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юридические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spc="10" b="1">
                <a:latin typeface="Arial"/>
                <a:cs typeface="Arial"/>
              </a:rPr>
              <a:t>лица.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Arial"/>
              <a:cs typeface="Arial"/>
            </a:endParaRPr>
          </a:p>
          <a:p>
            <a:pPr marL="12700" marR="5080" indent="914400">
              <a:lnSpc>
                <a:spcPct val="100299"/>
              </a:lnSpc>
              <a:spcBef>
                <a:spcPts val="5"/>
              </a:spcBef>
            </a:pPr>
            <a:r>
              <a:rPr dirty="0" sz="2800" spc="-10" b="1">
                <a:latin typeface="Arial"/>
                <a:cs typeface="Arial"/>
              </a:rPr>
              <a:t>Информация</a:t>
            </a:r>
            <a:r>
              <a:rPr dirty="0" sz="2800" spc="-25" b="1">
                <a:latin typeface="Arial"/>
                <a:cs typeface="Arial"/>
              </a:rPr>
              <a:t> </a:t>
            </a:r>
            <a:r>
              <a:rPr dirty="0" sz="2800" spc="5" b="1">
                <a:latin typeface="Arial"/>
                <a:cs typeface="Arial"/>
              </a:rPr>
              <a:t>о</a:t>
            </a:r>
            <a:r>
              <a:rPr dirty="0" sz="2800" spc="35" b="1">
                <a:latin typeface="Arial"/>
                <a:cs typeface="Arial"/>
              </a:rPr>
              <a:t> </a:t>
            </a:r>
            <a:r>
              <a:rPr dirty="0" sz="2800" spc="-45" b="1">
                <a:latin typeface="Arial"/>
                <a:cs typeface="Arial"/>
              </a:rPr>
              <a:t>результатах</a:t>
            </a:r>
            <a:r>
              <a:rPr dirty="0" sz="2800" spc="114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производственного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spc="-20" b="1">
                <a:latin typeface="Arial"/>
                <a:cs typeface="Arial"/>
              </a:rPr>
              <a:t>контроля </a:t>
            </a:r>
            <a:r>
              <a:rPr dirty="0" sz="2800" spc="-765" b="1">
                <a:latin typeface="Arial"/>
                <a:cs typeface="Arial"/>
              </a:rPr>
              <a:t> </a:t>
            </a:r>
            <a:r>
              <a:rPr dirty="0" sz="2800" spc="-15" b="1">
                <a:latin typeface="Arial"/>
                <a:cs typeface="Arial"/>
              </a:rPr>
              <a:t>передается </a:t>
            </a:r>
            <a:r>
              <a:rPr dirty="0" sz="2800" spc="5" b="1">
                <a:latin typeface="Arial"/>
                <a:cs typeface="Arial"/>
              </a:rPr>
              <a:t>по </a:t>
            </a:r>
            <a:r>
              <a:rPr dirty="0" sz="2800" spc="-5" b="1">
                <a:latin typeface="Arial"/>
                <a:cs typeface="Arial"/>
              </a:rPr>
              <a:t>запросам </a:t>
            </a:r>
            <a:r>
              <a:rPr dirty="0" sz="2800" spc="5" b="1">
                <a:latin typeface="Arial"/>
                <a:cs typeface="Arial"/>
              </a:rPr>
              <a:t>в </a:t>
            </a:r>
            <a:r>
              <a:rPr dirty="0" sz="2800" b="1">
                <a:latin typeface="Arial"/>
                <a:cs typeface="Arial"/>
              </a:rPr>
              <a:t>организации, </a:t>
            </a:r>
            <a:r>
              <a:rPr dirty="0" sz="2800" spc="-15" b="1">
                <a:latin typeface="Arial"/>
                <a:cs typeface="Arial"/>
              </a:rPr>
              <a:t>уполномоченные 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spc="-25" b="1">
                <a:latin typeface="Arial"/>
                <a:cs typeface="Arial"/>
              </a:rPr>
              <a:t>осуществлять</a:t>
            </a:r>
            <a:r>
              <a:rPr dirty="0" sz="2800" spc="155" b="1">
                <a:latin typeface="Arial"/>
                <a:cs typeface="Arial"/>
              </a:rPr>
              <a:t> </a:t>
            </a:r>
            <a:r>
              <a:rPr dirty="0" sz="2800" spc="-20" b="1">
                <a:latin typeface="Arial"/>
                <a:cs typeface="Arial"/>
              </a:rPr>
              <a:t>государственный</a:t>
            </a:r>
            <a:r>
              <a:rPr dirty="0" sz="2800" spc="55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санитарно-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350"/>
              </a:lnSpc>
            </a:pPr>
            <a:r>
              <a:rPr dirty="0" sz="2800" spc="-10" b="1">
                <a:latin typeface="Arial"/>
                <a:cs typeface="Arial"/>
              </a:rPr>
              <a:t>эпидемиологический</a:t>
            </a:r>
            <a:r>
              <a:rPr dirty="0" sz="2800" spc="-10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надзор.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3826" y="398475"/>
            <a:ext cx="1078357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5" i="1">
                <a:latin typeface="Arial"/>
                <a:cs typeface="Arial"/>
              </a:rPr>
              <a:t>Производственный</a:t>
            </a:r>
            <a:r>
              <a:rPr dirty="0" sz="4000" spc="-125" i="1">
                <a:latin typeface="Arial"/>
                <a:cs typeface="Arial"/>
              </a:rPr>
              <a:t> </a:t>
            </a:r>
            <a:r>
              <a:rPr dirty="0" sz="4000" spc="-5" i="1">
                <a:latin typeface="Arial"/>
                <a:cs typeface="Arial"/>
              </a:rPr>
              <a:t>контроль</a:t>
            </a:r>
            <a:r>
              <a:rPr dirty="0" sz="4000" spc="-50" i="1">
                <a:latin typeface="Arial"/>
                <a:cs typeface="Arial"/>
              </a:rPr>
              <a:t> </a:t>
            </a:r>
            <a:r>
              <a:rPr dirty="0" sz="4000" spc="-20" i="1">
                <a:latin typeface="Arial"/>
                <a:cs typeface="Arial"/>
              </a:rPr>
              <a:t>включает: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1685" y="1320495"/>
            <a:ext cx="9807575" cy="52863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90500" indent="-178435">
              <a:lnSpc>
                <a:spcPct val="100000"/>
              </a:lnSpc>
              <a:spcBef>
                <a:spcPts val="105"/>
              </a:spcBef>
              <a:buChar char="-"/>
              <a:tabLst>
                <a:tab pos="191135" algn="l"/>
              </a:tabLst>
            </a:pPr>
            <a:r>
              <a:rPr dirty="0" sz="2300" spc="-15">
                <a:latin typeface="Microsoft Sans Serif"/>
                <a:cs typeface="Microsoft Sans Serif"/>
              </a:rPr>
              <a:t>перечень</a:t>
            </a:r>
            <a:r>
              <a:rPr dirty="0" sz="2300" spc="-50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и</a:t>
            </a:r>
            <a:r>
              <a:rPr dirty="0" sz="2300" spc="10">
                <a:latin typeface="Microsoft Sans Serif"/>
                <a:cs typeface="Microsoft Sans Serif"/>
              </a:rPr>
              <a:t> </a:t>
            </a:r>
            <a:r>
              <a:rPr dirty="0" sz="2300" spc="-5">
                <a:latin typeface="Microsoft Sans Serif"/>
                <a:cs typeface="Microsoft Sans Serif"/>
              </a:rPr>
              <a:t>наличие</a:t>
            </a:r>
            <a:r>
              <a:rPr dirty="0" sz="2300" spc="15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официально</a:t>
            </a:r>
            <a:r>
              <a:rPr dirty="0" sz="2300" spc="-60">
                <a:latin typeface="Microsoft Sans Serif"/>
                <a:cs typeface="Microsoft Sans Serif"/>
              </a:rPr>
              <a:t> </a:t>
            </a:r>
            <a:r>
              <a:rPr dirty="0" sz="2300" spc="-20">
                <a:latin typeface="Microsoft Sans Serif"/>
                <a:cs typeface="Microsoft Sans Serif"/>
              </a:rPr>
              <a:t>изданных</a:t>
            </a:r>
            <a:r>
              <a:rPr dirty="0" sz="2300" spc="-5">
                <a:latin typeface="Microsoft Sans Serif"/>
                <a:cs typeface="Microsoft Sans Serif"/>
              </a:rPr>
              <a:t> действующих</a:t>
            </a:r>
            <a:r>
              <a:rPr dirty="0" sz="2300" spc="-25">
                <a:latin typeface="Microsoft Sans Serif"/>
                <a:cs typeface="Microsoft Sans Serif"/>
              </a:rPr>
              <a:t> </a:t>
            </a:r>
            <a:r>
              <a:rPr dirty="0" sz="2300" spc="-5">
                <a:latin typeface="Microsoft Sans Serif"/>
                <a:cs typeface="Microsoft Sans Serif"/>
              </a:rPr>
              <a:t>санитарных</a:t>
            </a:r>
            <a:endParaRPr sz="23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2300" spc="5">
                <a:latin typeface="Microsoft Sans Serif"/>
                <a:cs typeface="Microsoft Sans Serif"/>
              </a:rPr>
              <a:t>правил</a:t>
            </a:r>
            <a:r>
              <a:rPr dirty="0" sz="2300" spc="-45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в</a:t>
            </a:r>
            <a:r>
              <a:rPr dirty="0" sz="2300" spc="35">
                <a:latin typeface="Microsoft Sans Serif"/>
                <a:cs typeface="Microsoft Sans Serif"/>
              </a:rPr>
              <a:t> </a:t>
            </a:r>
            <a:r>
              <a:rPr dirty="0" sz="2300" spc="-15">
                <a:latin typeface="Microsoft Sans Serif"/>
                <a:cs typeface="Microsoft Sans Serif"/>
              </a:rPr>
              <a:t>соответствии</a:t>
            </a:r>
            <a:r>
              <a:rPr dirty="0" sz="2300" spc="-60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с</a:t>
            </a:r>
            <a:r>
              <a:rPr dirty="0" sz="2300" spc="40">
                <a:latin typeface="Microsoft Sans Serif"/>
                <a:cs typeface="Microsoft Sans Serif"/>
              </a:rPr>
              <a:t> </a:t>
            </a:r>
            <a:r>
              <a:rPr dirty="0" sz="2300" spc="-10">
                <a:latin typeface="Microsoft Sans Serif"/>
                <a:cs typeface="Microsoft Sans Serif"/>
              </a:rPr>
              <a:t>осуществляемой</a:t>
            </a:r>
            <a:r>
              <a:rPr dirty="0" sz="2300" spc="-60">
                <a:latin typeface="Microsoft Sans Serif"/>
                <a:cs typeface="Microsoft Sans Serif"/>
              </a:rPr>
              <a:t> </a:t>
            </a:r>
            <a:r>
              <a:rPr dirty="0" sz="2300" spc="-10">
                <a:latin typeface="Microsoft Sans Serif"/>
                <a:cs typeface="Microsoft Sans Serif"/>
              </a:rPr>
              <a:t>деятельностью;</a:t>
            </a:r>
            <a:endParaRPr sz="23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Microsoft Sans Serif"/>
              <a:cs typeface="Microsoft Sans Serif"/>
            </a:endParaRPr>
          </a:p>
          <a:p>
            <a:pPr marL="190500" indent="-178435">
              <a:lnSpc>
                <a:spcPct val="100000"/>
              </a:lnSpc>
              <a:buChar char="-"/>
              <a:tabLst>
                <a:tab pos="191135" algn="l"/>
              </a:tabLst>
            </a:pPr>
            <a:r>
              <a:rPr dirty="0" sz="2300" spc="-5">
                <a:latin typeface="Microsoft Sans Serif"/>
                <a:cs typeface="Microsoft Sans Serif"/>
              </a:rPr>
              <a:t>осуществление</a:t>
            </a:r>
            <a:r>
              <a:rPr dirty="0" sz="2300" spc="-45">
                <a:latin typeface="Microsoft Sans Serif"/>
                <a:cs typeface="Microsoft Sans Serif"/>
              </a:rPr>
              <a:t> </a:t>
            </a:r>
            <a:r>
              <a:rPr dirty="0" sz="2300" spc="-15">
                <a:latin typeface="Microsoft Sans Serif"/>
                <a:cs typeface="Microsoft Sans Serif"/>
              </a:rPr>
              <a:t>(организацию)</a:t>
            </a:r>
            <a:r>
              <a:rPr dirty="0" sz="2300" spc="-75">
                <a:latin typeface="Microsoft Sans Serif"/>
                <a:cs typeface="Microsoft Sans Serif"/>
              </a:rPr>
              <a:t> </a:t>
            </a:r>
            <a:r>
              <a:rPr dirty="0" sz="2300" spc="-5">
                <a:latin typeface="Microsoft Sans Serif"/>
                <a:cs typeface="Microsoft Sans Serif"/>
              </a:rPr>
              <a:t>лабораторных</a:t>
            </a:r>
            <a:r>
              <a:rPr dirty="0" sz="2300" spc="-65">
                <a:latin typeface="Microsoft Sans Serif"/>
                <a:cs typeface="Microsoft Sans Serif"/>
              </a:rPr>
              <a:t> </a:t>
            </a:r>
            <a:r>
              <a:rPr dirty="0" sz="2300" spc="-5">
                <a:latin typeface="Microsoft Sans Serif"/>
                <a:cs typeface="Microsoft Sans Serif"/>
              </a:rPr>
              <a:t>исследований</a:t>
            </a:r>
            <a:r>
              <a:rPr dirty="0" sz="2300" spc="-50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и</a:t>
            </a:r>
            <a:endParaRPr sz="2300">
              <a:latin typeface="Microsoft Sans Serif"/>
              <a:cs typeface="Microsoft Sans Serif"/>
            </a:endParaRPr>
          </a:p>
          <a:p>
            <a:pPr marL="12700" marR="440690">
              <a:lnSpc>
                <a:spcPts val="2740"/>
              </a:lnSpc>
              <a:spcBef>
                <a:spcPts val="120"/>
              </a:spcBef>
            </a:pPr>
            <a:r>
              <a:rPr dirty="0" sz="2300" spc="-15">
                <a:latin typeface="Microsoft Sans Serif"/>
                <a:cs typeface="Microsoft Sans Serif"/>
              </a:rPr>
              <a:t>инструментальных</a:t>
            </a:r>
            <a:r>
              <a:rPr dirty="0" sz="2300" spc="75">
                <a:latin typeface="Microsoft Sans Serif"/>
                <a:cs typeface="Microsoft Sans Serif"/>
              </a:rPr>
              <a:t> </a:t>
            </a:r>
            <a:r>
              <a:rPr dirty="0" sz="2300" spc="-15">
                <a:latin typeface="Microsoft Sans Serif"/>
                <a:cs typeface="Microsoft Sans Serif"/>
              </a:rPr>
              <a:t>измерений</a:t>
            </a:r>
            <a:r>
              <a:rPr dirty="0" sz="2300" spc="-10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в</a:t>
            </a:r>
            <a:r>
              <a:rPr dirty="0" sz="2300" spc="5">
                <a:latin typeface="Microsoft Sans Serif"/>
                <a:cs typeface="Microsoft Sans Serif"/>
              </a:rPr>
              <a:t> </a:t>
            </a:r>
            <a:r>
              <a:rPr dirty="0" sz="2300" spc="-10">
                <a:latin typeface="Microsoft Sans Serif"/>
                <a:cs typeface="Microsoft Sans Serif"/>
              </a:rPr>
              <a:t>отношении</a:t>
            </a:r>
            <a:r>
              <a:rPr dirty="0" sz="2300" spc="-15">
                <a:latin typeface="Microsoft Sans Serif"/>
                <a:cs typeface="Microsoft Sans Serif"/>
              </a:rPr>
              <a:t> факторов,</a:t>
            </a:r>
            <a:r>
              <a:rPr dirty="0" sz="2300" spc="-55">
                <a:latin typeface="Microsoft Sans Serif"/>
                <a:cs typeface="Microsoft Sans Serif"/>
              </a:rPr>
              <a:t> </a:t>
            </a:r>
            <a:r>
              <a:rPr dirty="0" sz="2300" spc="-20">
                <a:latin typeface="Microsoft Sans Serif"/>
                <a:cs typeface="Microsoft Sans Serif"/>
              </a:rPr>
              <a:t>нормируемых </a:t>
            </a:r>
            <a:r>
              <a:rPr dirty="0" sz="2300" spc="-600">
                <a:latin typeface="Microsoft Sans Serif"/>
                <a:cs typeface="Microsoft Sans Serif"/>
              </a:rPr>
              <a:t> </a:t>
            </a:r>
            <a:r>
              <a:rPr dirty="0" sz="2300" spc="-10">
                <a:latin typeface="Microsoft Sans Serif"/>
                <a:cs typeface="Microsoft Sans Serif"/>
              </a:rPr>
              <a:t>настоящими</a:t>
            </a:r>
            <a:r>
              <a:rPr dirty="0" sz="2300" spc="-25">
                <a:latin typeface="Microsoft Sans Serif"/>
                <a:cs typeface="Microsoft Sans Serif"/>
              </a:rPr>
              <a:t> </a:t>
            </a:r>
            <a:r>
              <a:rPr dirty="0" sz="2300" spc="-15">
                <a:latin typeface="Microsoft Sans Serif"/>
                <a:cs typeface="Microsoft Sans Serif"/>
              </a:rPr>
              <a:t>санитарно-эпидемиологическими</a:t>
            </a:r>
            <a:r>
              <a:rPr dirty="0" sz="2300" spc="-65">
                <a:latin typeface="Microsoft Sans Serif"/>
                <a:cs typeface="Microsoft Sans Serif"/>
              </a:rPr>
              <a:t> </a:t>
            </a:r>
            <a:r>
              <a:rPr dirty="0" sz="2300" spc="-5">
                <a:latin typeface="Microsoft Sans Serif"/>
                <a:cs typeface="Microsoft Sans Serif"/>
              </a:rPr>
              <a:t>правилами</a:t>
            </a:r>
            <a:r>
              <a:rPr dirty="0" sz="2300" spc="-60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и</a:t>
            </a:r>
            <a:endParaRPr sz="2300">
              <a:latin typeface="Microsoft Sans Serif"/>
              <a:cs typeface="Microsoft Sans Serif"/>
            </a:endParaRPr>
          </a:p>
          <a:p>
            <a:pPr marL="12700">
              <a:lnSpc>
                <a:spcPts val="2685"/>
              </a:lnSpc>
            </a:pPr>
            <a:r>
              <a:rPr dirty="0" sz="2300" spc="-15">
                <a:latin typeface="Microsoft Sans Serif"/>
                <a:cs typeface="Microsoft Sans Serif"/>
              </a:rPr>
              <a:t>нормативами;</a:t>
            </a:r>
            <a:endParaRPr sz="23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Microsoft Sans Serif"/>
              <a:cs typeface="Microsoft Sans Serif"/>
            </a:endParaRPr>
          </a:p>
          <a:p>
            <a:pPr marL="190500" indent="-178435">
              <a:lnSpc>
                <a:spcPct val="100000"/>
              </a:lnSpc>
              <a:buChar char="-"/>
              <a:tabLst>
                <a:tab pos="191135" algn="l"/>
              </a:tabLst>
            </a:pPr>
            <a:r>
              <a:rPr dirty="0" sz="2300" spc="-15">
                <a:latin typeface="Microsoft Sans Serif"/>
                <a:cs typeface="Microsoft Sans Serif"/>
              </a:rPr>
              <a:t>организацию</a:t>
            </a:r>
            <a:r>
              <a:rPr dirty="0" sz="2300" spc="-105">
                <a:latin typeface="Microsoft Sans Serif"/>
                <a:cs typeface="Microsoft Sans Serif"/>
              </a:rPr>
              <a:t> </a:t>
            </a:r>
            <a:r>
              <a:rPr dirty="0" sz="2300" spc="-20">
                <a:latin typeface="Microsoft Sans Serif"/>
                <a:cs typeface="Microsoft Sans Serif"/>
              </a:rPr>
              <a:t>медицинских</a:t>
            </a:r>
            <a:r>
              <a:rPr dirty="0" sz="2300" spc="-40">
                <a:latin typeface="Microsoft Sans Serif"/>
                <a:cs typeface="Microsoft Sans Serif"/>
              </a:rPr>
              <a:t> </a:t>
            </a:r>
            <a:r>
              <a:rPr dirty="0" sz="2300" spc="-10">
                <a:latin typeface="Microsoft Sans Serif"/>
                <a:cs typeface="Microsoft Sans Serif"/>
              </a:rPr>
              <a:t>осмотров,</a:t>
            </a:r>
            <a:r>
              <a:rPr dirty="0" sz="2300" spc="-75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профессиональной</a:t>
            </a:r>
            <a:endParaRPr sz="2300">
              <a:latin typeface="Microsoft Sans Serif"/>
              <a:cs typeface="Microsoft Sans Serif"/>
            </a:endParaRPr>
          </a:p>
          <a:p>
            <a:pPr marL="12700" marR="88900">
              <a:lnSpc>
                <a:spcPct val="99900"/>
              </a:lnSpc>
              <a:spcBef>
                <a:spcPts val="15"/>
              </a:spcBef>
            </a:pPr>
            <a:r>
              <a:rPr dirty="0" sz="2300" spc="-20">
                <a:latin typeface="Microsoft Sans Serif"/>
                <a:cs typeface="Microsoft Sans Serif"/>
              </a:rPr>
              <a:t>гигиенической </a:t>
            </a:r>
            <a:r>
              <a:rPr dirty="0" sz="2300" spc="-35">
                <a:latin typeface="Microsoft Sans Serif"/>
                <a:cs typeface="Microsoft Sans Serif"/>
              </a:rPr>
              <a:t>подготовки </a:t>
            </a:r>
            <a:r>
              <a:rPr dirty="0" sz="2300">
                <a:latin typeface="Microsoft Sans Serif"/>
                <a:cs typeface="Microsoft Sans Serif"/>
              </a:rPr>
              <a:t>и </a:t>
            </a:r>
            <a:r>
              <a:rPr dirty="0" sz="2300" spc="-10">
                <a:latin typeface="Microsoft Sans Serif"/>
                <a:cs typeface="Microsoft Sans Serif"/>
              </a:rPr>
              <a:t>аттестации </a:t>
            </a:r>
            <a:r>
              <a:rPr dirty="0" sz="2300" spc="-15">
                <a:latin typeface="Microsoft Sans Serif"/>
                <a:cs typeface="Microsoft Sans Serif"/>
              </a:rPr>
              <a:t>должностных </a:t>
            </a:r>
            <a:r>
              <a:rPr dirty="0" sz="2300" spc="5">
                <a:latin typeface="Microsoft Sans Serif"/>
                <a:cs typeface="Microsoft Sans Serif"/>
              </a:rPr>
              <a:t>лиц </a:t>
            </a:r>
            <a:r>
              <a:rPr dirty="0" sz="2300">
                <a:latin typeface="Microsoft Sans Serif"/>
                <a:cs typeface="Microsoft Sans Serif"/>
              </a:rPr>
              <a:t>и </a:t>
            </a:r>
            <a:r>
              <a:rPr dirty="0" sz="2300" spc="-10">
                <a:latin typeface="Microsoft Sans Serif"/>
                <a:cs typeface="Microsoft Sans Serif"/>
              </a:rPr>
              <a:t>работников </a:t>
            </a:r>
            <a:r>
              <a:rPr dirty="0" sz="2300" spc="-600">
                <a:latin typeface="Microsoft Sans Serif"/>
                <a:cs typeface="Microsoft Sans Serif"/>
              </a:rPr>
              <a:t> </a:t>
            </a:r>
            <a:r>
              <a:rPr dirty="0" sz="2300" spc="-15">
                <a:latin typeface="Microsoft Sans Serif"/>
                <a:cs typeface="Microsoft Sans Serif"/>
              </a:rPr>
              <a:t>организаций, </a:t>
            </a:r>
            <a:r>
              <a:rPr dirty="0" sz="2300" spc="-10">
                <a:latin typeface="Microsoft Sans Serif"/>
                <a:cs typeface="Microsoft Sans Serif"/>
              </a:rPr>
              <a:t>деятельность </a:t>
            </a:r>
            <a:r>
              <a:rPr dirty="0" sz="2300" spc="-25">
                <a:latin typeface="Microsoft Sans Serif"/>
                <a:cs typeface="Microsoft Sans Serif"/>
              </a:rPr>
              <a:t>которых </a:t>
            </a:r>
            <a:r>
              <a:rPr dirty="0" sz="2300" spc="-20">
                <a:latin typeface="Microsoft Sans Serif"/>
                <a:cs typeface="Microsoft Sans Serif"/>
              </a:rPr>
              <a:t>связана </a:t>
            </a:r>
            <a:r>
              <a:rPr dirty="0" sz="2300">
                <a:latin typeface="Microsoft Sans Serif"/>
                <a:cs typeface="Microsoft Sans Serif"/>
              </a:rPr>
              <a:t>с </a:t>
            </a:r>
            <a:r>
              <a:rPr dirty="0" sz="2300" spc="-5">
                <a:latin typeface="Microsoft Sans Serif"/>
                <a:cs typeface="Microsoft Sans Serif"/>
              </a:rPr>
              <a:t>реализацией пищевых </a:t>
            </a:r>
            <a:r>
              <a:rPr dirty="0" sz="2300">
                <a:latin typeface="Microsoft Sans Serif"/>
                <a:cs typeface="Microsoft Sans Serif"/>
              </a:rPr>
              <a:t> </a:t>
            </a:r>
            <a:r>
              <a:rPr dirty="0" sz="2300" spc="-30">
                <a:latin typeface="Microsoft Sans Serif"/>
                <a:cs typeface="Microsoft Sans Serif"/>
              </a:rPr>
              <a:t>продуктов</a:t>
            </a:r>
            <a:r>
              <a:rPr dirty="0" sz="2300" spc="-40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и</a:t>
            </a:r>
            <a:r>
              <a:rPr dirty="0" sz="2300" spc="45">
                <a:latin typeface="Microsoft Sans Serif"/>
                <a:cs typeface="Microsoft Sans Serif"/>
              </a:rPr>
              <a:t> </a:t>
            </a:r>
            <a:r>
              <a:rPr dirty="0" sz="2300" spc="-10">
                <a:latin typeface="Microsoft Sans Serif"/>
                <a:cs typeface="Microsoft Sans Serif"/>
              </a:rPr>
              <a:t>питьевой</a:t>
            </a:r>
            <a:r>
              <a:rPr dirty="0" sz="2300" spc="-30">
                <a:latin typeface="Microsoft Sans Serif"/>
                <a:cs typeface="Microsoft Sans Serif"/>
              </a:rPr>
              <a:t> </a:t>
            </a:r>
            <a:r>
              <a:rPr dirty="0" sz="2300" spc="-15">
                <a:latin typeface="Microsoft Sans Serif"/>
                <a:cs typeface="Microsoft Sans Serif"/>
              </a:rPr>
              <a:t>воды,</a:t>
            </a:r>
            <a:r>
              <a:rPr dirty="0" sz="2300" spc="10">
                <a:latin typeface="Microsoft Sans Serif"/>
                <a:cs typeface="Microsoft Sans Serif"/>
              </a:rPr>
              <a:t> </a:t>
            </a:r>
            <a:r>
              <a:rPr dirty="0" sz="2300" spc="-15">
                <a:latin typeface="Microsoft Sans Serif"/>
                <a:cs typeface="Microsoft Sans Serif"/>
              </a:rPr>
              <a:t>воспитанием</a:t>
            </a:r>
            <a:r>
              <a:rPr dirty="0" sz="2300" spc="-35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и</a:t>
            </a:r>
            <a:r>
              <a:rPr dirty="0" sz="2300" spc="10">
                <a:latin typeface="Microsoft Sans Serif"/>
                <a:cs typeface="Microsoft Sans Serif"/>
              </a:rPr>
              <a:t> </a:t>
            </a:r>
            <a:r>
              <a:rPr dirty="0" sz="2300" spc="-20">
                <a:latin typeface="Microsoft Sans Serif"/>
                <a:cs typeface="Microsoft Sans Serif"/>
              </a:rPr>
              <a:t>обучением</a:t>
            </a:r>
            <a:r>
              <a:rPr dirty="0" sz="2300">
                <a:latin typeface="Microsoft Sans Serif"/>
                <a:cs typeface="Microsoft Sans Serif"/>
              </a:rPr>
              <a:t> </a:t>
            </a:r>
            <a:r>
              <a:rPr dirty="0" sz="2300" spc="-20">
                <a:latin typeface="Microsoft Sans Serif"/>
                <a:cs typeface="Microsoft Sans Serif"/>
              </a:rPr>
              <a:t>детей;</a:t>
            </a:r>
            <a:endParaRPr sz="23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>
              <a:latin typeface="Microsoft Sans Serif"/>
              <a:cs typeface="Microsoft Sans Serif"/>
            </a:endParaRPr>
          </a:p>
          <a:p>
            <a:pPr marL="190500" indent="-178435">
              <a:lnSpc>
                <a:spcPts val="2750"/>
              </a:lnSpc>
              <a:buChar char="-"/>
              <a:tabLst>
                <a:tab pos="191135" algn="l"/>
              </a:tabLst>
            </a:pPr>
            <a:r>
              <a:rPr dirty="0" sz="2300" spc="-10">
                <a:latin typeface="Microsoft Sans Serif"/>
                <a:cs typeface="Microsoft Sans Serif"/>
              </a:rPr>
              <a:t>ведение</a:t>
            </a:r>
            <a:r>
              <a:rPr dirty="0" sz="2300" spc="-5">
                <a:latin typeface="Microsoft Sans Serif"/>
                <a:cs typeface="Microsoft Sans Serif"/>
              </a:rPr>
              <a:t> </a:t>
            </a:r>
            <a:r>
              <a:rPr dirty="0" sz="2300" spc="-40">
                <a:latin typeface="Microsoft Sans Serif"/>
                <a:cs typeface="Microsoft Sans Serif"/>
              </a:rPr>
              <a:t>учета</a:t>
            </a:r>
            <a:r>
              <a:rPr dirty="0" sz="2300" spc="55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и</a:t>
            </a:r>
            <a:r>
              <a:rPr dirty="0" sz="2300" spc="20">
                <a:latin typeface="Microsoft Sans Serif"/>
                <a:cs typeface="Microsoft Sans Serif"/>
              </a:rPr>
              <a:t> </a:t>
            </a:r>
            <a:r>
              <a:rPr dirty="0" sz="2300" spc="-20">
                <a:latin typeface="Microsoft Sans Serif"/>
                <a:cs typeface="Microsoft Sans Serif"/>
              </a:rPr>
              <a:t>отчетности</a:t>
            </a:r>
            <a:r>
              <a:rPr dirty="0" sz="2300" spc="-15">
                <a:latin typeface="Microsoft Sans Serif"/>
                <a:cs typeface="Microsoft Sans Serif"/>
              </a:rPr>
              <a:t> </a:t>
            </a:r>
            <a:r>
              <a:rPr dirty="0" sz="2300" spc="-25">
                <a:latin typeface="Microsoft Sans Serif"/>
                <a:cs typeface="Microsoft Sans Serif"/>
              </a:rPr>
              <a:t>документации</a:t>
            </a:r>
            <a:r>
              <a:rPr dirty="0" sz="2300" spc="20">
                <a:latin typeface="Microsoft Sans Serif"/>
                <a:cs typeface="Microsoft Sans Serif"/>
              </a:rPr>
              <a:t> </a:t>
            </a:r>
            <a:r>
              <a:rPr dirty="0" sz="2300" spc="-15">
                <a:latin typeface="Microsoft Sans Serif"/>
                <a:cs typeface="Microsoft Sans Serif"/>
              </a:rPr>
              <a:t>по</a:t>
            </a:r>
            <a:r>
              <a:rPr dirty="0" sz="2300" spc="25">
                <a:latin typeface="Microsoft Sans Serif"/>
                <a:cs typeface="Microsoft Sans Serif"/>
              </a:rPr>
              <a:t> </a:t>
            </a:r>
            <a:r>
              <a:rPr dirty="0" sz="2300" spc="-55">
                <a:latin typeface="Microsoft Sans Serif"/>
                <a:cs typeface="Microsoft Sans Serif"/>
              </a:rPr>
              <a:t>результатам</a:t>
            </a:r>
            <a:r>
              <a:rPr dirty="0" sz="2300" spc="15">
                <a:latin typeface="Microsoft Sans Serif"/>
                <a:cs typeface="Microsoft Sans Serif"/>
              </a:rPr>
              <a:t> </a:t>
            </a:r>
            <a:r>
              <a:rPr dirty="0" sz="2300" spc="-10">
                <a:latin typeface="Microsoft Sans Serif"/>
                <a:cs typeface="Microsoft Sans Serif"/>
              </a:rPr>
              <a:t>проведения</a:t>
            </a:r>
            <a:endParaRPr sz="2300">
              <a:latin typeface="Microsoft Sans Serif"/>
              <a:cs typeface="Microsoft Sans Serif"/>
            </a:endParaRPr>
          </a:p>
          <a:p>
            <a:pPr marL="12700">
              <a:lnSpc>
                <a:spcPts val="2750"/>
              </a:lnSpc>
            </a:pPr>
            <a:r>
              <a:rPr dirty="0" sz="2300" spc="-20">
                <a:latin typeface="Microsoft Sans Serif"/>
                <a:cs typeface="Microsoft Sans Serif"/>
              </a:rPr>
              <a:t>производственного</a:t>
            </a:r>
            <a:r>
              <a:rPr dirty="0" sz="2300" spc="-90">
                <a:latin typeface="Microsoft Sans Serif"/>
                <a:cs typeface="Microsoft Sans Serif"/>
              </a:rPr>
              <a:t> </a:t>
            </a:r>
            <a:r>
              <a:rPr dirty="0" sz="2300" spc="-15">
                <a:latin typeface="Microsoft Sans Serif"/>
                <a:cs typeface="Microsoft Sans Serif"/>
              </a:rPr>
              <a:t>контроля;</a:t>
            </a:r>
            <a:endParaRPr sz="23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2" y="1915667"/>
            <a:ext cx="1723644" cy="311353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1809" y="261315"/>
            <a:ext cx="1078357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5" i="1">
                <a:latin typeface="Arial"/>
                <a:cs typeface="Arial"/>
              </a:rPr>
              <a:t>Производственный</a:t>
            </a:r>
            <a:r>
              <a:rPr dirty="0" sz="4000" spc="-125" i="1">
                <a:latin typeface="Arial"/>
                <a:cs typeface="Arial"/>
              </a:rPr>
              <a:t> </a:t>
            </a:r>
            <a:r>
              <a:rPr dirty="0" sz="4000" spc="-5" i="1">
                <a:latin typeface="Arial"/>
                <a:cs typeface="Arial"/>
              </a:rPr>
              <a:t>контроль</a:t>
            </a:r>
            <a:r>
              <a:rPr dirty="0" sz="4000" spc="-50" i="1">
                <a:latin typeface="Arial"/>
                <a:cs typeface="Arial"/>
              </a:rPr>
              <a:t> </a:t>
            </a:r>
            <a:r>
              <a:rPr dirty="0" sz="4000" spc="-20" i="1">
                <a:latin typeface="Arial"/>
                <a:cs typeface="Arial"/>
              </a:rPr>
              <a:t>включает: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1923" y="1175461"/>
            <a:ext cx="10078085" cy="5151755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5"/>
              </a:spcBef>
              <a:buChar char="-"/>
              <a:tabLst>
                <a:tab pos="200660" algn="l"/>
              </a:tabLst>
            </a:pPr>
            <a:r>
              <a:rPr dirty="0" sz="2400" spc="-5">
                <a:latin typeface="Microsoft Sans Serif"/>
                <a:cs typeface="Microsoft Sans Serif"/>
              </a:rPr>
              <a:t>своевременное </a:t>
            </a:r>
            <a:r>
              <a:rPr dirty="0" sz="2400" spc="-10">
                <a:latin typeface="Microsoft Sans Serif"/>
                <a:cs typeface="Microsoft Sans Serif"/>
              </a:rPr>
              <a:t>информирование </a:t>
            </a:r>
            <a:r>
              <a:rPr dirty="0" sz="2400" spc="-15">
                <a:latin typeface="Microsoft Sans Serif"/>
                <a:cs typeface="Microsoft Sans Serif"/>
              </a:rPr>
              <a:t>органов </a:t>
            </a:r>
            <a:r>
              <a:rPr dirty="0" sz="2400" spc="-20">
                <a:latin typeface="Microsoft Sans Serif"/>
                <a:cs typeface="Microsoft Sans Serif"/>
              </a:rPr>
              <a:t>местного </a:t>
            </a:r>
            <a:r>
              <a:rPr dirty="0" sz="2400" spc="-15">
                <a:latin typeface="Microsoft Sans Serif"/>
                <a:cs typeface="Microsoft Sans Serif"/>
              </a:rPr>
              <a:t>самоуправления, </a:t>
            </a:r>
            <a:r>
              <a:rPr dirty="0" sz="2400" spc="-625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органов</a:t>
            </a:r>
            <a:r>
              <a:rPr dirty="0" sz="2400" spc="10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и</a:t>
            </a:r>
            <a:r>
              <a:rPr dirty="0" sz="2400" spc="-5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учреждений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государственной</a:t>
            </a:r>
            <a:r>
              <a:rPr dirty="0" sz="2400" spc="-9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санитарно-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400" spc="-15">
                <a:latin typeface="Microsoft Sans Serif"/>
                <a:cs typeface="Microsoft Sans Serif"/>
              </a:rPr>
              <a:t>эпидемиологической </a:t>
            </a:r>
            <a:r>
              <a:rPr dirty="0" sz="2400" spc="5">
                <a:latin typeface="Microsoft Sans Serif"/>
                <a:cs typeface="Microsoft Sans Serif"/>
              </a:rPr>
              <a:t>службы</a:t>
            </a:r>
            <a:r>
              <a:rPr dirty="0" sz="2400" spc="-8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об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аварийных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ситуациях;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550">
              <a:latin typeface="Microsoft Sans Serif"/>
              <a:cs typeface="Microsoft Sans Serif"/>
            </a:endParaRPr>
          </a:p>
          <a:p>
            <a:pPr marL="12700" marR="137795">
              <a:lnSpc>
                <a:spcPct val="100000"/>
              </a:lnSpc>
              <a:buChar char="-"/>
              <a:tabLst>
                <a:tab pos="200660" algn="l"/>
                <a:tab pos="4369435" algn="l"/>
              </a:tabLst>
            </a:pPr>
            <a:r>
              <a:rPr dirty="0" sz="2400" spc="-15">
                <a:latin typeface="Microsoft Sans Serif"/>
                <a:cs typeface="Microsoft Sans Serif"/>
              </a:rPr>
              <a:t>визуальный </a:t>
            </a:r>
            <a:r>
              <a:rPr dirty="0" sz="2400" spc="-20">
                <a:latin typeface="Microsoft Sans Serif"/>
                <a:cs typeface="Microsoft Sans Serif"/>
              </a:rPr>
              <a:t>контроль </a:t>
            </a:r>
            <a:r>
              <a:rPr dirty="0" sz="2400" spc="-5">
                <a:latin typeface="Microsoft Sans Serif"/>
                <a:cs typeface="Microsoft Sans Serif"/>
              </a:rPr>
              <a:t>специально </a:t>
            </a:r>
            <a:r>
              <a:rPr dirty="0" sz="2400" spc="-20">
                <a:latin typeface="Microsoft Sans Serif"/>
                <a:cs typeface="Microsoft Sans Serif"/>
              </a:rPr>
              <a:t>уполномоченными </a:t>
            </a:r>
            <a:r>
              <a:rPr dirty="0" sz="2400" spc="-15">
                <a:latin typeface="Microsoft Sans Serif"/>
                <a:cs typeface="Microsoft Sans Serif"/>
              </a:rPr>
              <a:t>должностными </a:t>
            </a:r>
            <a:r>
              <a:rPr dirty="0" sz="2400" spc="-62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лицами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20">
                <a:latin typeface="Microsoft Sans Serif"/>
                <a:cs typeface="Microsoft Sans Serif"/>
              </a:rPr>
              <a:t>(работниками)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20">
                <a:latin typeface="Microsoft Sans Serif"/>
                <a:cs typeface="Microsoft Sans Serif"/>
              </a:rPr>
              <a:t>организации</a:t>
            </a:r>
            <a:r>
              <a:rPr dirty="0" sz="2400" spc="-10">
                <a:latin typeface="Microsoft Sans Serif"/>
                <a:cs typeface="Microsoft Sans Serif"/>
              </a:rPr>
              <a:t> </a:t>
            </a:r>
            <a:r>
              <a:rPr dirty="0" sz="2400" spc="-40">
                <a:latin typeface="Microsoft Sans Serif"/>
                <a:cs typeface="Microsoft Sans Serif"/>
              </a:rPr>
              <a:t>за</a:t>
            </a:r>
            <a:r>
              <a:rPr dirty="0" sz="2400" spc="-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выполнением</a:t>
            </a:r>
            <a:r>
              <a:rPr dirty="0" sz="2400" spc="-3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санитарно- </a:t>
            </a:r>
            <a:r>
              <a:rPr dirty="0" sz="2400" spc="-5">
                <a:latin typeface="Microsoft Sans Serif"/>
                <a:cs typeface="Microsoft Sans Serif"/>
              </a:rPr>
              <a:t> </a:t>
            </a:r>
            <a:r>
              <a:rPr dirty="0" sz="2400" spc="-20">
                <a:latin typeface="Microsoft Sans Serif"/>
                <a:cs typeface="Microsoft Sans Serif"/>
              </a:rPr>
              <a:t>противоэпидемических</a:t>
            </a:r>
            <a:r>
              <a:rPr dirty="0" sz="2400" spc="-50">
                <a:latin typeface="Microsoft Sans Serif"/>
                <a:cs typeface="Microsoft Sans Serif"/>
              </a:rPr>
              <a:t> </a:t>
            </a:r>
            <a:r>
              <a:rPr dirty="0" sz="2400" spc="-20">
                <a:latin typeface="Microsoft Sans Serif"/>
                <a:cs typeface="Microsoft Sans Serif"/>
              </a:rPr>
              <a:t>(профилактических)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мероприятий, </a:t>
            </a:r>
            <a:r>
              <a:rPr dirty="0" sz="2400" spc="-5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соблюдением</a:t>
            </a:r>
            <a:r>
              <a:rPr dirty="0" sz="2400" spc="-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санитарных</a:t>
            </a:r>
            <a:r>
              <a:rPr dirty="0" sz="2400" spc="-1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правил,</a:t>
            </a:r>
            <a:r>
              <a:rPr dirty="0" sz="2400" spc="-20">
                <a:latin typeface="Microsoft Sans Serif"/>
                <a:cs typeface="Microsoft Sans Serif"/>
              </a:rPr>
              <a:t> </a:t>
            </a:r>
            <a:r>
              <a:rPr dirty="0" sz="2400" spc="-30">
                <a:latin typeface="Microsoft Sans Serif"/>
                <a:cs typeface="Microsoft Sans Serif"/>
              </a:rPr>
              <a:t>разработку</a:t>
            </a:r>
            <a:r>
              <a:rPr dirty="0" sz="2400" spc="-5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и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реализацию</a:t>
            </a:r>
            <a:r>
              <a:rPr dirty="0" sz="2400" spc="5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мер, </a:t>
            </a:r>
            <a:r>
              <a:rPr dirty="0" sz="2400" spc="-10">
                <a:latin typeface="Microsoft Sans Serif"/>
                <a:cs typeface="Microsoft Sans Serif"/>
              </a:rPr>
              <a:t> направленных</a:t>
            </a:r>
            <a:r>
              <a:rPr dirty="0" sz="2400" spc="-5">
                <a:latin typeface="Microsoft Sans Serif"/>
                <a:cs typeface="Microsoft Sans Serif"/>
              </a:rPr>
              <a:t> на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устранение	</a:t>
            </a:r>
            <a:r>
              <a:rPr dirty="0" sz="2400">
                <a:latin typeface="Microsoft Sans Serif"/>
                <a:cs typeface="Microsoft Sans Serif"/>
              </a:rPr>
              <a:t>выявленных</a:t>
            </a:r>
            <a:r>
              <a:rPr dirty="0" sz="2400" spc="-5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нарушений;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Microsoft Sans Serif"/>
              <a:buChar char="-"/>
            </a:pPr>
            <a:endParaRPr sz="2550">
              <a:latin typeface="Microsoft Sans Serif"/>
              <a:cs typeface="Microsoft Sans Serif"/>
            </a:endParaRPr>
          </a:p>
          <a:p>
            <a:pPr marL="200025" indent="-187960">
              <a:lnSpc>
                <a:spcPct val="100000"/>
              </a:lnSpc>
              <a:buChar char="-"/>
              <a:tabLst>
                <a:tab pos="200660" algn="l"/>
              </a:tabLst>
            </a:pPr>
            <a:r>
              <a:rPr dirty="0" sz="2400" spc="-20">
                <a:latin typeface="Microsoft Sans Serif"/>
                <a:cs typeface="Microsoft Sans Serif"/>
              </a:rPr>
              <a:t>контроль</a:t>
            </a:r>
            <a:r>
              <a:rPr dirty="0" sz="2400" spc="-25">
                <a:latin typeface="Microsoft Sans Serif"/>
                <a:cs typeface="Microsoft Sans Serif"/>
              </a:rPr>
              <a:t> </a:t>
            </a:r>
            <a:r>
              <a:rPr dirty="0" sz="2400" spc="-40">
                <a:latin typeface="Microsoft Sans Serif"/>
                <a:cs typeface="Microsoft Sans Serif"/>
              </a:rPr>
              <a:t>за</a:t>
            </a:r>
            <a:r>
              <a:rPr dirty="0" sz="240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наличием</a:t>
            </a:r>
            <a:r>
              <a:rPr dirty="0" sz="2400" spc="10">
                <a:latin typeface="Microsoft Sans Serif"/>
                <a:cs typeface="Microsoft Sans Serif"/>
              </a:rPr>
              <a:t> </a:t>
            </a:r>
            <a:r>
              <a:rPr dirty="0" sz="2400" spc="-20">
                <a:latin typeface="Microsoft Sans Serif"/>
                <a:cs typeface="Microsoft Sans Serif"/>
              </a:rPr>
              <a:t>сертификатов,</a:t>
            </a:r>
            <a:r>
              <a:rPr dirty="0" sz="2400" spc="-5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санитарно-</a:t>
            </a:r>
            <a:endParaRPr sz="2400">
              <a:latin typeface="Microsoft Sans Serif"/>
              <a:cs typeface="Microsoft Sans Serif"/>
            </a:endParaRPr>
          </a:p>
          <a:p>
            <a:pPr marL="12700" marR="254000">
              <a:lnSpc>
                <a:spcPct val="100000"/>
              </a:lnSpc>
            </a:pPr>
            <a:r>
              <a:rPr dirty="0" sz="2400" spc="-20">
                <a:latin typeface="Microsoft Sans Serif"/>
                <a:cs typeface="Microsoft Sans Serif"/>
              </a:rPr>
              <a:t>эпидемиологических</a:t>
            </a:r>
            <a:r>
              <a:rPr dirty="0" sz="2400">
                <a:latin typeface="Microsoft Sans Serif"/>
                <a:cs typeface="Microsoft Sans Serif"/>
              </a:rPr>
              <a:t> </a:t>
            </a:r>
            <a:r>
              <a:rPr dirty="0" sz="2400" spc="-25">
                <a:latin typeface="Microsoft Sans Serif"/>
                <a:cs typeface="Microsoft Sans Serif"/>
              </a:rPr>
              <a:t>заключений,</a:t>
            </a:r>
            <a:r>
              <a:rPr dirty="0" sz="2400" spc="-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личных </a:t>
            </a:r>
            <a:r>
              <a:rPr dirty="0" sz="2400" spc="-25">
                <a:latin typeface="Microsoft Sans Serif"/>
                <a:cs typeface="Microsoft Sans Serif"/>
              </a:rPr>
              <a:t>медицинских</a:t>
            </a:r>
            <a:r>
              <a:rPr dirty="0" sz="2400" spc="-30">
                <a:latin typeface="Microsoft Sans Serif"/>
                <a:cs typeface="Microsoft Sans Serif"/>
              </a:rPr>
              <a:t> </a:t>
            </a:r>
            <a:r>
              <a:rPr dirty="0" sz="2400" spc="-60">
                <a:latin typeface="Microsoft Sans Serif"/>
                <a:cs typeface="Microsoft Sans Serif"/>
              </a:rPr>
              <a:t>книжек,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иных </a:t>
            </a:r>
            <a:r>
              <a:rPr dirty="0" sz="2400" spc="-625">
                <a:latin typeface="Microsoft Sans Serif"/>
                <a:cs typeface="Microsoft Sans Serif"/>
              </a:rPr>
              <a:t> </a:t>
            </a:r>
            <a:r>
              <a:rPr dirty="0" sz="2400" spc="-25">
                <a:latin typeface="Microsoft Sans Serif"/>
                <a:cs typeface="Microsoft Sans Serif"/>
              </a:rPr>
              <a:t>документов, </a:t>
            </a:r>
            <a:r>
              <a:rPr dirty="0" sz="2400" spc="-10">
                <a:latin typeface="Microsoft Sans Serif"/>
                <a:cs typeface="Microsoft Sans Serif"/>
              </a:rPr>
              <a:t>подтверждающих </a:t>
            </a:r>
            <a:r>
              <a:rPr dirty="0" sz="2400" spc="-15">
                <a:latin typeface="Microsoft Sans Serif"/>
                <a:cs typeface="Microsoft Sans Serif"/>
              </a:rPr>
              <a:t>безопасность, </a:t>
            </a:r>
            <a:r>
              <a:rPr dirty="0" sz="2400" spc="-20">
                <a:latin typeface="Microsoft Sans Serif"/>
                <a:cs typeface="Microsoft Sans Serif"/>
              </a:rPr>
              <a:t>качество </a:t>
            </a:r>
            <a:r>
              <a:rPr dirty="0" sz="2400" spc="-30">
                <a:latin typeface="Microsoft Sans Serif"/>
                <a:cs typeface="Microsoft Sans Serif"/>
              </a:rPr>
              <a:t>продукции </a:t>
            </a:r>
            <a:r>
              <a:rPr dirty="0" sz="2400" spc="5">
                <a:latin typeface="Microsoft Sans Serif"/>
                <a:cs typeface="Microsoft Sans Serif"/>
              </a:rPr>
              <a:t>и </a:t>
            </a:r>
            <a:r>
              <a:rPr dirty="0" sz="2400" spc="10">
                <a:latin typeface="Microsoft Sans Serif"/>
                <a:cs typeface="Microsoft Sans Serif"/>
              </a:rPr>
              <a:t> </a:t>
            </a:r>
            <a:r>
              <a:rPr dirty="0" sz="2400" spc="-30">
                <a:latin typeface="Microsoft Sans Serif"/>
                <a:cs typeface="Microsoft Sans Serif"/>
              </a:rPr>
              <a:t>оказываемых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20">
                <a:latin typeface="Microsoft Sans Serif"/>
                <a:cs typeface="Microsoft Sans Serif"/>
              </a:rPr>
              <a:t>образовательных</a:t>
            </a:r>
            <a:r>
              <a:rPr dirty="0" sz="2400" spc="-45">
                <a:latin typeface="Microsoft Sans Serif"/>
                <a:cs typeface="Microsoft Sans Serif"/>
              </a:rPr>
              <a:t> </a:t>
            </a:r>
            <a:r>
              <a:rPr dirty="0" sz="2400" spc="-60">
                <a:latin typeface="Microsoft Sans Serif"/>
                <a:cs typeface="Microsoft Sans Serif"/>
              </a:rPr>
              <a:t>услуг.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7" y="1988820"/>
            <a:ext cx="1723644" cy="311353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307"/>
            <a:ext cx="9697720" cy="1239520"/>
          </a:xfrm>
          <a:custGeom>
            <a:avLst/>
            <a:gdLst/>
            <a:ahLst/>
            <a:cxnLst/>
            <a:rect l="l" t="t" r="r" b="b"/>
            <a:pathLst>
              <a:path w="9697720" h="1239520">
                <a:moveTo>
                  <a:pt x="9697212" y="0"/>
                </a:moveTo>
                <a:lnTo>
                  <a:pt x="0" y="0"/>
                </a:lnTo>
                <a:lnTo>
                  <a:pt x="0" y="1239012"/>
                </a:lnTo>
                <a:lnTo>
                  <a:pt x="9697212" y="1239012"/>
                </a:lnTo>
                <a:lnTo>
                  <a:pt x="9697212" y="0"/>
                </a:lnTo>
                <a:close/>
              </a:path>
            </a:pathLst>
          </a:custGeom>
          <a:solidFill>
            <a:srgbClr val="E74B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562088" y="6839711"/>
            <a:ext cx="2496820" cy="18415"/>
          </a:xfrm>
          <a:custGeom>
            <a:avLst/>
            <a:gdLst/>
            <a:ahLst/>
            <a:cxnLst/>
            <a:rect l="l" t="t" r="r" b="b"/>
            <a:pathLst>
              <a:path w="2496820" h="18415">
                <a:moveTo>
                  <a:pt x="2496311" y="0"/>
                </a:moveTo>
                <a:lnTo>
                  <a:pt x="0" y="0"/>
                </a:lnTo>
                <a:lnTo>
                  <a:pt x="0" y="18287"/>
                </a:lnTo>
                <a:lnTo>
                  <a:pt x="2496311" y="18287"/>
                </a:lnTo>
                <a:lnTo>
                  <a:pt x="2496311" y="0"/>
                </a:lnTo>
                <a:close/>
              </a:path>
            </a:pathLst>
          </a:custGeom>
          <a:solidFill>
            <a:srgbClr val="E74B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00683" y="6839711"/>
            <a:ext cx="6460490" cy="18415"/>
          </a:xfrm>
          <a:custGeom>
            <a:avLst/>
            <a:gdLst/>
            <a:ahLst/>
            <a:cxnLst/>
            <a:rect l="l" t="t" r="r" b="b"/>
            <a:pathLst>
              <a:path w="6460490" h="18415">
                <a:moveTo>
                  <a:pt x="6460236" y="0"/>
                </a:moveTo>
                <a:lnTo>
                  <a:pt x="0" y="0"/>
                </a:lnTo>
                <a:lnTo>
                  <a:pt x="0" y="18287"/>
                </a:lnTo>
                <a:lnTo>
                  <a:pt x="6460236" y="18287"/>
                </a:lnTo>
                <a:lnTo>
                  <a:pt x="6460236" y="0"/>
                </a:lnTo>
                <a:close/>
              </a:path>
            </a:pathLst>
          </a:custGeom>
          <a:solidFill>
            <a:srgbClr val="BCC3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7683" y="1507058"/>
            <a:ext cx="11287760" cy="50425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9079" indent="-247015">
              <a:lnSpc>
                <a:spcPts val="3550"/>
              </a:lnSpc>
              <a:buSzPct val="114285"/>
              <a:buChar char="-"/>
              <a:tabLst>
                <a:tab pos="259715" algn="l"/>
              </a:tabLst>
            </a:pPr>
            <a:r>
              <a:rPr dirty="0" sz="2800" spc="-5" b="1">
                <a:latin typeface="Arial"/>
                <a:cs typeface="Arial"/>
              </a:rPr>
              <a:t>исследование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spc="-20" b="1">
                <a:latin typeface="Arial"/>
                <a:cs typeface="Arial"/>
              </a:rPr>
              <a:t>холодной</a:t>
            </a:r>
            <a:r>
              <a:rPr dirty="0" sz="2800" spc="-9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водопроводной</a:t>
            </a:r>
            <a:r>
              <a:rPr dirty="0" sz="2800" spc="-135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воды,</a:t>
            </a:r>
            <a:endParaRPr sz="2800">
              <a:latin typeface="Arial"/>
              <a:cs typeface="Arial"/>
            </a:endParaRPr>
          </a:p>
          <a:p>
            <a:pPr marL="231775" indent="-219710">
              <a:lnSpc>
                <a:spcPct val="100000"/>
              </a:lnSpc>
              <a:spcBef>
                <a:spcPts val="15"/>
              </a:spcBef>
              <a:buChar char="-"/>
              <a:tabLst>
                <a:tab pos="232410" algn="l"/>
              </a:tabLst>
            </a:pPr>
            <a:r>
              <a:rPr dirty="0" sz="2800" spc="-5" b="1">
                <a:latin typeface="Arial"/>
                <a:cs typeface="Arial"/>
              </a:rPr>
              <a:t>исследование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горячей</a:t>
            </a:r>
            <a:r>
              <a:rPr dirty="0" sz="2800" spc="-2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водопроводной</a:t>
            </a:r>
            <a:r>
              <a:rPr dirty="0" sz="2800" spc="-90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воды.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00">
              <a:latin typeface="Arial"/>
              <a:cs typeface="Arial"/>
            </a:endParaRPr>
          </a:p>
          <a:p>
            <a:pPr algn="ctr" marL="675640" marR="7620">
              <a:lnSpc>
                <a:spcPct val="100000"/>
              </a:lnSpc>
            </a:pPr>
            <a:r>
              <a:rPr dirty="0" u="heavy" sz="3600" spc="-15" b="1">
                <a:solidFill>
                  <a:srgbClr val="2A5F99"/>
                </a:solidFill>
                <a:uFill>
                  <a:solidFill>
                    <a:srgbClr val="2A5F99"/>
                  </a:solidFill>
                </a:uFill>
                <a:latin typeface="Arial"/>
                <a:cs typeface="Arial"/>
              </a:rPr>
              <a:t>Микробиологические</a:t>
            </a:r>
            <a:r>
              <a:rPr dirty="0" u="heavy" sz="3600" spc="-30" b="1">
                <a:solidFill>
                  <a:srgbClr val="2A5F99"/>
                </a:solidFill>
                <a:uFill>
                  <a:solidFill>
                    <a:srgbClr val="2A5F9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600" b="1">
                <a:solidFill>
                  <a:srgbClr val="2A5F99"/>
                </a:solidFill>
                <a:uFill>
                  <a:solidFill>
                    <a:srgbClr val="2A5F99"/>
                  </a:solidFill>
                </a:uFill>
                <a:latin typeface="Arial"/>
                <a:cs typeface="Arial"/>
              </a:rPr>
              <a:t>и</a:t>
            </a:r>
            <a:r>
              <a:rPr dirty="0" u="heavy" sz="3600" spc="45" b="1">
                <a:solidFill>
                  <a:srgbClr val="2A5F99"/>
                </a:solidFill>
                <a:uFill>
                  <a:solidFill>
                    <a:srgbClr val="2A5F9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600" spc="-10" b="1">
                <a:solidFill>
                  <a:srgbClr val="2A5F99"/>
                </a:solidFill>
                <a:uFill>
                  <a:solidFill>
                    <a:srgbClr val="2A5F99"/>
                  </a:solidFill>
                </a:uFill>
                <a:latin typeface="Arial"/>
                <a:cs typeface="Arial"/>
              </a:rPr>
              <a:t>санитарно-химические </a:t>
            </a:r>
            <a:r>
              <a:rPr dirty="0" sz="3600" spc="-985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u="heavy" sz="3600" spc="-5" b="1">
                <a:solidFill>
                  <a:srgbClr val="2A5F99"/>
                </a:solidFill>
                <a:uFill>
                  <a:solidFill>
                    <a:srgbClr val="2A5F99"/>
                  </a:solidFill>
                </a:uFill>
                <a:latin typeface="Arial"/>
                <a:cs typeface="Arial"/>
              </a:rPr>
              <a:t>показатели</a:t>
            </a:r>
            <a:r>
              <a:rPr dirty="0" u="heavy" sz="3600" spc="-45" b="1">
                <a:solidFill>
                  <a:srgbClr val="2A5F99"/>
                </a:solidFill>
                <a:uFill>
                  <a:solidFill>
                    <a:srgbClr val="2A5F9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600" b="1">
                <a:solidFill>
                  <a:srgbClr val="2A5F99"/>
                </a:solidFill>
                <a:uFill>
                  <a:solidFill>
                    <a:srgbClr val="2A5F99"/>
                  </a:solidFill>
                </a:uFill>
                <a:latin typeface="Arial"/>
                <a:cs typeface="Arial"/>
              </a:rPr>
              <a:t>1</a:t>
            </a:r>
            <a:r>
              <a:rPr dirty="0" u="heavy" sz="3600" spc="-15" b="1">
                <a:solidFill>
                  <a:srgbClr val="2A5F99"/>
                </a:solidFill>
                <a:uFill>
                  <a:solidFill>
                    <a:srgbClr val="2A5F9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600" spc="10" b="1">
                <a:solidFill>
                  <a:srgbClr val="2A5F99"/>
                </a:solidFill>
                <a:uFill>
                  <a:solidFill>
                    <a:srgbClr val="2A5F99"/>
                  </a:solidFill>
                </a:uFill>
                <a:latin typeface="Arial"/>
                <a:cs typeface="Arial"/>
              </a:rPr>
              <a:t>раз </a:t>
            </a:r>
            <a:r>
              <a:rPr dirty="0" u="heavy" sz="3600" b="1">
                <a:solidFill>
                  <a:srgbClr val="2A5F99"/>
                </a:solidFill>
                <a:uFill>
                  <a:solidFill>
                    <a:srgbClr val="2A5F99"/>
                  </a:solidFill>
                </a:uFill>
                <a:latin typeface="Arial"/>
                <a:cs typeface="Arial"/>
              </a:rPr>
              <a:t>в</a:t>
            </a:r>
            <a:r>
              <a:rPr dirty="0" u="heavy" sz="3600" spc="-20" b="1">
                <a:solidFill>
                  <a:srgbClr val="2A5F99"/>
                </a:solidFill>
                <a:uFill>
                  <a:solidFill>
                    <a:srgbClr val="2A5F99"/>
                  </a:solidFill>
                </a:uFill>
                <a:latin typeface="Arial"/>
                <a:cs typeface="Arial"/>
              </a:rPr>
              <a:t> год</a:t>
            </a:r>
            <a:endParaRPr sz="3600">
              <a:latin typeface="Arial"/>
              <a:cs typeface="Arial"/>
            </a:endParaRPr>
          </a:p>
          <a:p>
            <a:pPr algn="ctr" marL="666750" marR="5080" indent="109220">
              <a:lnSpc>
                <a:spcPct val="102899"/>
              </a:lnSpc>
              <a:spcBef>
                <a:spcPts val="310"/>
              </a:spcBef>
            </a:pPr>
            <a:r>
              <a:rPr dirty="0" sz="2800" spc="-5" b="1">
                <a:latin typeface="Arial"/>
                <a:cs typeface="Arial"/>
              </a:rPr>
              <a:t>(дополнительно: </a:t>
            </a:r>
            <a:r>
              <a:rPr dirty="0" sz="2800" spc="-10" b="1">
                <a:latin typeface="Arial"/>
                <a:cs typeface="Arial"/>
              </a:rPr>
              <a:t>после </a:t>
            </a:r>
            <a:r>
              <a:rPr dirty="0" sz="2800" b="1">
                <a:latin typeface="Arial"/>
                <a:cs typeface="Arial"/>
              </a:rPr>
              <a:t>проведения </a:t>
            </a:r>
            <a:r>
              <a:rPr dirty="0" sz="2800" spc="-10" b="1">
                <a:latin typeface="Arial"/>
                <a:cs typeface="Arial"/>
              </a:rPr>
              <a:t>ремонтных </a:t>
            </a:r>
            <a:r>
              <a:rPr dirty="0" sz="2800" spc="-15" b="1">
                <a:latin typeface="Arial"/>
                <a:cs typeface="Arial"/>
              </a:rPr>
              <a:t>работ </a:t>
            </a:r>
            <a:r>
              <a:rPr dirty="0" sz="2800" spc="5" b="1">
                <a:latin typeface="Arial"/>
                <a:cs typeface="Arial"/>
              </a:rPr>
              <a:t>и </a:t>
            </a:r>
            <a:r>
              <a:rPr dirty="0" sz="2800" spc="10" b="1">
                <a:latin typeface="Arial"/>
                <a:cs typeface="Arial"/>
              </a:rPr>
              <a:t> </a:t>
            </a:r>
            <a:r>
              <a:rPr dirty="0" sz="2800" spc="-20" b="1">
                <a:latin typeface="Arial"/>
                <a:cs typeface="Arial"/>
              </a:rPr>
              <a:t>устранения</a:t>
            </a:r>
            <a:r>
              <a:rPr dirty="0" sz="2800" spc="100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аварийных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ситуаций</a:t>
            </a:r>
            <a:r>
              <a:rPr dirty="0" sz="2800" spc="95" b="1">
                <a:latin typeface="Arial"/>
                <a:cs typeface="Arial"/>
              </a:rPr>
              <a:t> </a:t>
            </a:r>
            <a:r>
              <a:rPr dirty="0" sz="2800" spc="-15" b="1">
                <a:latin typeface="Arial"/>
                <a:cs typeface="Arial"/>
              </a:rPr>
              <a:t>системы</a:t>
            </a:r>
            <a:r>
              <a:rPr dirty="0" sz="2800" spc="7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водоснабжения).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50">
              <a:latin typeface="Arial"/>
              <a:cs typeface="Arial"/>
            </a:endParaRPr>
          </a:p>
          <a:p>
            <a:pPr marL="12700">
              <a:lnSpc>
                <a:spcPts val="3354"/>
              </a:lnSpc>
              <a:spcBef>
                <a:spcPts val="5"/>
              </a:spcBef>
            </a:pPr>
            <a:r>
              <a:rPr dirty="0" sz="2800" b="1">
                <a:solidFill>
                  <a:srgbClr val="C8201E"/>
                </a:solidFill>
                <a:latin typeface="Arial"/>
                <a:cs typeface="Arial"/>
              </a:rPr>
              <a:t>СанПиН</a:t>
            </a:r>
            <a:r>
              <a:rPr dirty="0" sz="2800" spc="-20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C8201E"/>
                </a:solidFill>
                <a:latin typeface="Arial"/>
                <a:cs typeface="Arial"/>
              </a:rPr>
              <a:t>2.3/2.4.3590-20</a:t>
            </a:r>
            <a:r>
              <a:rPr dirty="0" sz="2800" spc="1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C8201E"/>
                </a:solidFill>
                <a:latin typeface="Arial"/>
                <a:cs typeface="Arial"/>
              </a:rPr>
              <a:t>п.2.10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354"/>
              </a:lnSpc>
            </a:pPr>
            <a:r>
              <a:rPr dirty="0" sz="2800" spc="5" b="1">
                <a:solidFill>
                  <a:srgbClr val="C8201E"/>
                </a:solidFill>
                <a:latin typeface="Arial"/>
                <a:cs typeface="Arial"/>
              </a:rPr>
              <a:t>МР</a:t>
            </a:r>
            <a:r>
              <a:rPr dirty="0" sz="2800" spc="-5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C8201E"/>
                </a:solidFill>
                <a:latin typeface="Arial"/>
                <a:cs typeface="Arial"/>
              </a:rPr>
              <a:t>2.4.0179-20</a:t>
            </a:r>
            <a:r>
              <a:rPr dirty="0" sz="2800" spc="4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C8201E"/>
                </a:solidFill>
                <a:latin typeface="Arial"/>
                <a:cs typeface="Arial"/>
              </a:rPr>
              <a:t>приложение</a:t>
            </a:r>
            <a:r>
              <a:rPr dirty="0" sz="2800" spc="-100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800" spc="5" b="1">
                <a:solidFill>
                  <a:srgbClr val="C8201E"/>
                </a:solidFill>
                <a:latin typeface="Arial"/>
                <a:cs typeface="Arial"/>
              </a:rPr>
              <a:t>5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4098" y="5228082"/>
            <a:ext cx="10625455" cy="0"/>
          </a:xfrm>
          <a:custGeom>
            <a:avLst/>
            <a:gdLst/>
            <a:ahLst/>
            <a:cxnLst/>
            <a:rect l="l" t="t" r="r" b="b"/>
            <a:pathLst>
              <a:path w="10625455" h="0">
                <a:moveTo>
                  <a:pt x="0" y="0"/>
                </a:moveTo>
                <a:lnTo>
                  <a:pt x="10625328" y="0"/>
                </a:lnTo>
              </a:path>
            </a:pathLst>
          </a:custGeom>
          <a:ln w="77724">
            <a:solidFill>
              <a:srgbClr val="3464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7027" y="306781"/>
            <a:ext cx="9363075" cy="100393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0"/>
              </a:spcBef>
            </a:pPr>
            <a:r>
              <a:rPr dirty="0" sz="3200" spc="-15">
                <a:solidFill>
                  <a:srgbClr val="FFFFFF"/>
                </a:solidFill>
              </a:rPr>
              <a:t>Лабораторные</a:t>
            </a:r>
            <a:r>
              <a:rPr dirty="0" sz="3200" spc="120">
                <a:solidFill>
                  <a:srgbClr val="FFFFFF"/>
                </a:solidFill>
              </a:rPr>
              <a:t> </a:t>
            </a:r>
            <a:r>
              <a:rPr dirty="0" sz="3200" spc="-10">
                <a:solidFill>
                  <a:srgbClr val="FFFFFF"/>
                </a:solidFill>
              </a:rPr>
              <a:t>исследования</a:t>
            </a:r>
            <a:r>
              <a:rPr dirty="0" sz="3200" spc="-70">
                <a:solidFill>
                  <a:srgbClr val="FFFFFF"/>
                </a:solidFill>
              </a:rPr>
              <a:t> </a:t>
            </a:r>
            <a:r>
              <a:rPr dirty="0" sz="3200" spc="-15">
                <a:solidFill>
                  <a:srgbClr val="FFFFFF"/>
                </a:solidFill>
              </a:rPr>
              <a:t>водопроводной </a:t>
            </a:r>
            <a:r>
              <a:rPr dirty="0" sz="3200" spc="-875">
                <a:solidFill>
                  <a:srgbClr val="FFFFFF"/>
                </a:solidFill>
              </a:rPr>
              <a:t> </a:t>
            </a:r>
            <a:r>
              <a:rPr dirty="0" sz="3200" spc="-20">
                <a:solidFill>
                  <a:srgbClr val="FFFFFF"/>
                </a:solidFill>
              </a:rPr>
              <a:t>воды</a:t>
            </a:r>
            <a:r>
              <a:rPr dirty="0" sz="3200" spc="-30">
                <a:solidFill>
                  <a:srgbClr val="FFFFFF"/>
                </a:solidFill>
              </a:rPr>
              <a:t> </a:t>
            </a:r>
            <a:r>
              <a:rPr dirty="0" sz="3200" spc="-15">
                <a:solidFill>
                  <a:srgbClr val="FFFFFF"/>
                </a:solidFill>
              </a:rPr>
              <a:t>централизованного</a:t>
            </a:r>
            <a:r>
              <a:rPr dirty="0" sz="3200" spc="25">
                <a:solidFill>
                  <a:srgbClr val="FFFFFF"/>
                </a:solidFill>
              </a:rPr>
              <a:t> </a:t>
            </a:r>
            <a:r>
              <a:rPr dirty="0" sz="3200" spc="-20">
                <a:solidFill>
                  <a:srgbClr val="FFFFFF"/>
                </a:solidFill>
              </a:rPr>
              <a:t>водоснабжения</a:t>
            </a:r>
            <a:endParaRPr sz="3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4592"/>
            <a:ext cx="11736705" cy="1125220"/>
          </a:xfrm>
          <a:custGeom>
            <a:avLst/>
            <a:gdLst/>
            <a:ahLst/>
            <a:cxnLst/>
            <a:rect l="l" t="t" r="r" b="b"/>
            <a:pathLst>
              <a:path w="11736705" h="1125220">
                <a:moveTo>
                  <a:pt x="11736324" y="0"/>
                </a:moveTo>
                <a:lnTo>
                  <a:pt x="0" y="0"/>
                </a:lnTo>
                <a:lnTo>
                  <a:pt x="0" y="1124711"/>
                </a:lnTo>
                <a:lnTo>
                  <a:pt x="11736324" y="1124711"/>
                </a:lnTo>
                <a:lnTo>
                  <a:pt x="11736324" y="0"/>
                </a:lnTo>
                <a:close/>
              </a:path>
            </a:pathLst>
          </a:custGeom>
          <a:solidFill>
            <a:srgbClr val="E74B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44000" y="6204203"/>
            <a:ext cx="3027045" cy="475615"/>
          </a:xfrm>
          <a:custGeom>
            <a:avLst/>
            <a:gdLst/>
            <a:ahLst/>
            <a:cxnLst/>
            <a:rect l="l" t="t" r="r" b="b"/>
            <a:pathLst>
              <a:path w="3027045" h="475615">
                <a:moveTo>
                  <a:pt x="3026663" y="0"/>
                </a:moveTo>
                <a:lnTo>
                  <a:pt x="0" y="0"/>
                </a:lnTo>
                <a:lnTo>
                  <a:pt x="0" y="475488"/>
                </a:lnTo>
                <a:lnTo>
                  <a:pt x="3026663" y="475488"/>
                </a:lnTo>
                <a:lnTo>
                  <a:pt x="3026663" y="0"/>
                </a:lnTo>
                <a:close/>
              </a:path>
            </a:pathLst>
          </a:custGeom>
          <a:solidFill>
            <a:srgbClr val="E74B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88136" y="6204203"/>
            <a:ext cx="7818120" cy="475615"/>
          </a:xfrm>
          <a:custGeom>
            <a:avLst/>
            <a:gdLst/>
            <a:ahLst/>
            <a:cxnLst/>
            <a:rect l="l" t="t" r="r" b="b"/>
            <a:pathLst>
              <a:path w="7818120" h="475615">
                <a:moveTo>
                  <a:pt x="7818119" y="0"/>
                </a:moveTo>
                <a:lnTo>
                  <a:pt x="0" y="0"/>
                </a:lnTo>
                <a:lnTo>
                  <a:pt x="0" y="475488"/>
                </a:lnTo>
                <a:lnTo>
                  <a:pt x="7818119" y="475488"/>
                </a:lnTo>
                <a:lnTo>
                  <a:pt x="7818119" y="0"/>
                </a:lnTo>
                <a:close/>
              </a:path>
            </a:pathLst>
          </a:custGeom>
          <a:solidFill>
            <a:srgbClr val="BCC3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18108" y="490169"/>
            <a:ext cx="994219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5">
                <a:solidFill>
                  <a:srgbClr val="FFFFFF"/>
                </a:solidFill>
              </a:rPr>
              <a:t>Измерение температуры</a:t>
            </a:r>
            <a:r>
              <a:rPr dirty="0" sz="4000" spc="105">
                <a:solidFill>
                  <a:srgbClr val="FFFFFF"/>
                </a:solidFill>
              </a:rPr>
              <a:t> </a:t>
            </a:r>
            <a:r>
              <a:rPr dirty="0" sz="4000" spc="-15">
                <a:solidFill>
                  <a:srgbClr val="FFFFFF"/>
                </a:solidFill>
              </a:rPr>
              <a:t>горячей</a:t>
            </a:r>
            <a:r>
              <a:rPr dirty="0" sz="4000" spc="-55">
                <a:solidFill>
                  <a:srgbClr val="FFFFFF"/>
                </a:solidFill>
              </a:rPr>
              <a:t> </a:t>
            </a:r>
            <a:r>
              <a:rPr dirty="0" sz="4000" spc="-25">
                <a:solidFill>
                  <a:srgbClr val="FFFFFF"/>
                </a:solidFill>
              </a:rPr>
              <a:t>воды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143662" y="1273251"/>
            <a:ext cx="11826240" cy="4781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5540" algn="l"/>
                <a:tab pos="8167370" algn="l"/>
              </a:tabLst>
            </a:pPr>
            <a:r>
              <a:rPr dirty="0" sz="3600" spc="-5" b="1">
                <a:latin typeface="Arial"/>
                <a:cs typeface="Arial"/>
              </a:rPr>
              <a:t>Для	</a:t>
            </a:r>
            <a:r>
              <a:rPr dirty="0" sz="3600" spc="-10" b="1">
                <a:latin typeface="Arial"/>
                <a:cs typeface="Arial"/>
              </a:rPr>
              <a:t>предупреждения</a:t>
            </a:r>
            <a:r>
              <a:rPr dirty="0" sz="3600" spc="105" b="1">
                <a:latin typeface="Arial"/>
                <a:cs typeface="Arial"/>
              </a:rPr>
              <a:t> </a:t>
            </a:r>
            <a:r>
              <a:rPr dirty="0" sz="3600" spc="-10" b="1">
                <a:latin typeface="Arial"/>
                <a:cs typeface="Arial"/>
              </a:rPr>
              <a:t>загрязнения	</a:t>
            </a:r>
            <a:r>
              <a:rPr dirty="0" sz="3600" spc="-15" b="1">
                <a:latin typeface="Arial"/>
                <a:cs typeface="Arial"/>
              </a:rPr>
              <a:t>высоко</a:t>
            </a:r>
            <a:endParaRPr sz="3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tabLst>
                <a:tab pos="10621645" algn="l"/>
              </a:tabLst>
            </a:pPr>
            <a:r>
              <a:rPr dirty="0" sz="3600" spc="-15" b="1">
                <a:latin typeface="Arial"/>
                <a:cs typeface="Arial"/>
              </a:rPr>
              <a:t>контагенозными</a:t>
            </a:r>
            <a:r>
              <a:rPr dirty="0" sz="3600" spc="25" b="1">
                <a:latin typeface="Arial"/>
                <a:cs typeface="Arial"/>
              </a:rPr>
              <a:t> </a:t>
            </a:r>
            <a:r>
              <a:rPr dirty="0" sz="3600" spc="-20" b="1">
                <a:latin typeface="Arial"/>
                <a:cs typeface="Arial"/>
              </a:rPr>
              <a:t>инфекционными</a:t>
            </a:r>
            <a:r>
              <a:rPr dirty="0" sz="3600" spc="165" b="1">
                <a:latin typeface="Arial"/>
                <a:cs typeface="Arial"/>
              </a:rPr>
              <a:t> </a:t>
            </a:r>
            <a:r>
              <a:rPr dirty="0" sz="3600" spc="-40" b="1">
                <a:latin typeface="Arial"/>
                <a:cs typeface="Arial"/>
              </a:rPr>
              <a:t>возбудителями </a:t>
            </a:r>
            <a:r>
              <a:rPr dirty="0" sz="3600" spc="-35" b="1">
                <a:latin typeface="Arial"/>
                <a:cs typeface="Arial"/>
              </a:rPr>
              <a:t> вирусного</a:t>
            </a:r>
            <a:r>
              <a:rPr dirty="0" sz="3600" spc="95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и</a:t>
            </a:r>
            <a:r>
              <a:rPr dirty="0" sz="3600" spc="5" b="1">
                <a:latin typeface="Arial"/>
                <a:cs typeface="Arial"/>
              </a:rPr>
              <a:t> </a:t>
            </a:r>
            <a:r>
              <a:rPr dirty="0" sz="3600" spc="-10" b="1">
                <a:latin typeface="Arial"/>
                <a:cs typeface="Arial"/>
              </a:rPr>
              <a:t>бактериального </a:t>
            </a:r>
            <a:r>
              <a:rPr dirty="0" sz="3600" spc="-15" b="1">
                <a:latin typeface="Arial"/>
                <a:cs typeface="Arial"/>
              </a:rPr>
              <a:t>происхождения,	</a:t>
            </a:r>
            <a:r>
              <a:rPr dirty="0" sz="3600" b="1">
                <a:latin typeface="Arial"/>
                <a:cs typeface="Arial"/>
              </a:rPr>
              <a:t>в </a:t>
            </a:r>
            <a:r>
              <a:rPr dirty="0" sz="3600" spc="-10" b="1">
                <a:latin typeface="Arial"/>
                <a:cs typeface="Arial"/>
              </a:rPr>
              <a:t>их </a:t>
            </a:r>
            <a:r>
              <a:rPr dirty="0" sz="3600" spc="-5" b="1">
                <a:latin typeface="Arial"/>
                <a:cs typeface="Arial"/>
              </a:rPr>
              <a:t> </a:t>
            </a:r>
            <a:r>
              <a:rPr dirty="0" sz="3600" spc="-10" b="1">
                <a:latin typeface="Arial"/>
                <a:cs typeface="Arial"/>
              </a:rPr>
              <a:t>числе</a:t>
            </a:r>
            <a:r>
              <a:rPr dirty="0" sz="3600" spc="-45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Legionella</a:t>
            </a:r>
            <a:r>
              <a:rPr dirty="0" sz="3600" spc="-30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Pneumophila,</a:t>
            </a:r>
            <a:r>
              <a:rPr dirty="0" sz="3600" spc="-50" b="1">
                <a:latin typeface="Arial"/>
                <a:cs typeface="Arial"/>
              </a:rPr>
              <a:t> </a:t>
            </a:r>
            <a:r>
              <a:rPr dirty="0" sz="3600" spc="-20" b="1">
                <a:latin typeface="Arial"/>
                <a:cs typeface="Arial"/>
              </a:rPr>
              <a:t>температура</a:t>
            </a:r>
            <a:r>
              <a:rPr dirty="0" sz="3600" spc="165" b="1">
                <a:latin typeface="Arial"/>
                <a:cs typeface="Arial"/>
              </a:rPr>
              <a:t> </a:t>
            </a:r>
            <a:r>
              <a:rPr dirty="0" sz="3600" spc="-15" b="1">
                <a:latin typeface="Arial"/>
                <a:cs typeface="Arial"/>
              </a:rPr>
              <a:t>горячей </a:t>
            </a:r>
            <a:r>
              <a:rPr dirty="0" sz="3600" spc="-985" b="1">
                <a:latin typeface="Arial"/>
                <a:cs typeface="Arial"/>
              </a:rPr>
              <a:t> </a:t>
            </a:r>
            <a:r>
              <a:rPr dirty="0" sz="3600" spc="-30" b="1">
                <a:latin typeface="Arial"/>
                <a:cs typeface="Arial"/>
              </a:rPr>
              <a:t>воды</a:t>
            </a:r>
            <a:r>
              <a:rPr dirty="0" sz="3600" spc="15" b="1">
                <a:latin typeface="Arial"/>
                <a:cs typeface="Arial"/>
              </a:rPr>
              <a:t> </a:t>
            </a:r>
            <a:r>
              <a:rPr dirty="0" sz="3600" spc="-15" b="1">
                <a:latin typeface="Arial"/>
                <a:cs typeface="Arial"/>
              </a:rPr>
              <a:t>должна</a:t>
            </a:r>
            <a:r>
              <a:rPr dirty="0" sz="3600" spc="-55" b="1">
                <a:latin typeface="Arial"/>
                <a:cs typeface="Arial"/>
              </a:rPr>
              <a:t> </a:t>
            </a:r>
            <a:r>
              <a:rPr dirty="0" sz="3600" spc="-15" b="1">
                <a:latin typeface="Arial"/>
                <a:cs typeface="Arial"/>
              </a:rPr>
              <a:t>быть</a:t>
            </a:r>
            <a:r>
              <a:rPr dirty="0" sz="3600" spc="20" b="1">
                <a:latin typeface="Arial"/>
                <a:cs typeface="Arial"/>
              </a:rPr>
              <a:t> </a:t>
            </a:r>
            <a:r>
              <a:rPr dirty="0" sz="3600" spc="-10" b="1">
                <a:latin typeface="Arial"/>
                <a:cs typeface="Arial"/>
              </a:rPr>
              <a:t>не</a:t>
            </a:r>
            <a:r>
              <a:rPr dirty="0" sz="3600" spc="10" b="1">
                <a:latin typeface="Arial"/>
                <a:cs typeface="Arial"/>
              </a:rPr>
              <a:t> </a:t>
            </a:r>
            <a:r>
              <a:rPr dirty="0" sz="3600" spc="-5" b="1">
                <a:latin typeface="Arial"/>
                <a:cs typeface="Arial"/>
              </a:rPr>
              <a:t>менее</a:t>
            </a:r>
            <a:r>
              <a:rPr dirty="0" sz="3600" spc="5" b="1">
                <a:latin typeface="Arial"/>
                <a:cs typeface="Arial"/>
              </a:rPr>
              <a:t> 65°С</a:t>
            </a:r>
            <a:endParaRPr sz="3600">
              <a:latin typeface="Arial"/>
              <a:cs typeface="Arial"/>
            </a:endParaRPr>
          </a:p>
          <a:p>
            <a:pPr marL="1027430">
              <a:lnSpc>
                <a:spcPct val="100000"/>
              </a:lnSpc>
              <a:spcBef>
                <a:spcPts val="1235"/>
              </a:spcBef>
            </a:pPr>
            <a:r>
              <a:rPr dirty="0" sz="3600" spc="-15" b="1">
                <a:solidFill>
                  <a:srgbClr val="2A5F99"/>
                </a:solidFill>
                <a:latin typeface="Arial"/>
                <a:cs typeface="Arial"/>
              </a:rPr>
              <a:t>Измерения</a:t>
            </a:r>
            <a:r>
              <a:rPr dirty="0" sz="3600" spc="-5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3600" spc="-25" b="1">
                <a:solidFill>
                  <a:srgbClr val="2A5F99"/>
                </a:solidFill>
                <a:latin typeface="Arial"/>
                <a:cs typeface="Arial"/>
              </a:rPr>
              <a:t>проводятся</a:t>
            </a:r>
            <a:r>
              <a:rPr dirty="0" sz="3600" spc="20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3600" spc="-15" b="1">
                <a:solidFill>
                  <a:srgbClr val="2A5F99"/>
                </a:solidFill>
                <a:latin typeface="Arial"/>
                <a:cs typeface="Arial"/>
              </a:rPr>
              <a:t>ежегодно</a:t>
            </a:r>
            <a:endParaRPr sz="3600">
              <a:latin typeface="Arial"/>
              <a:cs typeface="Arial"/>
            </a:endParaRPr>
          </a:p>
          <a:p>
            <a:pPr marL="1073785">
              <a:lnSpc>
                <a:spcPts val="3354"/>
              </a:lnSpc>
              <a:spcBef>
                <a:spcPts val="3570"/>
              </a:spcBef>
            </a:pPr>
            <a:r>
              <a:rPr dirty="0" sz="2800" b="1">
                <a:solidFill>
                  <a:srgbClr val="C8201E"/>
                </a:solidFill>
                <a:latin typeface="Arial"/>
                <a:cs typeface="Arial"/>
              </a:rPr>
              <a:t>СанПиН</a:t>
            </a:r>
            <a:r>
              <a:rPr dirty="0" sz="2800" spc="-5" b="1">
                <a:solidFill>
                  <a:srgbClr val="C8201E"/>
                </a:solidFill>
                <a:latin typeface="Arial"/>
                <a:cs typeface="Arial"/>
              </a:rPr>
              <a:t> 2.3/2.4.3590-20</a:t>
            </a:r>
            <a:r>
              <a:rPr dirty="0" sz="2800" spc="30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C8201E"/>
                </a:solidFill>
                <a:latin typeface="Arial"/>
                <a:cs typeface="Arial"/>
              </a:rPr>
              <a:t>п.</a:t>
            </a:r>
            <a:r>
              <a:rPr dirty="0" sz="2800" spc="-2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C8201E"/>
                </a:solidFill>
                <a:latin typeface="Arial"/>
                <a:cs typeface="Arial"/>
              </a:rPr>
              <a:t>3.10</a:t>
            </a:r>
            <a:endParaRPr sz="2800">
              <a:latin typeface="Arial"/>
              <a:cs typeface="Arial"/>
            </a:endParaRPr>
          </a:p>
          <a:p>
            <a:pPr marL="1073785">
              <a:lnSpc>
                <a:spcPts val="3354"/>
              </a:lnSpc>
            </a:pPr>
            <a:r>
              <a:rPr dirty="0" sz="2800" b="1">
                <a:solidFill>
                  <a:srgbClr val="CE171E"/>
                </a:solidFill>
                <a:latin typeface="Arial"/>
                <a:cs typeface="Arial"/>
              </a:rPr>
              <a:t>СанПиН </a:t>
            </a:r>
            <a:r>
              <a:rPr dirty="0" sz="2800" spc="-5" b="1">
                <a:solidFill>
                  <a:srgbClr val="CE171E"/>
                </a:solidFill>
                <a:latin typeface="Arial"/>
                <a:cs typeface="Arial"/>
              </a:rPr>
              <a:t>2.1.</a:t>
            </a:r>
            <a:r>
              <a:rPr dirty="0" sz="2800" spc="-15" b="1">
                <a:solidFill>
                  <a:srgbClr val="CE171E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CE171E"/>
                </a:solidFill>
                <a:latin typeface="Arial"/>
                <a:cs typeface="Arial"/>
              </a:rPr>
              <a:t>3684-21,</a:t>
            </a:r>
            <a:r>
              <a:rPr dirty="0" sz="2800" spc="55" b="1">
                <a:solidFill>
                  <a:srgbClr val="CE171E"/>
                </a:solidFill>
                <a:latin typeface="Arial"/>
                <a:cs typeface="Arial"/>
              </a:rPr>
              <a:t> </a:t>
            </a:r>
            <a:r>
              <a:rPr dirty="0" sz="2800" spc="5" b="1">
                <a:solidFill>
                  <a:srgbClr val="CE171E"/>
                </a:solidFill>
                <a:latin typeface="Arial"/>
                <a:cs typeface="Arial"/>
              </a:rPr>
              <a:t>раздел</a:t>
            </a:r>
            <a:r>
              <a:rPr dirty="0" sz="2800" spc="-50" b="1">
                <a:solidFill>
                  <a:srgbClr val="CE171E"/>
                </a:solidFill>
                <a:latin typeface="Arial"/>
                <a:cs typeface="Arial"/>
              </a:rPr>
              <a:t> </a:t>
            </a:r>
            <a:r>
              <a:rPr dirty="0" sz="2800" spc="5" b="1">
                <a:solidFill>
                  <a:srgbClr val="CE171E"/>
                </a:solidFill>
                <a:latin typeface="Arial"/>
                <a:cs typeface="Arial"/>
              </a:rPr>
              <a:t>IV</a:t>
            </a:r>
            <a:r>
              <a:rPr dirty="0" sz="2800" spc="-25" b="1">
                <a:solidFill>
                  <a:srgbClr val="CE171E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CE171E"/>
                </a:solidFill>
                <a:latin typeface="Arial"/>
                <a:cs typeface="Arial"/>
              </a:rPr>
              <a:t>п.</a:t>
            </a:r>
            <a:r>
              <a:rPr dirty="0" sz="2800" spc="5" b="1">
                <a:solidFill>
                  <a:srgbClr val="CE171E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CE171E"/>
                </a:solidFill>
                <a:latin typeface="Arial"/>
                <a:cs typeface="Arial"/>
              </a:rPr>
              <a:t>84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38861" y="4005071"/>
            <a:ext cx="12232640" cy="2853055"/>
            <a:chOff x="-38861" y="4005071"/>
            <a:chExt cx="12232640" cy="2853055"/>
          </a:xfrm>
        </p:grpSpPr>
        <p:sp>
          <p:nvSpPr>
            <p:cNvPr id="8" name="object 8"/>
            <p:cNvSpPr/>
            <p:nvPr/>
          </p:nvSpPr>
          <p:spPr>
            <a:xfrm>
              <a:off x="0" y="4871465"/>
              <a:ext cx="9196705" cy="31750"/>
            </a:xfrm>
            <a:custGeom>
              <a:avLst/>
              <a:gdLst/>
              <a:ahLst/>
              <a:cxnLst/>
              <a:rect l="l" t="t" r="r" b="b"/>
              <a:pathLst>
                <a:path w="9196705" h="31750">
                  <a:moveTo>
                    <a:pt x="0" y="31681"/>
                  </a:moveTo>
                  <a:lnTo>
                    <a:pt x="9196578" y="0"/>
                  </a:lnTo>
                </a:path>
              </a:pathLst>
            </a:custGeom>
            <a:ln w="77724">
              <a:solidFill>
                <a:srgbClr val="2A5F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25128" y="4005071"/>
              <a:ext cx="3168395" cy="28529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307"/>
            <a:ext cx="9697720" cy="1239520"/>
          </a:xfrm>
          <a:custGeom>
            <a:avLst/>
            <a:gdLst/>
            <a:ahLst/>
            <a:cxnLst/>
            <a:rect l="l" t="t" r="r" b="b"/>
            <a:pathLst>
              <a:path w="9697720" h="1239520">
                <a:moveTo>
                  <a:pt x="9697212" y="0"/>
                </a:moveTo>
                <a:lnTo>
                  <a:pt x="0" y="0"/>
                </a:lnTo>
                <a:lnTo>
                  <a:pt x="0" y="1239012"/>
                </a:lnTo>
                <a:lnTo>
                  <a:pt x="9697212" y="1239012"/>
                </a:lnTo>
                <a:lnTo>
                  <a:pt x="9697212" y="0"/>
                </a:lnTo>
                <a:close/>
              </a:path>
            </a:pathLst>
          </a:custGeom>
          <a:solidFill>
            <a:srgbClr val="E74B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562088" y="6839711"/>
            <a:ext cx="2496820" cy="18415"/>
          </a:xfrm>
          <a:custGeom>
            <a:avLst/>
            <a:gdLst/>
            <a:ahLst/>
            <a:cxnLst/>
            <a:rect l="l" t="t" r="r" b="b"/>
            <a:pathLst>
              <a:path w="2496820" h="18415">
                <a:moveTo>
                  <a:pt x="2496311" y="0"/>
                </a:moveTo>
                <a:lnTo>
                  <a:pt x="0" y="0"/>
                </a:lnTo>
                <a:lnTo>
                  <a:pt x="0" y="18287"/>
                </a:lnTo>
                <a:lnTo>
                  <a:pt x="2496311" y="18287"/>
                </a:lnTo>
                <a:lnTo>
                  <a:pt x="2496311" y="0"/>
                </a:lnTo>
                <a:close/>
              </a:path>
            </a:pathLst>
          </a:custGeom>
          <a:solidFill>
            <a:srgbClr val="E74B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00683" y="6839711"/>
            <a:ext cx="6460490" cy="18415"/>
          </a:xfrm>
          <a:custGeom>
            <a:avLst/>
            <a:gdLst/>
            <a:ahLst/>
            <a:cxnLst/>
            <a:rect l="l" t="t" r="r" b="b"/>
            <a:pathLst>
              <a:path w="6460490" h="18415">
                <a:moveTo>
                  <a:pt x="6460236" y="0"/>
                </a:moveTo>
                <a:lnTo>
                  <a:pt x="0" y="0"/>
                </a:lnTo>
                <a:lnTo>
                  <a:pt x="0" y="18287"/>
                </a:lnTo>
                <a:lnTo>
                  <a:pt x="6460236" y="18287"/>
                </a:lnTo>
                <a:lnTo>
                  <a:pt x="6460236" y="0"/>
                </a:lnTo>
                <a:close/>
              </a:path>
            </a:pathLst>
          </a:custGeom>
          <a:solidFill>
            <a:srgbClr val="BCC3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38429" y="1923745"/>
            <a:ext cx="9919970" cy="2957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59079" indent="-247015">
              <a:lnSpc>
                <a:spcPct val="100000"/>
              </a:lnSpc>
              <a:spcBef>
                <a:spcPts val="105"/>
              </a:spcBef>
              <a:buChar char="-"/>
              <a:tabLst>
                <a:tab pos="259715" algn="l"/>
              </a:tabLst>
            </a:pPr>
            <a:r>
              <a:rPr dirty="0" sz="3200" spc="-20" b="1">
                <a:latin typeface="Arial"/>
                <a:cs typeface="Arial"/>
              </a:rPr>
              <a:t>производственные</a:t>
            </a:r>
            <a:r>
              <a:rPr dirty="0" sz="3200" spc="30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помещения</a:t>
            </a:r>
            <a:r>
              <a:rPr dirty="0" sz="3200" spc="10" b="1">
                <a:latin typeface="Arial"/>
                <a:cs typeface="Arial"/>
              </a:rPr>
              <a:t> </a:t>
            </a:r>
            <a:r>
              <a:rPr dirty="0" sz="3200" spc="-20" b="1">
                <a:latin typeface="Arial"/>
                <a:cs typeface="Arial"/>
              </a:rPr>
              <a:t>пищеблока;</a:t>
            </a:r>
            <a:endParaRPr sz="3200">
              <a:latin typeface="Arial"/>
              <a:cs typeface="Arial"/>
            </a:endParaRPr>
          </a:p>
          <a:p>
            <a:pPr marL="259079" indent="-247015">
              <a:lnSpc>
                <a:spcPct val="100000"/>
              </a:lnSpc>
              <a:spcBef>
                <a:spcPts val="15"/>
              </a:spcBef>
              <a:buChar char="-"/>
              <a:tabLst>
                <a:tab pos="259715" algn="l"/>
              </a:tabLst>
            </a:pPr>
            <a:r>
              <a:rPr dirty="0" sz="3200" spc="-5" b="1">
                <a:latin typeface="Arial"/>
                <a:cs typeface="Arial"/>
              </a:rPr>
              <a:t>обеденный</a:t>
            </a:r>
            <a:r>
              <a:rPr dirty="0" sz="3200" spc="-30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зал;</a:t>
            </a:r>
            <a:endParaRPr sz="3200">
              <a:latin typeface="Arial"/>
              <a:cs typeface="Arial"/>
            </a:endParaRPr>
          </a:p>
          <a:p>
            <a:pPr marL="259079" indent="-247015">
              <a:lnSpc>
                <a:spcPct val="100000"/>
              </a:lnSpc>
              <a:spcBef>
                <a:spcPts val="15"/>
              </a:spcBef>
              <a:buChar char="-"/>
              <a:tabLst>
                <a:tab pos="259715" algn="l"/>
              </a:tabLst>
            </a:pPr>
            <a:r>
              <a:rPr dirty="0" sz="3200" spc="-15" b="1">
                <a:latin typeface="Arial"/>
                <a:cs typeface="Arial"/>
              </a:rPr>
              <a:t>рабочие</a:t>
            </a:r>
            <a:r>
              <a:rPr dirty="0" sz="3200" spc="-50" b="1">
                <a:latin typeface="Arial"/>
                <a:cs typeface="Arial"/>
              </a:rPr>
              <a:t> </a:t>
            </a:r>
            <a:r>
              <a:rPr dirty="0" sz="3200" spc="-30" b="1">
                <a:latin typeface="Arial"/>
                <a:cs typeface="Arial"/>
              </a:rPr>
              <a:t>места</a:t>
            </a:r>
            <a:r>
              <a:rPr dirty="0" sz="3200" spc="90" b="1">
                <a:latin typeface="Arial"/>
                <a:cs typeface="Arial"/>
              </a:rPr>
              <a:t> </a:t>
            </a:r>
            <a:r>
              <a:rPr dirty="0" sz="3200" spc="-40" b="1">
                <a:latin typeface="Arial"/>
                <a:cs typeface="Arial"/>
              </a:rPr>
              <a:t>сотрудников</a:t>
            </a:r>
            <a:r>
              <a:rPr dirty="0" sz="3200" spc="114" b="1">
                <a:latin typeface="Arial"/>
                <a:cs typeface="Arial"/>
              </a:rPr>
              <a:t> </a:t>
            </a:r>
            <a:r>
              <a:rPr dirty="0" sz="3200" spc="-20" b="1">
                <a:latin typeface="Arial"/>
                <a:cs typeface="Arial"/>
              </a:rPr>
              <a:t>пищеблока.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00">
              <a:latin typeface="Arial"/>
              <a:cs typeface="Arial"/>
            </a:endParaRPr>
          </a:p>
          <a:p>
            <a:pPr marL="1919605" marR="5080" indent="507365">
              <a:lnSpc>
                <a:spcPct val="100400"/>
              </a:lnSpc>
            </a:pPr>
            <a:r>
              <a:rPr dirty="0" sz="3200" spc="-15" b="1">
                <a:solidFill>
                  <a:srgbClr val="2A5F99"/>
                </a:solidFill>
                <a:latin typeface="Arial"/>
                <a:cs typeface="Arial"/>
              </a:rPr>
              <a:t>Измерения</a:t>
            </a:r>
            <a:r>
              <a:rPr dirty="0" sz="3200" spc="-30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3200" spc="-25" b="1">
                <a:solidFill>
                  <a:srgbClr val="2A5F99"/>
                </a:solidFill>
                <a:latin typeface="Arial"/>
                <a:cs typeface="Arial"/>
              </a:rPr>
              <a:t>проводятся</a:t>
            </a:r>
            <a:r>
              <a:rPr dirty="0" sz="3200" spc="55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2A5F99"/>
                </a:solidFill>
                <a:latin typeface="Arial"/>
                <a:cs typeface="Arial"/>
              </a:rPr>
              <a:t>1</a:t>
            </a:r>
            <a:r>
              <a:rPr dirty="0" sz="3200" spc="-15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2A5F99"/>
                </a:solidFill>
                <a:latin typeface="Arial"/>
                <a:cs typeface="Arial"/>
              </a:rPr>
              <a:t>раз</a:t>
            </a:r>
            <a:r>
              <a:rPr dirty="0" sz="3200" spc="-5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2A5F99"/>
                </a:solidFill>
                <a:latin typeface="Arial"/>
                <a:cs typeface="Arial"/>
              </a:rPr>
              <a:t>в</a:t>
            </a:r>
            <a:r>
              <a:rPr dirty="0" sz="3200" spc="-20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3200" spc="-30" b="1">
                <a:solidFill>
                  <a:srgbClr val="2A5F99"/>
                </a:solidFill>
                <a:latin typeface="Arial"/>
                <a:cs typeface="Arial"/>
              </a:rPr>
              <a:t>год </a:t>
            </a:r>
            <a:r>
              <a:rPr dirty="0" sz="3200" spc="-25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2A5F99"/>
                </a:solidFill>
                <a:latin typeface="Arial"/>
                <a:cs typeface="Arial"/>
              </a:rPr>
              <a:t>(дополнительно:</a:t>
            </a:r>
            <a:r>
              <a:rPr dirty="0" sz="3200" spc="-15" b="1">
                <a:solidFill>
                  <a:srgbClr val="2A5F99"/>
                </a:solidFill>
                <a:latin typeface="Arial"/>
                <a:cs typeface="Arial"/>
              </a:rPr>
              <a:t> после</a:t>
            </a:r>
            <a:r>
              <a:rPr dirty="0" sz="3200" spc="-70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3200" spc="-20" b="1">
                <a:solidFill>
                  <a:srgbClr val="2A5F99"/>
                </a:solidFill>
                <a:latin typeface="Arial"/>
                <a:cs typeface="Arial"/>
              </a:rPr>
              <a:t>реконструкции)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8429" y="5831230"/>
            <a:ext cx="6073140" cy="7588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400" b="1">
                <a:solidFill>
                  <a:srgbClr val="C8201E"/>
                </a:solidFill>
                <a:latin typeface="Arial"/>
                <a:cs typeface="Arial"/>
              </a:rPr>
              <a:t>СП</a:t>
            </a:r>
            <a:r>
              <a:rPr dirty="0" sz="2400" spc="-40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C8201E"/>
                </a:solidFill>
                <a:latin typeface="Arial"/>
                <a:cs typeface="Arial"/>
              </a:rPr>
              <a:t>2.4.3648-20</a:t>
            </a:r>
            <a:r>
              <a:rPr dirty="0" sz="2400" spc="-5" b="1">
                <a:solidFill>
                  <a:srgbClr val="C8201E"/>
                </a:solidFill>
                <a:latin typeface="Arial"/>
                <a:cs typeface="Arial"/>
              </a:rPr>
              <a:t> п.</a:t>
            </a:r>
            <a:r>
              <a:rPr dirty="0" sz="2400" spc="-20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C8201E"/>
                </a:solidFill>
                <a:latin typeface="Arial"/>
                <a:cs typeface="Arial"/>
              </a:rPr>
              <a:t>2.8.5,</a:t>
            </a:r>
            <a:r>
              <a:rPr dirty="0" sz="2400" spc="-5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400" spc="5" b="1">
                <a:solidFill>
                  <a:srgbClr val="C8201E"/>
                </a:solidFill>
                <a:latin typeface="Arial"/>
                <a:cs typeface="Arial"/>
              </a:rPr>
              <a:t>2.8.6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C8201E"/>
                </a:solidFill>
                <a:latin typeface="Arial"/>
                <a:cs typeface="Arial"/>
              </a:rPr>
              <a:t>СанПиН</a:t>
            </a:r>
            <a:r>
              <a:rPr dirty="0" sz="2400" spc="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C8201E"/>
                </a:solidFill>
                <a:latin typeface="Arial"/>
                <a:cs typeface="Arial"/>
              </a:rPr>
              <a:t>1.2.3685-21</a:t>
            </a:r>
            <a:r>
              <a:rPr dirty="0" sz="2400" spc="-30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400" spc="-15" b="1">
                <a:solidFill>
                  <a:srgbClr val="C8201E"/>
                </a:solidFill>
                <a:latin typeface="Arial"/>
                <a:cs typeface="Arial"/>
              </a:rPr>
              <a:t>главаV</a:t>
            </a:r>
            <a:r>
              <a:rPr dirty="0" sz="2400" spc="-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400" spc="-15" b="1">
                <a:solidFill>
                  <a:srgbClr val="C8201E"/>
                </a:solidFill>
                <a:latin typeface="Arial"/>
                <a:cs typeface="Arial"/>
              </a:rPr>
              <a:t>таблица</a:t>
            </a:r>
            <a:r>
              <a:rPr dirty="0" sz="2400" spc="5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C8201E"/>
                </a:solidFill>
                <a:latin typeface="Arial"/>
                <a:cs typeface="Arial"/>
              </a:rPr>
              <a:t>5.25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4350" y="4985765"/>
            <a:ext cx="11233785" cy="32384"/>
          </a:xfrm>
          <a:custGeom>
            <a:avLst/>
            <a:gdLst/>
            <a:ahLst/>
            <a:cxnLst/>
            <a:rect l="l" t="t" r="r" b="b"/>
            <a:pathLst>
              <a:path w="11233785" h="32385">
                <a:moveTo>
                  <a:pt x="0" y="32003"/>
                </a:moveTo>
                <a:lnTo>
                  <a:pt x="11233404" y="0"/>
                </a:lnTo>
              </a:path>
            </a:pathLst>
          </a:custGeom>
          <a:ln w="77724">
            <a:solidFill>
              <a:srgbClr val="2A5F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76401" y="231724"/>
            <a:ext cx="7118984" cy="11239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786130">
              <a:lnSpc>
                <a:spcPct val="100000"/>
              </a:lnSpc>
              <a:spcBef>
                <a:spcPts val="100"/>
              </a:spcBef>
            </a:pPr>
            <a:r>
              <a:rPr dirty="0" sz="3600" spc="-20">
                <a:solidFill>
                  <a:srgbClr val="FFFFFF"/>
                </a:solidFill>
              </a:rPr>
              <a:t>Инструментальные</a:t>
            </a:r>
            <a:r>
              <a:rPr dirty="0" sz="3600" spc="80">
                <a:solidFill>
                  <a:srgbClr val="FFFFFF"/>
                </a:solidFill>
              </a:rPr>
              <a:t> </a:t>
            </a:r>
            <a:r>
              <a:rPr dirty="0" sz="3600" spc="-10">
                <a:solidFill>
                  <a:srgbClr val="FFFFFF"/>
                </a:solidFill>
              </a:rPr>
              <a:t>замеры </a:t>
            </a:r>
            <a:r>
              <a:rPr dirty="0" sz="3600" spc="-985">
                <a:solidFill>
                  <a:srgbClr val="FFFFFF"/>
                </a:solidFill>
              </a:rPr>
              <a:t> </a:t>
            </a:r>
            <a:r>
              <a:rPr dirty="0" sz="3600" spc="-25">
                <a:solidFill>
                  <a:srgbClr val="FFFFFF"/>
                </a:solidFill>
              </a:rPr>
              <a:t>искусственной</a:t>
            </a:r>
            <a:r>
              <a:rPr dirty="0" sz="3600" spc="45">
                <a:solidFill>
                  <a:srgbClr val="FFFFFF"/>
                </a:solidFill>
              </a:rPr>
              <a:t> </a:t>
            </a:r>
            <a:r>
              <a:rPr dirty="0" sz="3600" spc="-20">
                <a:solidFill>
                  <a:srgbClr val="FFFFFF"/>
                </a:solidFill>
              </a:rPr>
              <a:t>освещенности</a:t>
            </a:r>
            <a:endParaRPr sz="3600"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3880" y="5184647"/>
            <a:ext cx="3054096" cy="16733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307"/>
            <a:ext cx="9697720" cy="1239520"/>
          </a:xfrm>
          <a:custGeom>
            <a:avLst/>
            <a:gdLst/>
            <a:ahLst/>
            <a:cxnLst/>
            <a:rect l="l" t="t" r="r" b="b"/>
            <a:pathLst>
              <a:path w="9697720" h="1239520">
                <a:moveTo>
                  <a:pt x="9697212" y="0"/>
                </a:moveTo>
                <a:lnTo>
                  <a:pt x="0" y="0"/>
                </a:lnTo>
                <a:lnTo>
                  <a:pt x="0" y="1239012"/>
                </a:lnTo>
                <a:lnTo>
                  <a:pt x="9697212" y="1239012"/>
                </a:lnTo>
                <a:lnTo>
                  <a:pt x="9697212" y="0"/>
                </a:lnTo>
                <a:close/>
              </a:path>
            </a:pathLst>
          </a:custGeom>
          <a:solidFill>
            <a:srgbClr val="E74B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562088" y="6839711"/>
            <a:ext cx="2496820" cy="18415"/>
          </a:xfrm>
          <a:custGeom>
            <a:avLst/>
            <a:gdLst/>
            <a:ahLst/>
            <a:cxnLst/>
            <a:rect l="l" t="t" r="r" b="b"/>
            <a:pathLst>
              <a:path w="2496820" h="18415">
                <a:moveTo>
                  <a:pt x="2496311" y="0"/>
                </a:moveTo>
                <a:lnTo>
                  <a:pt x="0" y="0"/>
                </a:lnTo>
                <a:lnTo>
                  <a:pt x="0" y="18287"/>
                </a:lnTo>
                <a:lnTo>
                  <a:pt x="2496311" y="18287"/>
                </a:lnTo>
                <a:lnTo>
                  <a:pt x="2496311" y="0"/>
                </a:lnTo>
                <a:close/>
              </a:path>
            </a:pathLst>
          </a:custGeom>
          <a:solidFill>
            <a:srgbClr val="E74B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00683" y="6839711"/>
            <a:ext cx="6460490" cy="18415"/>
          </a:xfrm>
          <a:custGeom>
            <a:avLst/>
            <a:gdLst/>
            <a:ahLst/>
            <a:cxnLst/>
            <a:rect l="l" t="t" r="r" b="b"/>
            <a:pathLst>
              <a:path w="6460490" h="18415">
                <a:moveTo>
                  <a:pt x="6460236" y="0"/>
                </a:moveTo>
                <a:lnTo>
                  <a:pt x="0" y="0"/>
                </a:lnTo>
                <a:lnTo>
                  <a:pt x="0" y="18287"/>
                </a:lnTo>
                <a:lnTo>
                  <a:pt x="6460236" y="18287"/>
                </a:lnTo>
                <a:lnTo>
                  <a:pt x="6460236" y="0"/>
                </a:lnTo>
                <a:close/>
              </a:path>
            </a:pathLst>
          </a:custGeom>
          <a:solidFill>
            <a:srgbClr val="BCC3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03147" y="279857"/>
            <a:ext cx="7037070" cy="11239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65455" marR="5080" indent="-453390">
              <a:lnSpc>
                <a:spcPct val="100000"/>
              </a:lnSpc>
              <a:spcBef>
                <a:spcPts val="100"/>
              </a:spcBef>
            </a:pPr>
            <a:r>
              <a:rPr dirty="0" sz="3600" spc="-20">
                <a:solidFill>
                  <a:srgbClr val="FFFFFF"/>
                </a:solidFill>
              </a:rPr>
              <a:t>Инструментальные</a:t>
            </a:r>
            <a:r>
              <a:rPr dirty="0" sz="3600" spc="75">
                <a:solidFill>
                  <a:srgbClr val="FFFFFF"/>
                </a:solidFill>
              </a:rPr>
              <a:t> </a:t>
            </a:r>
            <a:r>
              <a:rPr dirty="0" sz="3600" spc="-15">
                <a:solidFill>
                  <a:srgbClr val="FFFFFF"/>
                </a:solidFill>
              </a:rPr>
              <a:t>измерения </a:t>
            </a:r>
            <a:r>
              <a:rPr dirty="0" sz="3600" spc="-985">
                <a:solidFill>
                  <a:srgbClr val="FFFFFF"/>
                </a:solidFill>
              </a:rPr>
              <a:t> </a:t>
            </a:r>
            <a:r>
              <a:rPr dirty="0" sz="3600" spc="-10">
                <a:solidFill>
                  <a:srgbClr val="FFFFFF"/>
                </a:solidFill>
              </a:rPr>
              <a:t>параметров</a:t>
            </a:r>
            <a:r>
              <a:rPr dirty="0" sz="3600" spc="-5">
                <a:solidFill>
                  <a:srgbClr val="FFFFFF"/>
                </a:solidFill>
              </a:rPr>
              <a:t> </a:t>
            </a:r>
            <a:r>
              <a:rPr dirty="0" sz="3600" spc="-15">
                <a:solidFill>
                  <a:srgbClr val="FFFFFF"/>
                </a:solidFill>
              </a:rPr>
              <a:t>микроклимата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425602" y="1660982"/>
            <a:ext cx="10749915" cy="43986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1465" indent="-279400">
              <a:lnSpc>
                <a:spcPct val="100000"/>
              </a:lnSpc>
              <a:spcBef>
                <a:spcPts val="100"/>
              </a:spcBef>
              <a:buChar char="-"/>
              <a:tabLst>
                <a:tab pos="292100" algn="l"/>
              </a:tabLst>
            </a:pPr>
            <a:r>
              <a:rPr dirty="0" sz="3600" spc="-20" b="1">
                <a:latin typeface="Arial"/>
                <a:cs typeface="Arial"/>
              </a:rPr>
              <a:t>производственные</a:t>
            </a:r>
            <a:r>
              <a:rPr dirty="0" sz="3600" spc="50" b="1">
                <a:latin typeface="Arial"/>
                <a:cs typeface="Arial"/>
              </a:rPr>
              <a:t> </a:t>
            </a:r>
            <a:r>
              <a:rPr dirty="0" sz="3600" spc="-20" b="1">
                <a:latin typeface="Arial"/>
                <a:cs typeface="Arial"/>
              </a:rPr>
              <a:t>помещения</a:t>
            </a:r>
            <a:r>
              <a:rPr dirty="0" sz="3600" spc="95" b="1">
                <a:latin typeface="Arial"/>
                <a:cs typeface="Arial"/>
              </a:rPr>
              <a:t> </a:t>
            </a:r>
            <a:r>
              <a:rPr dirty="0" sz="3600" spc="-20" b="1">
                <a:latin typeface="Arial"/>
                <a:cs typeface="Arial"/>
              </a:rPr>
              <a:t>пищеблока;</a:t>
            </a:r>
            <a:endParaRPr sz="3600">
              <a:latin typeface="Arial"/>
              <a:cs typeface="Arial"/>
            </a:endParaRPr>
          </a:p>
          <a:p>
            <a:pPr marL="291465" indent="-279400">
              <a:lnSpc>
                <a:spcPct val="100000"/>
              </a:lnSpc>
              <a:spcBef>
                <a:spcPts val="5"/>
              </a:spcBef>
              <a:buChar char="-"/>
              <a:tabLst>
                <a:tab pos="292100" algn="l"/>
              </a:tabLst>
            </a:pPr>
            <a:r>
              <a:rPr dirty="0" sz="3600" spc="-5" b="1">
                <a:latin typeface="Arial"/>
                <a:cs typeface="Arial"/>
              </a:rPr>
              <a:t>обеденный</a:t>
            </a:r>
            <a:r>
              <a:rPr dirty="0" sz="3600" spc="-15" b="1">
                <a:latin typeface="Arial"/>
                <a:cs typeface="Arial"/>
              </a:rPr>
              <a:t> </a:t>
            </a:r>
            <a:r>
              <a:rPr dirty="0" sz="3600" spc="-5" b="1">
                <a:latin typeface="Arial"/>
                <a:cs typeface="Arial"/>
              </a:rPr>
              <a:t>зал;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584200" algn="l"/>
              </a:tabLst>
            </a:pPr>
            <a:r>
              <a:rPr dirty="0" sz="3600">
                <a:latin typeface="Microsoft Sans Serif"/>
                <a:cs typeface="Microsoft Sans Serif"/>
              </a:rPr>
              <a:t>-	</a:t>
            </a:r>
            <a:r>
              <a:rPr dirty="0" sz="3600" spc="-15" b="1">
                <a:latin typeface="Arial"/>
                <a:cs typeface="Arial"/>
              </a:rPr>
              <a:t>рабочие </a:t>
            </a:r>
            <a:r>
              <a:rPr dirty="0" sz="3600" spc="-20" b="1">
                <a:latin typeface="Arial"/>
                <a:cs typeface="Arial"/>
              </a:rPr>
              <a:t>места</a:t>
            </a:r>
            <a:r>
              <a:rPr dirty="0" sz="3600" spc="10" b="1">
                <a:latin typeface="Arial"/>
                <a:cs typeface="Arial"/>
              </a:rPr>
              <a:t> </a:t>
            </a:r>
            <a:r>
              <a:rPr dirty="0" sz="3600" spc="-40" b="1">
                <a:latin typeface="Arial"/>
                <a:cs typeface="Arial"/>
              </a:rPr>
              <a:t>сотрудников</a:t>
            </a:r>
            <a:r>
              <a:rPr dirty="0" sz="3600" spc="85" b="1">
                <a:latin typeface="Arial"/>
                <a:cs typeface="Arial"/>
              </a:rPr>
              <a:t> </a:t>
            </a:r>
            <a:r>
              <a:rPr dirty="0" sz="3600" spc="-20" b="1">
                <a:latin typeface="Arial"/>
                <a:cs typeface="Arial"/>
              </a:rPr>
              <a:t>пищеблока.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750">
              <a:latin typeface="Arial"/>
              <a:cs typeface="Arial"/>
            </a:endParaRPr>
          </a:p>
          <a:p>
            <a:pPr marL="2129790">
              <a:lnSpc>
                <a:spcPct val="100000"/>
              </a:lnSpc>
            </a:pPr>
            <a:r>
              <a:rPr dirty="0" sz="3200" spc="-15" b="1">
                <a:solidFill>
                  <a:srgbClr val="2A5F99"/>
                </a:solidFill>
                <a:latin typeface="Arial"/>
                <a:cs typeface="Arial"/>
              </a:rPr>
              <a:t>Измерения</a:t>
            </a:r>
            <a:r>
              <a:rPr dirty="0" sz="3200" spc="-40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3200" spc="-25" b="1">
                <a:solidFill>
                  <a:srgbClr val="2A5F99"/>
                </a:solidFill>
                <a:latin typeface="Arial"/>
                <a:cs typeface="Arial"/>
              </a:rPr>
              <a:t>проводятся</a:t>
            </a:r>
            <a:r>
              <a:rPr dirty="0" sz="3200" spc="60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2A5F99"/>
                </a:solidFill>
                <a:latin typeface="Arial"/>
                <a:cs typeface="Arial"/>
              </a:rPr>
              <a:t>2</a:t>
            </a:r>
            <a:r>
              <a:rPr dirty="0" sz="3200" spc="-10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3200" spc="-15" b="1">
                <a:solidFill>
                  <a:srgbClr val="2A5F99"/>
                </a:solidFill>
                <a:latin typeface="Arial"/>
                <a:cs typeface="Arial"/>
              </a:rPr>
              <a:t>раза</a:t>
            </a:r>
            <a:r>
              <a:rPr dirty="0" sz="3200" spc="-30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2A5F99"/>
                </a:solidFill>
                <a:latin typeface="Arial"/>
                <a:cs typeface="Arial"/>
              </a:rPr>
              <a:t>в</a:t>
            </a:r>
            <a:r>
              <a:rPr dirty="0" sz="3200" spc="-20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3200" spc="-30" b="1">
                <a:solidFill>
                  <a:srgbClr val="2A5F99"/>
                </a:solidFill>
                <a:latin typeface="Arial"/>
                <a:cs typeface="Arial"/>
              </a:rPr>
              <a:t>год</a:t>
            </a:r>
            <a:endParaRPr sz="3200">
              <a:latin typeface="Arial"/>
              <a:cs typeface="Arial"/>
            </a:endParaRPr>
          </a:p>
          <a:p>
            <a:pPr marL="2230755">
              <a:lnSpc>
                <a:spcPct val="100000"/>
              </a:lnSpc>
              <a:spcBef>
                <a:spcPts val="15"/>
              </a:spcBef>
            </a:pPr>
            <a:r>
              <a:rPr dirty="0" sz="3200" b="1">
                <a:solidFill>
                  <a:srgbClr val="2A5F99"/>
                </a:solidFill>
                <a:latin typeface="Arial"/>
                <a:cs typeface="Arial"/>
              </a:rPr>
              <a:t>-</a:t>
            </a:r>
            <a:r>
              <a:rPr dirty="0" sz="3200" spc="-25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3200" spc="-15" b="1">
                <a:solidFill>
                  <a:srgbClr val="2A5F99"/>
                </a:solidFill>
                <a:latin typeface="Arial"/>
                <a:cs typeface="Arial"/>
              </a:rPr>
              <a:t>теплый</a:t>
            </a:r>
            <a:r>
              <a:rPr dirty="0" sz="3200" spc="45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2A5F99"/>
                </a:solidFill>
                <a:latin typeface="Arial"/>
                <a:cs typeface="Arial"/>
              </a:rPr>
              <a:t>и</a:t>
            </a:r>
            <a:r>
              <a:rPr dirty="0" sz="3200" spc="-30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3200" spc="-35" b="1">
                <a:solidFill>
                  <a:srgbClr val="2A5F99"/>
                </a:solidFill>
                <a:latin typeface="Arial"/>
                <a:cs typeface="Arial"/>
              </a:rPr>
              <a:t>холодный</a:t>
            </a:r>
            <a:r>
              <a:rPr dirty="0" sz="3200" spc="-25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2A5F99"/>
                </a:solidFill>
                <a:latin typeface="Arial"/>
                <a:cs typeface="Arial"/>
              </a:rPr>
              <a:t>период</a:t>
            </a:r>
            <a:r>
              <a:rPr dirty="0" sz="3200" spc="-25" b="1">
                <a:solidFill>
                  <a:srgbClr val="2A5F99"/>
                </a:solidFill>
                <a:latin typeface="Arial"/>
                <a:cs typeface="Arial"/>
              </a:rPr>
              <a:t> года.</a:t>
            </a:r>
            <a:endParaRPr sz="3200">
              <a:latin typeface="Arial"/>
              <a:cs typeface="Arial"/>
            </a:endParaRPr>
          </a:p>
          <a:p>
            <a:pPr marL="707390">
              <a:lnSpc>
                <a:spcPct val="100000"/>
              </a:lnSpc>
              <a:spcBef>
                <a:spcPts val="25"/>
              </a:spcBef>
            </a:pPr>
            <a:r>
              <a:rPr dirty="0" sz="2000" spc="-15" b="1">
                <a:solidFill>
                  <a:srgbClr val="2A5F99"/>
                </a:solidFill>
                <a:latin typeface="Arial"/>
                <a:cs typeface="Arial"/>
              </a:rPr>
              <a:t>(температура</a:t>
            </a:r>
            <a:r>
              <a:rPr dirty="0" sz="2000" spc="100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2A5F99"/>
                </a:solidFill>
                <a:latin typeface="Arial"/>
                <a:cs typeface="Arial"/>
              </a:rPr>
              <a:t>воздуха,</a:t>
            </a:r>
            <a:r>
              <a:rPr dirty="0" sz="2000" spc="-30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2A5F99"/>
                </a:solidFill>
                <a:latin typeface="Arial"/>
                <a:cs typeface="Arial"/>
              </a:rPr>
              <a:t>относительная</a:t>
            </a:r>
            <a:r>
              <a:rPr dirty="0" sz="2000" spc="10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2A5F99"/>
                </a:solidFill>
                <a:latin typeface="Arial"/>
                <a:cs typeface="Arial"/>
              </a:rPr>
              <a:t>влажность,</a:t>
            </a:r>
            <a:r>
              <a:rPr dirty="0" sz="2000" spc="-25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2A5F99"/>
                </a:solidFill>
                <a:latin typeface="Arial"/>
                <a:cs typeface="Arial"/>
              </a:rPr>
              <a:t>скорость</a:t>
            </a:r>
            <a:r>
              <a:rPr dirty="0" sz="2000" spc="20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2A5F99"/>
                </a:solidFill>
                <a:latin typeface="Arial"/>
                <a:cs typeface="Arial"/>
              </a:rPr>
              <a:t>движения</a:t>
            </a:r>
            <a:r>
              <a:rPr dirty="0" sz="2000" spc="-65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2A5F99"/>
                </a:solidFill>
                <a:latin typeface="Arial"/>
                <a:cs typeface="Arial"/>
              </a:rPr>
              <a:t>воздуха)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50">
              <a:latin typeface="Arial"/>
              <a:cs typeface="Arial"/>
            </a:endParaRPr>
          </a:p>
          <a:p>
            <a:pPr marL="99695">
              <a:lnSpc>
                <a:spcPct val="100000"/>
              </a:lnSpc>
            </a:pPr>
            <a:r>
              <a:rPr dirty="0" sz="2800" b="1">
                <a:solidFill>
                  <a:srgbClr val="C8201E"/>
                </a:solidFill>
                <a:latin typeface="Arial"/>
                <a:cs typeface="Arial"/>
              </a:rPr>
              <a:t>СанПиН </a:t>
            </a:r>
            <a:r>
              <a:rPr dirty="0" sz="2800" spc="-5" b="1">
                <a:solidFill>
                  <a:srgbClr val="C8201E"/>
                </a:solidFill>
                <a:latin typeface="Arial"/>
                <a:cs typeface="Arial"/>
              </a:rPr>
              <a:t>2.3/2.4.3590-20</a:t>
            </a:r>
            <a:r>
              <a:rPr dirty="0" sz="2800" spc="30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C8201E"/>
                </a:solidFill>
                <a:latin typeface="Arial"/>
                <a:cs typeface="Arial"/>
              </a:rPr>
              <a:t>п.</a:t>
            </a:r>
            <a:r>
              <a:rPr dirty="0" sz="2800" spc="-2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C8201E"/>
                </a:solidFill>
                <a:latin typeface="Arial"/>
                <a:cs typeface="Arial"/>
              </a:rPr>
              <a:t>2.13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6626" y="5447538"/>
            <a:ext cx="11407140" cy="0"/>
          </a:xfrm>
          <a:custGeom>
            <a:avLst/>
            <a:gdLst/>
            <a:ahLst/>
            <a:cxnLst/>
            <a:rect l="l" t="t" r="r" b="b"/>
            <a:pathLst>
              <a:path w="11407140" h="0">
                <a:moveTo>
                  <a:pt x="0" y="0"/>
                </a:moveTo>
                <a:lnTo>
                  <a:pt x="11407140" y="0"/>
                </a:lnTo>
              </a:path>
            </a:pathLst>
          </a:custGeom>
          <a:ln w="77724">
            <a:solidFill>
              <a:srgbClr val="3464A3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3861" y="210464"/>
            <a:ext cx="5688330" cy="8496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109595" algn="l"/>
              </a:tabLst>
            </a:pPr>
            <a:r>
              <a:rPr dirty="0" sz="5400" spc="-45">
                <a:latin typeface="Times New Roman"/>
                <a:cs typeface="Times New Roman"/>
              </a:rPr>
              <a:t>Здоровое	</a:t>
            </a:r>
            <a:r>
              <a:rPr dirty="0" sz="5400" spc="-5">
                <a:latin typeface="Times New Roman"/>
                <a:cs typeface="Times New Roman"/>
              </a:rPr>
              <a:t>питание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573" y="1450035"/>
            <a:ext cx="5969000" cy="5046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7310" marR="5080" indent="-55244">
              <a:lnSpc>
                <a:spcPct val="99800"/>
              </a:lnSpc>
              <a:spcBef>
                <a:spcPts val="95"/>
              </a:spcBef>
            </a:pPr>
            <a:r>
              <a:rPr dirty="0" u="heavy" sz="1700" spc="-10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Times New Roman"/>
                <a:cs typeface="Times New Roman"/>
              </a:rPr>
              <a:t>Здоровое</a:t>
            </a:r>
            <a:r>
              <a:rPr dirty="0" u="heavy" sz="1700" spc="30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700" spc="-5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Times New Roman"/>
                <a:cs typeface="Times New Roman"/>
              </a:rPr>
              <a:t>питание</a:t>
            </a:r>
            <a:r>
              <a:rPr dirty="0" sz="1700" spc="65" b="1">
                <a:solidFill>
                  <a:srgbClr val="C8201E"/>
                </a:solidFill>
                <a:latin typeface="Times New Roman"/>
                <a:cs typeface="Times New Roman"/>
              </a:rPr>
              <a:t> </a:t>
            </a:r>
            <a:r>
              <a:rPr dirty="0" sz="1700" spc="-5" b="1">
                <a:solidFill>
                  <a:srgbClr val="C8201E"/>
                </a:solidFill>
                <a:latin typeface="Times New Roman"/>
                <a:cs typeface="Times New Roman"/>
              </a:rPr>
              <a:t>–</a:t>
            </a:r>
            <a:r>
              <a:rPr dirty="0" sz="1700" spc="100" b="1">
                <a:solidFill>
                  <a:srgbClr val="C8201E"/>
                </a:solidFill>
                <a:latin typeface="Times New Roman"/>
                <a:cs typeface="Times New Roman"/>
              </a:rPr>
              <a:t> </a:t>
            </a:r>
            <a:r>
              <a:rPr dirty="0" sz="1700" spc="-25" b="1">
                <a:solidFill>
                  <a:srgbClr val="C8201E"/>
                </a:solidFill>
                <a:latin typeface="Times New Roman"/>
                <a:cs typeface="Times New Roman"/>
              </a:rPr>
              <a:t>это</a:t>
            </a:r>
            <a:r>
              <a:rPr dirty="0" sz="1700" spc="105" b="1">
                <a:solidFill>
                  <a:srgbClr val="C8201E"/>
                </a:solidFill>
                <a:latin typeface="Times New Roman"/>
                <a:cs typeface="Times New Roman"/>
              </a:rPr>
              <a:t> </a:t>
            </a:r>
            <a:r>
              <a:rPr dirty="0" sz="1700" spc="-5" b="1">
                <a:solidFill>
                  <a:srgbClr val="C8201E"/>
                </a:solidFill>
                <a:latin typeface="Times New Roman"/>
                <a:cs typeface="Times New Roman"/>
              </a:rPr>
              <a:t>сбалансированный</a:t>
            </a:r>
            <a:r>
              <a:rPr dirty="0" sz="1700" spc="15" b="1">
                <a:solidFill>
                  <a:srgbClr val="C8201E"/>
                </a:solidFill>
                <a:latin typeface="Times New Roman"/>
                <a:cs typeface="Times New Roman"/>
              </a:rPr>
              <a:t> </a:t>
            </a:r>
            <a:r>
              <a:rPr dirty="0" sz="1700" spc="-10" b="1">
                <a:solidFill>
                  <a:srgbClr val="C8201E"/>
                </a:solidFill>
                <a:latin typeface="Times New Roman"/>
                <a:cs typeface="Times New Roman"/>
              </a:rPr>
              <a:t>по</a:t>
            </a:r>
            <a:r>
              <a:rPr dirty="0" sz="1700" spc="100" b="1">
                <a:solidFill>
                  <a:srgbClr val="C8201E"/>
                </a:solidFill>
                <a:latin typeface="Times New Roman"/>
                <a:cs typeface="Times New Roman"/>
              </a:rPr>
              <a:t> </a:t>
            </a:r>
            <a:r>
              <a:rPr dirty="0" sz="1700" spc="-15" b="1">
                <a:solidFill>
                  <a:srgbClr val="C8201E"/>
                </a:solidFill>
                <a:latin typeface="Times New Roman"/>
                <a:cs typeface="Times New Roman"/>
              </a:rPr>
              <a:t>белкам, </a:t>
            </a:r>
            <a:r>
              <a:rPr dirty="0" sz="1700" spc="-10" b="1">
                <a:solidFill>
                  <a:srgbClr val="C8201E"/>
                </a:solidFill>
                <a:latin typeface="Times New Roman"/>
                <a:cs typeface="Times New Roman"/>
              </a:rPr>
              <a:t> </a:t>
            </a:r>
            <a:r>
              <a:rPr dirty="0" sz="1700" spc="-15" b="1">
                <a:solidFill>
                  <a:srgbClr val="C8201E"/>
                </a:solidFill>
                <a:latin typeface="Times New Roman"/>
                <a:cs typeface="Times New Roman"/>
              </a:rPr>
              <a:t>жирам</a:t>
            </a:r>
            <a:r>
              <a:rPr dirty="0" sz="1700" spc="40" b="1">
                <a:solidFill>
                  <a:srgbClr val="C8201E"/>
                </a:solidFill>
                <a:latin typeface="Times New Roman"/>
                <a:cs typeface="Times New Roman"/>
              </a:rPr>
              <a:t> </a:t>
            </a:r>
            <a:r>
              <a:rPr dirty="0" sz="1700" spc="-5" b="1">
                <a:solidFill>
                  <a:srgbClr val="C8201E"/>
                </a:solidFill>
                <a:latin typeface="Times New Roman"/>
                <a:cs typeface="Times New Roman"/>
              </a:rPr>
              <a:t>и</a:t>
            </a:r>
            <a:r>
              <a:rPr dirty="0" sz="1700" spc="5" b="1">
                <a:solidFill>
                  <a:srgbClr val="C8201E"/>
                </a:solidFill>
                <a:latin typeface="Times New Roman"/>
                <a:cs typeface="Times New Roman"/>
              </a:rPr>
              <a:t> </a:t>
            </a:r>
            <a:r>
              <a:rPr dirty="0" sz="1700" spc="-20" b="1">
                <a:solidFill>
                  <a:srgbClr val="C8201E"/>
                </a:solidFill>
                <a:latin typeface="Times New Roman"/>
                <a:cs typeface="Times New Roman"/>
              </a:rPr>
              <a:t>углеводам</a:t>
            </a:r>
            <a:r>
              <a:rPr dirty="0" sz="1700" spc="5" b="1">
                <a:solidFill>
                  <a:srgbClr val="C8201E"/>
                </a:solidFill>
                <a:latin typeface="Times New Roman"/>
                <a:cs typeface="Times New Roman"/>
              </a:rPr>
              <a:t> </a:t>
            </a:r>
            <a:r>
              <a:rPr dirty="0" sz="1700" spc="-5" b="1">
                <a:solidFill>
                  <a:srgbClr val="C8201E"/>
                </a:solidFill>
                <a:latin typeface="Times New Roman"/>
                <a:cs typeface="Times New Roman"/>
              </a:rPr>
              <a:t>рацион,</a:t>
            </a:r>
            <a:r>
              <a:rPr dirty="0" sz="1700" spc="-25" b="1">
                <a:solidFill>
                  <a:srgbClr val="C8201E"/>
                </a:solidFill>
                <a:latin typeface="Times New Roman"/>
                <a:cs typeface="Times New Roman"/>
              </a:rPr>
              <a:t> </a:t>
            </a:r>
            <a:r>
              <a:rPr dirty="0" sz="1700" spc="-5" b="1">
                <a:solidFill>
                  <a:srgbClr val="C8201E"/>
                </a:solidFill>
                <a:latin typeface="Times New Roman"/>
                <a:cs typeface="Times New Roman"/>
              </a:rPr>
              <a:t>в </a:t>
            </a:r>
            <a:r>
              <a:rPr dirty="0" sz="1700" spc="-25" b="1">
                <a:solidFill>
                  <a:srgbClr val="C8201E"/>
                </a:solidFill>
                <a:latin typeface="Times New Roman"/>
                <a:cs typeface="Times New Roman"/>
              </a:rPr>
              <a:t>котором</a:t>
            </a:r>
            <a:r>
              <a:rPr dirty="0" sz="1700" spc="40" b="1">
                <a:solidFill>
                  <a:srgbClr val="C8201E"/>
                </a:solidFill>
                <a:latin typeface="Times New Roman"/>
                <a:cs typeface="Times New Roman"/>
              </a:rPr>
              <a:t> </a:t>
            </a:r>
            <a:r>
              <a:rPr dirty="0" sz="1700" b="1">
                <a:solidFill>
                  <a:srgbClr val="C8201E"/>
                </a:solidFill>
                <a:latin typeface="Times New Roman"/>
                <a:cs typeface="Times New Roman"/>
              </a:rPr>
              <a:t>есть</a:t>
            </a:r>
            <a:r>
              <a:rPr dirty="0" sz="1700" spc="-20" b="1">
                <a:solidFill>
                  <a:srgbClr val="C8201E"/>
                </a:solidFill>
                <a:latin typeface="Times New Roman"/>
                <a:cs typeface="Times New Roman"/>
              </a:rPr>
              <a:t> </a:t>
            </a:r>
            <a:r>
              <a:rPr dirty="0" sz="1700" spc="10" b="1">
                <a:solidFill>
                  <a:srgbClr val="C8201E"/>
                </a:solidFill>
                <a:latin typeface="Times New Roman"/>
                <a:cs typeface="Times New Roman"/>
              </a:rPr>
              <a:t>все</a:t>
            </a:r>
            <a:r>
              <a:rPr dirty="0" sz="1700" spc="-20" b="1">
                <a:solidFill>
                  <a:srgbClr val="C8201E"/>
                </a:solidFill>
                <a:latin typeface="Times New Roman"/>
                <a:cs typeface="Times New Roman"/>
              </a:rPr>
              <a:t> необходимые </a:t>
            </a:r>
            <a:r>
              <a:rPr dirty="0" sz="1700" spc="-409" b="1">
                <a:solidFill>
                  <a:srgbClr val="C8201E"/>
                </a:solidFill>
                <a:latin typeface="Times New Roman"/>
                <a:cs typeface="Times New Roman"/>
              </a:rPr>
              <a:t> </a:t>
            </a:r>
            <a:r>
              <a:rPr dirty="0" sz="1700" spc="-5" b="1">
                <a:solidFill>
                  <a:srgbClr val="C8201E"/>
                </a:solidFill>
                <a:latin typeface="Times New Roman"/>
                <a:cs typeface="Times New Roman"/>
              </a:rPr>
              <a:t>витамины</a:t>
            </a:r>
            <a:r>
              <a:rPr dirty="0" sz="1700" spc="-35" b="1">
                <a:solidFill>
                  <a:srgbClr val="C8201E"/>
                </a:solidFill>
                <a:latin typeface="Times New Roman"/>
                <a:cs typeface="Times New Roman"/>
              </a:rPr>
              <a:t> </a:t>
            </a:r>
            <a:r>
              <a:rPr dirty="0" sz="1700" spc="-5" b="1">
                <a:solidFill>
                  <a:srgbClr val="C8201E"/>
                </a:solidFill>
                <a:latin typeface="Times New Roman"/>
                <a:cs typeface="Times New Roman"/>
              </a:rPr>
              <a:t>и </a:t>
            </a:r>
            <a:r>
              <a:rPr dirty="0" sz="1700" spc="-10" b="1">
                <a:solidFill>
                  <a:srgbClr val="C8201E"/>
                </a:solidFill>
                <a:latin typeface="Times New Roman"/>
                <a:cs typeface="Times New Roman"/>
              </a:rPr>
              <a:t>минералы.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700" spc="-10" b="1">
                <a:latin typeface="Times New Roman"/>
                <a:cs typeface="Times New Roman"/>
              </a:rPr>
              <a:t>Правильное</a:t>
            </a:r>
            <a:r>
              <a:rPr dirty="0" sz="1700" spc="40" b="1">
                <a:latin typeface="Times New Roman"/>
                <a:cs typeface="Times New Roman"/>
              </a:rPr>
              <a:t> </a:t>
            </a:r>
            <a:r>
              <a:rPr dirty="0" sz="1700" spc="-10" b="1">
                <a:latin typeface="Times New Roman"/>
                <a:cs typeface="Times New Roman"/>
              </a:rPr>
              <a:t>пищевое</a:t>
            </a:r>
            <a:r>
              <a:rPr dirty="0" sz="1700" spc="5" b="1">
                <a:latin typeface="Times New Roman"/>
                <a:cs typeface="Times New Roman"/>
              </a:rPr>
              <a:t> </a:t>
            </a:r>
            <a:r>
              <a:rPr dirty="0" sz="1700" spc="-15" b="1">
                <a:latin typeface="Times New Roman"/>
                <a:cs typeface="Times New Roman"/>
              </a:rPr>
              <a:t>поведение </a:t>
            </a:r>
            <a:r>
              <a:rPr dirty="0" sz="1700" spc="-10" b="1">
                <a:latin typeface="Times New Roman"/>
                <a:cs typeface="Times New Roman"/>
              </a:rPr>
              <a:t>—</a:t>
            </a:r>
            <a:r>
              <a:rPr dirty="0" sz="1700" b="1">
                <a:latin typeface="Times New Roman"/>
                <a:cs typeface="Times New Roman"/>
              </a:rPr>
              <a:t> </a:t>
            </a:r>
            <a:r>
              <a:rPr dirty="0" sz="1700" spc="-25" b="1">
                <a:latin typeface="Times New Roman"/>
                <a:cs typeface="Times New Roman"/>
              </a:rPr>
              <a:t>это</a:t>
            </a:r>
            <a:r>
              <a:rPr dirty="0" sz="1700" spc="20" b="1">
                <a:latin typeface="Times New Roman"/>
                <a:cs typeface="Times New Roman"/>
              </a:rPr>
              <a:t> </a:t>
            </a:r>
            <a:r>
              <a:rPr dirty="0" sz="1700" spc="-10" b="1">
                <a:latin typeface="Times New Roman"/>
                <a:cs typeface="Times New Roman"/>
              </a:rPr>
              <a:t>не</a:t>
            </a:r>
            <a:r>
              <a:rPr dirty="0" sz="1700" b="1">
                <a:latin typeface="Times New Roman"/>
                <a:cs typeface="Times New Roman"/>
              </a:rPr>
              <a:t> </a:t>
            </a:r>
            <a:r>
              <a:rPr dirty="0" sz="1700" spc="-30" b="1">
                <a:latin typeface="Times New Roman"/>
                <a:cs typeface="Times New Roman"/>
              </a:rPr>
              <a:t>только</a:t>
            </a:r>
            <a:r>
              <a:rPr dirty="0" sz="1700" spc="90" b="1">
                <a:latin typeface="Times New Roman"/>
                <a:cs typeface="Times New Roman"/>
              </a:rPr>
              <a:t> </a:t>
            </a:r>
            <a:r>
              <a:rPr dirty="0" sz="1700" spc="-15" b="1">
                <a:latin typeface="Times New Roman"/>
                <a:cs typeface="Times New Roman"/>
              </a:rPr>
              <a:t>грамотное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700" spc="-5" b="1">
                <a:latin typeface="Times New Roman"/>
                <a:cs typeface="Times New Roman"/>
              </a:rPr>
              <a:t>составление</a:t>
            </a:r>
            <a:r>
              <a:rPr dirty="0" sz="1700" spc="-40" b="1">
                <a:latin typeface="Times New Roman"/>
                <a:cs typeface="Times New Roman"/>
              </a:rPr>
              <a:t> </a:t>
            </a:r>
            <a:r>
              <a:rPr dirty="0" sz="1700" spc="-20" b="1">
                <a:latin typeface="Times New Roman"/>
                <a:cs typeface="Times New Roman"/>
              </a:rPr>
              <a:t>ежедневного</a:t>
            </a:r>
            <a:r>
              <a:rPr dirty="0" sz="1700" spc="50" b="1">
                <a:latin typeface="Times New Roman"/>
                <a:cs typeface="Times New Roman"/>
              </a:rPr>
              <a:t> </a:t>
            </a:r>
            <a:r>
              <a:rPr dirty="0" sz="1700" spc="-10" b="1">
                <a:latin typeface="Times New Roman"/>
                <a:cs typeface="Times New Roman"/>
              </a:rPr>
              <a:t>меню,</a:t>
            </a:r>
            <a:r>
              <a:rPr dirty="0" sz="1700" spc="5" b="1">
                <a:latin typeface="Times New Roman"/>
                <a:cs typeface="Times New Roman"/>
              </a:rPr>
              <a:t> </a:t>
            </a:r>
            <a:r>
              <a:rPr dirty="0" sz="1700" spc="-10" b="1">
                <a:latin typeface="Times New Roman"/>
                <a:cs typeface="Times New Roman"/>
              </a:rPr>
              <a:t>но</a:t>
            </a:r>
            <a:r>
              <a:rPr dirty="0" sz="1700" spc="-25" b="1">
                <a:latin typeface="Times New Roman"/>
                <a:cs typeface="Times New Roman"/>
              </a:rPr>
              <a:t> </a:t>
            </a:r>
            <a:r>
              <a:rPr dirty="0" sz="1700" spc="-5" b="1">
                <a:latin typeface="Times New Roman"/>
                <a:cs typeface="Times New Roman"/>
              </a:rPr>
              <a:t>и</a:t>
            </a:r>
            <a:r>
              <a:rPr dirty="0" sz="1700" spc="-10" b="1">
                <a:latin typeface="Times New Roman"/>
                <a:cs typeface="Times New Roman"/>
              </a:rPr>
              <a:t> </a:t>
            </a:r>
            <a:r>
              <a:rPr dirty="0" sz="1700" spc="-15" b="1">
                <a:latin typeface="Times New Roman"/>
                <a:cs typeface="Times New Roman"/>
              </a:rPr>
              <a:t>режим</a:t>
            </a:r>
            <a:r>
              <a:rPr dirty="0" sz="1700" spc="65" b="1">
                <a:latin typeface="Times New Roman"/>
                <a:cs typeface="Times New Roman"/>
              </a:rPr>
              <a:t> </a:t>
            </a:r>
            <a:r>
              <a:rPr dirty="0" sz="1700" spc="-5" b="1">
                <a:latin typeface="Times New Roman"/>
                <a:cs typeface="Times New Roman"/>
              </a:rPr>
              <a:t>питания.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 marR="97790">
              <a:lnSpc>
                <a:spcPct val="100600"/>
              </a:lnSpc>
            </a:pPr>
            <a:r>
              <a:rPr dirty="0" sz="1700" b="1">
                <a:latin typeface="Times New Roman"/>
                <a:cs typeface="Times New Roman"/>
              </a:rPr>
              <a:t>Питание</a:t>
            </a:r>
            <a:r>
              <a:rPr dirty="0" sz="1700" spc="-20" b="1">
                <a:latin typeface="Times New Roman"/>
                <a:cs typeface="Times New Roman"/>
              </a:rPr>
              <a:t> </a:t>
            </a:r>
            <a:r>
              <a:rPr dirty="0" sz="1700" spc="-10" b="1">
                <a:latin typeface="Times New Roman"/>
                <a:cs typeface="Times New Roman"/>
              </a:rPr>
              <a:t>играет</a:t>
            </a:r>
            <a:r>
              <a:rPr dirty="0" sz="1700" spc="5" b="1">
                <a:latin typeface="Times New Roman"/>
                <a:cs typeface="Times New Roman"/>
              </a:rPr>
              <a:t> </a:t>
            </a:r>
            <a:r>
              <a:rPr dirty="0" sz="1700" spc="-20" b="1">
                <a:latin typeface="Times New Roman"/>
                <a:cs typeface="Times New Roman"/>
              </a:rPr>
              <a:t>важную</a:t>
            </a:r>
            <a:r>
              <a:rPr dirty="0" sz="1700" spc="75" b="1">
                <a:latin typeface="Times New Roman"/>
                <a:cs typeface="Times New Roman"/>
              </a:rPr>
              <a:t> </a:t>
            </a:r>
            <a:r>
              <a:rPr dirty="0" sz="1700" spc="-20" b="1">
                <a:latin typeface="Times New Roman"/>
                <a:cs typeface="Times New Roman"/>
              </a:rPr>
              <a:t>роль</a:t>
            </a:r>
            <a:r>
              <a:rPr dirty="0" sz="1700" spc="10" b="1">
                <a:latin typeface="Times New Roman"/>
                <a:cs typeface="Times New Roman"/>
              </a:rPr>
              <a:t> </a:t>
            </a:r>
            <a:r>
              <a:rPr dirty="0" sz="1700" spc="-5" b="1">
                <a:latin typeface="Times New Roman"/>
                <a:cs typeface="Times New Roman"/>
              </a:rPr>
              <a:t>в</a:t>
            </a:r>
            <a:r>
              <a:rPr dirty="0" sz="1700" spc="25" b="1">
                <a:latin typeface="Times New Roman"/>
                <a:cs typeface="Times New Roman"/>
              </a:rPr>
              <a:t> </a:t>
            </a:r>
            <a:r>
              <a:rPr dirty="0" sz="1700" spc="-10" b="1">
                <a:latin typeface="Times New Roman"/>
                <a:cs typeface="Times New Roman"/>
              </a:rPr>
              <a:t>развитии</a:t>
            </a:r>
            <a:r>
              <a:rPr dirty="0" sz="1700" spc="-5" b="1">
                <a:latin typeface="Times New Roman"/>
                <a:cs typeface="Times New Roman"/>
              </a:rPr>
              <a:t> </a:t>
            </a:r>
            <a:r>
              <a:rPr dirty="0" sz="1700" spc="-10" b="1">
                <a:latin typeface="Times New Roman"/>
                <a:cs typeface="Times New Roman"/>
              </a:rPr>
              <a:t>организма, </a:t>
            </a:r>
            <a:r>
              <a:rPr dirty="0" sz="1700" spc="-5" b="1">
                <a:latin typeface="Times New Roman"/>
                <a:cs typeface="Times New Roman"/>
              </a:rPr>
              <a:t> </a:t>
            </a:r>
            <a:r>
              <a:rPr dirty="0" sz="1700" spc="-15" b="1">
                <a:latin typeface="Times New Roman"/>
                <a:cs typeface="Times New Roman"/>
              </a:rPr>
              <a:t>умственной</a:t>
            </a:r>
            <a:r>
              <a:rPr dirty="0" sz="1700" spc="25" b="1">
                <a:latin typeface="Times New Roman"/>
                <a:cs typeface="Times New Roman"/>
              </a:rPr>
              <a:t> </a:t>
            </a:r>
            <a:r>
              <a:rPr dirty="0" sz="1700" spc="-10" b="1">
                <a:latin typeface="Times New Roman"/>
                <a:cs typeface="Times New Roman"/>
              </a:rPr>
              <a:t>деятельности.</a:t>
            </a:r>
            <a:r>
              <a:rPr dirty="0" sz="1700" spc="40" b="1">
                <a:latin typeface="Times New Roman"/>
                <a:cs typeface="Times New Roman"/>
              </a:rPr>
              <a:t> </a:t>
            </a:r>
            <a:r>
              <a:rPr dirty="0" sz="1700" spc="-10" b="1">
                <a:latin typeface="Times New Roman"/>
                <a:cs typeface="Times New Roman"/>
              </a:rPr>
              <a:t>Потребляя</a:t>
            </a:r>
            <a:r>
              <a:rPr dirty="0" sz="1700" spc="20" b="1">
                <a:latin typeface="Times New Roman"/>
                <a:cs typeface="Times New Roman"/>
              </a:rPr>
              <a:t> </a:t>
            </a:r>
            <a:r>
              <a:rPr dirty="0" sz="1700" spc="-30" b="1">
                <a:latin typeface="Times New Roman"/>
                <a:cs typeface="Times New Roman"/>
              </a:rPr>
              <a:t>только</a:t>
            </a:r>
            <a:r>
              <a:rPr dirty="0" sz="1700" spc="50" b="1">
                <a:latin typeface="Times New Roman"/>
                <a:cs typeface="Times New Roman"/>
              </a:rPr>
              <a:t> </a:t>
            </a:r>
            <a:r>
              <a:rPr dirty="0" sz="1700" spc="-15" b="1">
                <a:latin typeface="Times New Roman"/>
                <a:cs typeface="Times New Roman"/>
              </a:rPr>
              <a:t>правильную</a:t>
            </a:r>
            <a:r>
              <a:rPr dirty="0" sz="1700" spc="70" b="1">
                <a:latin typeface="Times New Roman"/>
                <a:cs typeface="Times New Roman"/>
              </a:rPr>
              <a:t> </a:t>
            </a:r>
            <a:r>
              <a:rPr dirty="0" sz="1700" spc="-5" b="1">
                <a:latin typeface="Times New Roman"/>
                <a:cs typeface="Times New Roman"/>
              </a:rPr>
              <a:t>и </a:t>
            </a:r>
            <a:r>
              <a:rPr dirty="0" sz="1700" spc="-409" b="1">
                <a:latin typeface="Times New Roman"/>
                <a:cs typeface="Times New Roman"/>
              </a:rPr>
              <a:t> </a:t>
            </a:r>
            <a:r>
              <a:rPr dirty="0" sz="1700" spc="-25" b="1">
                <a:latin typeface="Times New Roman"/>
                <a:cs typeface="Times New Roman"/>
              </a:rPr>
              <a:t>здоровую</a:t>
            </a:r>
            <a:r>
              <a:rPr dirty="0" sz="1700" spc="35" b="1">
                <a:latin typeface="Times New Roman"/>
                <a:cs typeface="Times New Roman"/>
              </a:rPr>
              <a:t> </a:t>
            </a:r>
            <a:r>
              <a:rPr dirty="0" sz="1700" spc="-60" b="1">
                <a:latin typeface="Times New Roman"/>
                <a:cs typeface="Times New Roman"/>
              </a:rPr>
              <a:t>еду,</a:t>
            </a:r>
            <a:r>
              <a:rPr dirty="0" sz="1700" spc="10" b="1">
                <a:latin typeface="Times New Roman"/>
                <a:cs typeface="Times New Roman"/>
              </a:rPr>
              <a:t> </a:t>
            </a:r>
            <a:r>
              <a:rPr dirty="0" sz="1700" spc="-5" b="1">
                <a:latin typeface="Times New Roman"/>
                <a:cs typeface="Times New Roman"/>
              </a:rPr>
              <a:t>ребенок </a:t>
            </a:r>
            <a:r>
              <a:rPr dirty="0" sz="1700" spc="-40" b="1">
                <a:latin typeface="Times New Roman"/>
                <a:cs typeface="Times New Roman"/>
              </a:rPr>
              <a:t>будет</a:t>
            </a:r>
            <a:r>
              <a:rPr dirty="0" sz="1700" spc="5" b="1">
                <a:latin typeface="Times New Roman"/>
                <a:cs typeface="Times New Roman"/>
              </a:rPr>
              <a:t> </a:t>
            </a:r>
            <a:r>
              <a:rPr dirty="0" sz="1700" spc="-15" b="1">
                <a:latin typeface="Times New Roman"/>
                <a:cs typeface="Times New Roman"/>
              </a:rPr>
              <a:t>защищен</a:t>
            </a:r>
            <a:r>
              <a:rPr dirty="0" sz="1700" spc="35" b="1">
                <a:latin typeface="Times New Roman"/>
                <a:cs typeface="Times New Roman"/>
              </a:rPr>
              <a:t> </a:t>
            </a:r>
            <a:r>
              <a:rPr dirty="0" sz="1700" spc="-15" b="1">
                <a:latin typeface="Times New Roman"/>
                <a:cs typeface="Times New Roman"/>
              </a:rPr>
              <a:t>от</a:t>
            </a:r>
            <a:r>
              <a:rPr dirty="0" sz="1700" spc="-5" b="1">
                <a:latin typeface="Times New Roman"/>
                <a:cs typeface="Times New Roman"/>
              </a:rPr>
              <a:t> </a:t>
            </a:r>
            <a:r>
              <a:rPr dirty="0" sz="1700" spc="-15" b="1">
                <a:latin typeface="Times New Roman"/>
                <a:cs typeface="Times New Roman"/>
              </a:rPr>
              <a:t>негативного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2020"/>
              </a:lnSpc>
            </a:pPr>
            <a:r>
              <a:rPr dirty="0" sz="1700" spc="-10" b="1">
                <a:latin typeface="Times New Roman"/>
                <a:cs typeface="Times New Roman"/>
              </a:rPr>
              <a:t>воздействия</a:t>
            </a:r>
            <a:r>
              <a:rPr dirty="0" sz="1700" spc="-40" b="1">
                <a:latin typeface="Times New Roman"/>
                <a:cs typeface="Times New Roman"/>
              </a:rPr>
              <a:t> </a:t>
            </a:r>
            <a:r>
              <a:rPr dirty="0" sz="1700" spc="-20" b="1">
                <a:latin typeface="Times New Roman"/>
                <a:cs typeface="Times New Roman"/>
              </a:rPr>
              <a:t>окружающей</a:t>
            </a:r>
            <a:r>
              <a:rPr dirty="0" sz="1700" spc="90" b="1">
                <a:latin typeface="Times New Roman"/>
                <a:cs typeface="Times New Roman"/>
              </a:rPr>
              <a:t> </a:t>
            </a:r>
            <a:r>
              <a:rPr dirty="0" sz="1700" spc="-10" b="1">
                <a:latin typeface="Times New Roman"/>
                <a:cs typeface="Times New Roman"/>
              </a:rPr>
              <a:t>среды.</a:t>
            </a:r>
            <a:endParaRPr sz="1700">
              <a:latin typeface="Times New Roman"/>
              <a:cs typeface="Times New Roman"/>
            </a:endParaRPr>
          </a:p>
          <a:p>
            <a:pPr marL="12700" marR="51435">
              <a:lnSpc>
                <a:spcPct val="99800"/>
              </a:lnSpc>
              <a:spcBef>
                <a:spcPts val="1425"/>
              </a:spcBef>
            </a:pPr>
            <a:r>
              <a:rPr dirty="0" sz="1700" b="1">
                <a:latin typeface="Times New Roman"/>
                <a:cs typeface="Times New Roman"/>
              </a:rPr>
              <a:t>По</a:t>
            </a:r>
            <a:r>
              <a:rPr dirty="0" sz="1700" spc="-15" b="1">
                <a:latin typeface="Times New Roman"/>
                <a:cs typeface="Times New Roman"/>
              </a:rPr>
              <a:t> </a:t>
            </a:r>
            <a:r>
              <a:rPr dirty="0" sz="1700" spc="-10" b="1">
                <a:latin typeface="Times New Roman"/>
                <a:cs typeface="Times New Roman"/>
              </a:rPr>
              <a:t>сравнению</a:t>
            </a:r>
            <a:r>
              <a:rPr dirty="0" sz="1700" spc="10" b="1">
                <a:latin typeface="Times New Roman"/>
                <a:cs typeface="Times New Roman"/>
              </a:rPr>
              <a:t> </a:t>
            </a:r>
            <a:r>
              <a:rPr dirty="0" sz="1700" spc="-5" b="1">
                <a:latin typeface="Times New Roman"/>
                <a:cs typeface="Times New Roman"/>
              </a:rPr>
              <a:t>с</a:t>
            </a:r>
            <a:r>
              <a:rPr dirty="0" sz="1700" spc="5" b="1">
                <a:latin typeface="Times New Roman"/>
                <a:cs typeface="Times New Roman"/>
              </a:rPr>
              <a:t> </a:t>
            </a:r>
            <a:r>
              <a:rPr dirty="0" sz="1700" spc="-15" b="1">
                <a:latin typeface="Times New Roman"/>
                <a:cs typeface="Times New Roman"/>
              </a:rPr>
              <a:t>организмом</a:t>
            </a:r>
            <a:r>
              <a:rPr dirty="0" sz="1700" spc="40" b="1">
                <a:latin typeface="Times New Roman"/>
                <a:cs typeface="Times New Roman"/>
              </a:rPr>
              <a:t> </a:t>
            </a:r>
            <a:r>
              <a:rPr dirty="0" sz="1700" spc="-10" b="1">
                <a:latin typeface="Times New Roman"/>
                <a:cs typeface="Times New Roman"/>
              </a:rPr>
              <a:t>взрослого,</a:t>
            </a:r>
            <a:r>
              <a:rPr dirty="0" sz="1700" spc="-20" b="1">
                <a:latin typeface="Times New Roman"/>
                <a:cs typeface="Times New Roman"/>
              </a:rPr>
              <a:t> </a:t>
            </a:r>
            <a:r>
              <a:rPr dirty="0" sz="1700" spc="-5" b="1">
                <a:latin typeface="Times New Roman"/>
                <a:cs typeface="Times New Roman"/>
              </a:rPr>
              <a:t>ребенок</a:t>
            </a:r>
            <a:r>
              <a:rPr dirty="0" sz="1700" spc="-35" b="1">
                <a:latin typeface="Times New Roman"/>
                <a:cs typeface="Times New Roman"/>
              </a:rPr>
              <a:t> </a:t>
            </a:r>
            <a:r>
              <a:rPr dirty="0" sz="1700" spc="-5" b="1">
                <a:latin typeface="Times New Roman"/>
                <a:cs typeface="Times New Roman"/>
              </a:rPr>
              <a:t>развивается </a:t>
            </a:r>
            <a:r>
              <a:rPr dirty="0" sz="1700" spc="-409" b="1">
                <a:latin typeface="Times New Roman"/>
                <a:cs typeface="Times New Roman"/>
              </a:rPr>
              <a:t> </a:t>
            </a:r>
            <a:r>
              <a:rPr dirty="0" sz="1700" spc="-10" b="1">
                <a:latin typeface="Times New Roman"/>
                <a:cs typeface="Times New Roman"/>
              </a:rPr>
              <a:t>стремительными</a:t>
            </a:r>
            <a:r>
              <a:rPr dirty="0" sz="1700" spc="35" b="1">
                <a:latin typeface="Times New Roman"/>
                <a:cs typeface="Times New Roman"/>
              </a:rPr>
              <a:t> </a:t>
            </a:r>
            <a:r>
              <a:rPr dirty="0" sz="1700" spc="-10" b="1">
                <a:latin typeface="Times New Roman"/>
                <a:cs typeface="Times New Roman"/>
              </a:rPr>
              <a:t>темпами,</a:t>
            </a:r>
            <a:r>
              <a:rPr dirty="0" sz="1700" spc="5" b="1">
                <a:latin typeface="Times New Roman"/>
                <a:cs typeface="Times New Roman"/>
              </a:rPr>
              <a:t> </a:t>
            </a:r>
            <a:r>
              <a:rPr dirty="0" sz="1700" spc="-10" b="1">
                <a:latin typeface="Times New Roman"/>
                <a:cs typeface="Times New Roman"/>
              </a:rPr>
              <a:t>на</a:t>
            </a:r>
            <a:r>
              <a:rPr dirty="0" sz="1700" spc="15" b="1">
                <a:latin typeface="Times New Roman"/>
                <a:cs typeface="Times New Roman"/>
              </a:rPr>
              <a:t> </a:t>
            </a:r>
            <a:r>
              <a:rPr dirty="0" sz="1700" spc="-15" b="1">
                <a:latin typeface="Times New Roman"/>
                <a:cs typeface="Times New Roman"/>
              </a:rPr>
              <a:t>что </a:t>
            </a:r>
            <a:r>
              <a:rPr dirty="0" sz="1700" spc="-20" b="1">
                <a:latin typeface="Times New Roman"/>
                <a:cs typeface="Times New Roman"/>
              </a:rPr>
              <a:t>уходит</a:t>
            </a:r>
            <a:r>
              <a:rPr dirty="0" sz="1700" spc="-5" b="1">
                <a:latin typeface="Times New Roman"/>
                <a:cs typeface="Times New Roman"/>
              </a:rPr>
              <a:t> </a:t>
            </a:r>
            <a:r>
              <a:rPr dirty="0" sz="1700" spc="-15" b="1">
                <a:latin typeface="Times New Roman"/>
                <a:cs typeface="Times New Roman"/>
              </a:rPr>
              <a:t>намного</a:t>
            </a:r>
            <a:r>
              <a:rPr dirty="0" sz="1700" spc="-10" b="1">
                <a:latin typeface="Times New Roman"/>
                <a:cs typeface="Times New Roman"/>
              </a:rPr>
              <a:t> </a:t>
            </a:r>
            <a:r>
              <a:rPr dirty="0" sz="1700" spc="-25" b="1">
                <a:latin typeface="Times New Roman"/>
                <a:cs typeface="Times New Roman"/>
              </a:rPr>
              <a:t>больше </a:t>
            </a:r>
            <a:r>
              <a:rPr dirty="0" sz="1700" spc="-20" b="1">
                <a:latin typeface="Times New Roman"/>
                <a:cs typeface="Times New Roman"/>
              </a:rPr>
              <a:t> </a:t>
            </a:r>
            <a:r>
              <a:rPr dirty="0" sz="1700" spc="-15" b="1">
                <a:latin typeface="Times New Roman"/>
                <a:cs typeface="Times New Roman"/>
              </a:rPr>
              <a:t>энергии.</a:t>
            </a:r>
            <a:endParaRPr sz="1700">
              <a:latin typeface="Times New Roman"/>
              <a:cs typeface="Times New Roman"/>
            </a:endParaRPr>
          </a:p>
          <a:p>
            <a:pPr algn="just" marL="12700" marR="426720">
              <a:lnSpc>
                <a:spcPct val="100099"/>
              </a:lnSpc>
              <a:spcBef>
                <a:spcPts val="1415"/>
              </a:spcBef>
            </a:pPr>
            <a:r>
              <a:rPr dirty="0" sz="1700" spc="-15" b="1">
                <a:latin typeface="Times New Roman"/>
                <a:cs typeface="Times New Roman"/>
              </a:rPr>
              <a:t>Ребенок </a:t>
            </a:r>
            <a:r>
              <a:rPr dirty="0" sz="1700" spc="-10" b="1">
                <a:latin typeface="Times New Roman"/>
                <a:cs typeface="Times New Roman"/>
              </a:rPr>
              <a:t>нуждается </a:t>
            </a:r>
            <a:r>
              <a:rPr dirty="0" sz="1700" spc="-5" b="1">
                <a:latin typeface="Times New Roman"/>
                <a:cs typeface="Times New Roman"/>
              </a:rPr>
              <a:t>в </a:t>
            </a:r>
            <a:r>
              <a:rPr dirty="0" sz="1700" spc="-10" b="1">
                <a:latin typeface="Times New Roman"/>
                <a:cs typeface="Times New Roman"/>
              </a:rPr>
              <a:t>качественных продуктах </a:t>
            </a:r>
            <a:r>
              <a:rPr dirty="0" sz="1700" spc="-5" b="1">
                <a:latin typeface="Times New Roman"/>
                <a:cs typeface="Times New Roman"/>
              </a:rPr>
              <a:t>питания, </a:t>
            </a:r>
            <a:r>
              <a:rPr dirty="0" sz="1700" b="1">
                <a:latin typeface="Times New Roman"/>
                <a:cs typeface="Times New Roman"/>
              </a:rPr>
              <a:t> </a:t>
            </a:r>
            <a:r>
              <a:rPr dirty="0" sz="1700" spc="-20" b="1">
                <a:latin typeface="Times New Roman"/>
                <a:cs typeface="Times New Roman"/>
              </a:rPr>
              <a:t>которые его </a:t>
            </a:r>
            <a:r>
              <a:rPr dirty="0" sz="1700" spc="-10" b="1">
                <a:latin typeface="Times New Roman"/>
                <a:cs typeface="Times New Roman"/>
              </a:rPr>
              <a:t>организм </a:t>
            </a:r>
            <a:r>
              <a:rPr dirty="0" sz="1700" spc="-25" b="1">
                <a:latin typeface="Times New Roman"/>
                <a:cs typeface="Times New Roman"/>
              </a:rPr>
              <a:t>должен </a:t>
            </a:r>
            <a:r>
              <a:rPr dirty="0" sz="1700" spc="-15" b="1">
                <a:latin typeface="Times New Roman"/>
                <a:cs typeface="Times New Roman"/>
              </a:rPr>
              <a:t>получать </a:t>
            </a:r>
            <a:r>
              <a:rPr dirty="0" sz="1700" spc="-10" b="1">
                <a:latin typeface="Times New Roman"/>
                <a:cs typeface="Times New Roman"/>
              </a:rPr>
              <a:t>своевременно. В </a:t>
            </a:r>
            <a:r>
              <a:rPr dirty="0" sz="1700" spc="-5" b="1">
                <a:latin typeface="Times New Roman"/>
                <a:cs typeface="Times New Roman"/>
              </a:rPr>
              <a:t> </a:t>
            </a:r>
            <a:r>
              <a:rPr dirty="0" sz="1700" spc="-15" b="1">
                <a:latin typeface="Times New Roman"/>
                <a:cs typeface="Times New Roman"/>
              </a:rPr>
              <a:t>ином </a:t>
            </a:r>
            <a:r>
              <a:rPr dirty="0" sz="1700" spc="-5" b="1">
                <a:latin typeface="Times New Roman"/>
                <a:cs typeface="Times New Roman"/>
              </a:rPr>
              <a:t>случае </a:t>
            </a:r>
            <a:r>
              <a:rPr dirty="0" sz="1700" spc="-25" b="1">
                <a:latin typeface="Times New Roman"/>
                <a:cs typeface="Times New Roman"/>
              </a:rPr>
              <a:t>возможны </a:t>
            </a:r>
            <a:r>
              <a:rPr dirty="0" sz="1700" spc="-5" b="1">
                <a:latin typeface="Times New Roman"/>
                <a:cs typeface="Times New Roman"/>
              </a:rPr>
              <a:t>-</a:t>
            </a:r>
            <a:r>
              <a:rPr dirty="0" sz="1700" b="1">
                <a:latin typeface="Times New Roman"/>
                <a:cs typeface="Times New Roman"/>
              </a:rPr>
              <a:t> отставание </a:t>
            </a:r>
            <a:r>
              <a:rPr dirty="0" sz="1700" spc="-5" b="1">
                <a:latin typeface="Times New Roman"/>
                <a:cs typeface="Times New Roman"/>
              </a:rPr>
              <a:t>в росте и </a:t>
            </a:r>
            <a:r>
              <a:rPr dirty="0" sz="1700" spc="-10" b="1">
                <a:latin typeface="Times New Roman"/>
                <a:cs typeface="Times New Roman"/>
              </a:rPr>
              <a:t>развитии, </a:t>
            </a:r>
            <a:r>
              <a:rPr dirty="0" sz="1700" spc="-409" b="1">
                <a:latin typeface="Times New Roman"/>
                <a:cs typeface="Times New Roman"/>
              </a:rPr>
              <a:t> </a:t>
            </a:r>
            <a:r>
              <a:rPr dirty="0" sz="1700" b="1">
                <a:latin typeface="Times New Roman"/>
                <a:cs typeface="Times New Roman"/>
              </a:rPr>
              <a:t>частые</a:t>
            </a:r>
            <a:r>
              <a:rPr dirty="0" sz="1700" spc="-30" b="1">
                <a:latin typeface="Times New Roman"/>
                <a:cs typeface="Times New Roman"/>
              </a:rPr>
              <a:t> </a:t>
            </a:r>
            <a:r>
              <a:rPr dirty="0" sz="1700" spc="-15" b="1">
                <a:latin typeface="Times New Roman"/>
                <a:cs typeface="Times New Roman"/>
              </a:rPr>
              <a:t>болезни.</a:t>
            </a:r>
            <a:endParaRPr sz="17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01968" y="1284732"/>
            <a:ext cx="5065776" cy="520293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" y="89992"/>
            <a:ext cx="10001885" cy="21793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802890" marR="203835" indent="-109347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2A5F99"/>
                </a:solidFill>
              </a:rPr>
              <a:t>Проведение</a:t>
            </a:r>
            <a:r>
              <a:rPr dirty="0" sz="4000" spc="-105">
                <a:solidFill>
                  <a:srgbClr val="2A5F99"/>
                </a:solidFill>
              </a:rPr>
              <a:t> </a:t>
            </a:r>
            <a:r>
              <a:rPr dirty="0" sz="4000" spc="-20">
                <a:solidFill>
                  <a:srgbClr val="2A5F99"/>
                </a:solidFill>
              </a:rPr>
              <a:t>инструментальных </a:t>
            </a:r>
            <a:r>
              <a:rPr dirty="0" sz="4000" spc="-1100">
                <a:solidFill>
                  <a:srgbClr val="2A5F99"/>
                </a:solidFill>
              </a:rPr>
              <a:t> </a:t>
            </a:r>
            <a:r>
              <a:rPr dirty="0" sz="4000" spc="-10">
                <a:solidFill>
                  <a:srgbClr val="2A5F99"/>
                </a:solidFill>
              </a:rPr>
              <a:t>замеров</a:t>
            </a:r>
            <a:r>
              <a:rPr dirty="0" sz="4000" spc="-35">
                <a:solidFill>
                  <a:srgbClr val="2A5F99"/>
                </a:solidFill>
              </a:rPr>
              <a:t> </a:t>
            </a:r>
            <a:r>
              <a:rPr dirty="0" sz="4000" spc="-5">
                <a:solidFill>
                  <a:srgbClr val="2A5F99"/>
                </a:solidFill>
              </a:rPr>
              <a:t>микроклимата</a:t>
            </a:r>
            <a:endParaRPr sz="4000"/>
          </a:p>
          <a:p>
            <a:pPr marL="12700" marR="5080" indent="91440">
              <a:lnSpc>
                <a:spcPct val="100000"/>
              </a:lnSpc>
              <a:spcBef>
                <a:spcPts val="650"/>
              </a:spcBef>
            </a:pPr>
            <a:r>
              <a:rPr dirty="0" sz="2800" spc="-10">
                <a:solidFill>
                  <a:srgbClr val="000000"/>
                </a:solidFill>
              </a:rPr>
              <a:t>Измерения</a:t>
            </a:r>
            <a:r>
              <a:rPr dirty="0" sz="2800" spc="-45">
                <a:solidFill>
                  <a:srgbClr val="000000"/>
                </a:solidFill>
              </a:rPr>
              <a:t> </a:t>
            </a:r>
            <a:r>
              <a:rPr dirty="0" sz="2800" spc="-10">
                <a:solidFill>
                  <a:srgbClr val="000000"/>
                </a:solidFill>
              </a:rPr>
              <a:t>параметров</a:t>
            </a:r>
            <a:r>
              <a:rPr dirty="0" sz="2800" spc="15">
                <a:solidFill>
                  <a:srgbClr val="000000"/>
                </a:solidFill>
              </a:rPr>
              <a:t> </a:t>
            </a:r>
            <a:r>
              <a:rPr dirty="0" sz="2800">
                <a:solidFill>
                  <a:srgbClr val="000000"/>
                </a:solidFill>
              </a:rPr>
              <a:t>микроклимата</a:t>
            </a:r>
            <a:r>
              <a:rPr dirty="0" sz="2800" spc="-70">
                <a:solidFill>
                  <a:srgbClr val="000000"/>
                </a:solidFill>
              </a:rPr>
              <a:t> </a:t>
            </a:r>
            <a:r>
              <a:rPr dirty="0" sz="2800" spc="-5">
                <a:solidFill>
                  <a:srgbClr val="000000"/>
                </a:solidFill>
              </a:rPr>
              <a:t>производятся</a:t>
            </a:r>
            <a:r>
              <a:rPr dirty="0" sz="2800" spc="-75">
                <a:solidFill>
                  <a:srgbClr val="000000"/>
                </a:solidFill>
              </a:rPr>
              <a:t> </a:t>
            </a:r>
            <a:r>
              <a:rPr dirty="0" sz="2800">
                <a:solidFill>
                  <a:srgbClr val="000000"/>
                </a:solidFill>
              </a:rPr>
              <a:t>на </a:t>
            </a:r>
            <a:r>
              <a:rPr dirty="0" sz="2800" spc="-760">
                <a:solidFill>
                  <a:srgbClr val="000000"/>
                </a:solidFill>
              </a:rPr>
              <a:t> </a:t>
            </a:r>
            <a:r>
              <a:rPr dirty="0" sz="2800" spc="-15">
                <a:solidFill>
                  <a:srgbClr val="000000"/>
                </a:solidFill>
              </a:rPr>
              <a:t>нескольких</a:t>
            </a:r>
            <a:r>
              <a:rPr dirty="0" sz="2800" spc="-40">
                <a:solidFill>
                  <a:srgbClr val="000000"/>
                </a:solidFill>
              </a:rPr>
              <a:t> </a:t>
            </a:r>
            <a:r>
              <a:rPr dirty="0" sz="2800" spc="-15">
                <a:solidFill>
                  <a:srgbClr val="000000"/>
                </a:solidFill>
              </a:rPr>
              <a:t>высотах</a:t>
            </a:r>
            <a:r>
              <a:rPr dirty="0" sz="2800" spc="-5">
                <a:solidFill>
                  <a:srgbClr val="000000"/>
                </a:solidFill>
              </a:rPr>
              <a:t> над</a:t>
            </a:r>
            <a:r>
              <a:rPr dirty="0" sz="2800" spc="-10">
                <a:solidFill>
                  <a:srgbClr val="000000"/>
                </a:solidFill>
              </a:rPr>
              <a:t> </a:t>
            </a:r>
            <a:r>
              <a:rPr dirty="0" sz="2800" spc="-15">
                <a:solidFill>
                  <a:srgbClr val="000000"/>
                </a:solidFill>
              </a:rPr>
              <a:t>уровнем</a:t>
            </a:r>
            <a:r>
              <a:rPr dirty="0" sz="2800" spc="20">
                <a:solidFill>
                  <a:srgbClr val="000000"/>
                </a:solidFill>
              </a:rPr>
              <a:t> </a:t>
            </a:r>
            <a:r>
              <a:rPr dirty="0" sz="2800" spc="-10">
                <a:solidFill>
                  <a:srgbClr val="000000"/>
                </a:solidFill>
              </a:rPr>
              <a:t>пола</a:t>
            </a:r>
            <a:endParaRPr sz="2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307"/>
            <a:ext cx="9697720" cy="1239520"/>
          </a:xfrm>
          <a:custGeom>
            <a:avLst/>
            <a:gdLst/>
            <a:ahLst/>
            <a:cxnLst/>
            <a:rect l="l" t="t" r="r" b="b"/>
            <a:pathLst>
              <a:path w="9697720" h="1239520">
                <a:moveTo>
                  <a:pt x="9697212" y="0"/>
                </a:moveTo>
                <a:lnTo>
                  <a:pt x="0" y="0"/>
                </a:lnTo>
                <a:lnTo>
                  <a:pt x="0" y="1239012"/>
                </a:lnTo>
                <a:lnTo>
                  <a:pt x="9697212" y="1239012"/>
                </a:lnTo>
                <a:lnTo>
                  <a:pt x="9697212" y="0"/>
                </a:lnTo>
                <a:close/>
              </a:path>
            </a:pathLst>
          </a:custGeom>
          <a:solidFill>
            <a:srgbClr val="E74B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562088" y="6839711"/>
            <a:ext cx="2496820" cy="18415"/>
          </a:xfrm>
          <a:custGeom>
            <a:avLst/>
            <a:gdLst/>
            <a:ahLst/>
            <a:cxnLst/>
            <a:rect l="l" t="t" r="r" b="b"/>
            <a:pathLst>
              <a:path w="2496820" h="18415">
                <a:moveTo>
                  <a:pt x="2496311" y="0"/>
                </a:moveTo>
                <a:lnTo>
                  <a:pt x="0" y="0"/>
                </a:lnTo>
                <a:lnTo>
                  <a:pt x="0" y="18287"/>
                </a:lnTo>
                <a:lnTo>
                  <a:pt x="2496311" y="18287"/>
                </a:lnTo>
                <a:lnTo>
                  <a:pt x="2496311" y="0"/>
                </a:lnTo>
                <a:close/>
              </a:path>
            </a:pathLst>
          </a:custGeom>
          <a:solidFill>
            <a:srgbClr val="E74B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00683" y="6839711"/>
            <a:ext cx="6460490" cy="18415"/>
          </a:xfrm>
          <a:custGeom>
            <a:avLst/>
            <a:gdLst/>
            <a:ahLst/>
            <a:cxnLst/>
            <a:rect l="l" t="t" r="r" b="b"/>
            <a:pathLst>
              <a:path w="6460490" h="18415">
                <a:moveTo>
                  <a:pt x="6460236" y="0"/>
                </a:moveTo>
                <a:lnTo>
                  <a:pt x="0" y="0"/>
                </a:lnTo>
                <a:lnTo>
                  <a:pt x="0" y="18287"/>
                </a:lnTo>
                <a:lnTo>
                  <a:pt x="6460236" y="18287"/>
                </a:lnTo>
                <a:lnTo>
                  <a:pt x="6460236" y="0"/>
                </a:lnTo>
                <a:close/>
              </a:path>
            </a:pathLst>
          </a:custGeom>
          <a:solidFill>
            <a:srgbClr val="BCC3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87246" y="199720"/>
            <a:ext cx="6826884" cy="11239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182880">
              <a:lnSpc>
                <a:spcPct val="100000"/>
              </a:lnSpc>
              <a:spcBef>
                <a:spcPts val="100"/>
              </a:spcBef>
            </a:pPr>
            <a:r>
              <a:rPr dirty="0" sz="3600" spc="-20">
                <a:solidFill>
                  <a:srgbClr val="FFFFFF"/>
                </a:solidFill>
              </a:rPr>
              <a:t>Инструментальные</a:t>
            </a:r>
            <a:r>
              <a:rPr dirty="0" sz="3600" spc="130">
                <a:solidFill>
                  <a:srgbClr val="FFFFFF"/>
                </a:solidFill>
              </a:rPr>
              <a:t> </a:t>
            </a:r>
            <a:r>
              <a:rPr dirty="0" sz="3600" spc="-10">
                <a:solidFill>
                  <a:srgbClr val="FFFFFF"/>
                </a:solidFill>
              </a:rPr>
              <a:t>замеры </a:t>
            </a:r>
            <a:r>
              <a:rPr dirty="0" sz="3600" spc="-5">
                <a:solidFill>
                  <a:srgbClr val="FFFFFF"/>
                </a:solidFill>
              </a:rPr>
              <a:t> </a:t>
            </a:r>
            <a:r>
              <a:rPr dirty="0" sz="3600" spc="-10">
                <a:solidFill>
                  <a:srgbClr val="FFFFFF"/>
                </a:solidFill>
              </a:rPr>
              <a:t>параметров </a:t>
            </a:r>
            <a:r>
              <a:rPr dirty="0" sz="3600" spc="-65">
                <a:solidFill>
                  <a:srgbClr val="FFFFFF"/>
                </a:solidFill>
              </a:rPr>
              <a:t>шума</a:t>
            </a:r>
            <a:r>
              <a:rPr dirty="0" sz="3600" spc="100">
                <a:solidFill>
                  <a:srgbClr val="FFFFFF"/>
                </a:solidFill>
              </a:rPr>
              <a:t> </a:t>
            </a:r>
            <a:r>
              <a:rPr dirty="0" sz="3600">
                <a:solidFill>
                  <a:srgbClr val="FFFFFF"/>
                </a:solidFill>
              </a:rPr>
              <a:t>и</a:t>
            </a:r>
            <a:r>
              <a:rPr dirty="0" sz="3600" spc="-35">
                <a:solidFill>
                  <a:srgbClr val="FFFFFF"/>
                </a:solidFill>
              </a:rPr>
              <a:t> </a:t>
            </a:r>
            <a:r>
              <a:rPr dirty="0" sz="3600" spc="-10">
                <a:solidFill>
                  <a:srgbClr val="FFFFFF"/>
                </a:solidFill>
              </a:rPr>
              <a:t>вибрации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437489" y="1747850"/>
            <a:ext cx="9523095" cy="25279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73380" indent="-361315">
              <a:lnSpc>
                <a:spcPct val="100000"/>
              </a:lnSpc>
              <a:spcBef>
                <a:spcPts val="105"/>
              </a:spcBef>
              <a:buChar char="-"/>
              <a:tabLst>
                <a:tab pos="373380" algn="l"/>
                <a:tab pos="374015" algn="l"/>
              </a:tabLst>
            </a:pPr>
            <a:r>
              <a:rPr dirty="0" sz="3200" spc="-20" b="1">
                <a:latin typeface="Arial"/>
                <a:cs typeface="Arial"/>
              </a:rPr>
              <a:t>производственные</a:t>
            </a:r>
            <a:r>
              <a:rPr dirty="0" sz="3200" spc="30" b="1">
                <a:latin typeface="Arial"/>
                <a:cs typeface="Arial"/>
              </a:rPr>
              <a:t> </a:t>
            </a:r>
            <a:r>
              <a:rPr dirty="0" sz="3200" spc="-15" b="1">
                <a:latin typeface="Arial"/>
                <a:cs typeface="Arial"/>
              </a:rPr>
              <a:t>цеха</a:t>
            </a:r>
            <a:r>
              <a:rPr dirty="0" sz="3200" spc="-10" b="1">
                <a:latin typeface="Arial"/>
                <a:cs typeface="Arial"/>
              </a:rPr>
              <a:t> </a:t>
            </a:r>
            <a:r>
              <a:rPr dirty="0" sz="3200" spc="-20" b="1">
                <a:latin typeface="Arial"/>
                <a:cs typeface="Arial"/>
              </a:rPr>
              <a:t>пищеблока;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-"/>
            </a:pPr>
            <a:endParaRPr sz="3350">
              <a:latin typeface="Arial"/>
              <a:cs typeface="Arial"/>
            </a:endParaRPr>
          </a:p>
          <a:p>
            <a:pPr marL="373380" indent="-361315">
              <a:lnSpc>
                <a:spcPct val="100000"/>
              </a:lnSpc>
              <a:buChar char="-"/>
              <a:tabLst>
                <a:tab pos="373380" algn="l"/>
                <a:tab pos="374015" algn="l"/>
              </a:tabLst>
            </a:pPr>
            <a:r>
              <a:rPr dirty="0" sz="3200" spc="-15" b="1">
                <a:latin typeface="Arial"/>
                <a:cs typeface="Arial"/>
              </a:rPr>
              <a:t>рабочие</a:t>
            </a:r>
            <a:r>
              <a:rPr dirty="0" sz="3200" spc="-75" b="1">
                <a:latin typeface="Arial"/>
                <a:cs typeface="Arial"/>
              </a:rPr>
              <a:t> </a:t>
            </a:r>
            <a:r>
              <a:rPr dirty="0" sz="3200" spc="-30" b="1">
                <a:latin typeface="Arial"/>
                <a:cs typeface="Arial"/>
              </a:rPr>
              <a:t>места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00">
              <a:latin typeface="Arial"/>
              <a:cs typeface="Arial"/>
            </a:endParaRPr>
          </a:p>
          <a:p>
            <a:pPr marL="1946910">
              <a:lnSpc>
                <a:spcPct val="100000"/>
              </a:lnSpc>
            </a:pPr>
            <a:r>
              <a:rPr dirty="0" sz="3600" spc="-15" b="1">
                <a:solidFill>
                  <a:srgbClr val="2A5F99"/>
                </a:solidFill>
                <a:latin typeface="Arial"/>
                <a:cs typeface="Arial"/>
              </a:rPr>
              <a:t>Измерения</a:t>
            </a:r>
            <a:r>
              <a:rPr dirty="0" sz="3600" spc="-10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3600" spc="-25" b="1">
                <a:solidFill>
                  <a:srgbClr val="2A5F99"/>
                </a:solidFill>
                <a:latin typeface="Arial"/>
                <a:cs typeface="Arial"/>
              </a:rPr>
              <a:t>проводятся</a:t>
            </a:r>
            <a:r>
              <a:rPr dirty="0" sz="3600" spc="30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3600" spc="-15" b="1">
                <a:solidFill>
                  <a:srgbClr val="2A5F99"/>
                </a:solidFill>
                <a:latin typeface="Arial"/>
                <a:cs typeface="Arial"/>
              </a:rPr>
              <a:t>ежегодно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2775" y="5605678"/>
            <a:ext cx="5132070" cy="454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 b="1">
                <a:solidFill>
                  <a:srgbClr val="C8201E"/>
                </a:solidFill>
                <a:latin typeface="Arial"/>
                <a:cs typeface="Arial"/>
              </a:rPr>
              <a:t>СанПиН</a:t>
            </a:r>
            <a:r>
              <a:rPr dirty="0" sz="2800" spc="-1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C8201E"/>
                </a:solidFill>
                <a:latin typeface="Arial"/>
                <a:cs typeface="Arial"/>
              </a:rPr>
              <a:t>2.3/2.4.3590-20</a:t>
            </a:r>
            <a:r>
              <a:rPr dirty="0" sz="2800" spc="1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C8201E"/>
                </a:solidFill>
                <a:latin typeface="Arial"/>
                <a:cs typeface="Arial"/>
              </a:rPr>
              <a:t>п.2.13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9194" y="4464558"/>
            <a:ext cx="11306810" cy="0"/>
          </a:xfrm>
          <a:custGeom>
            <a:avLst/>
            <a:gdLst/>
            <a:ahLst/>
            <a:cxnLst/>
            <a:rect l="l" t="t" r="r" b="b"/>
            <a:pathLst>
              <a:path w="11306810" h="0">
                <a:moveTo>
                  <a:pt x="0" y="0"/>
                </a:moveTo>
                <a:lnTo>
                  <a:pt x="11306556" y="0"/>
                </a:lnTo>
              </a:path>
            </a:pathLst>
          </a:custGeom>
          <a:ln w="77724">
            <a:solidFill>
              <a:srgbClr val="3464A3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74835" y="4681728"/>
            <a:ext cx="2665476" cy="201168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4810" y="1728216"/>
            <a:ext cx="2066330" cy="184708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91338" y="1125512"/>
          <a:ext cx="11749405" cy="2041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91990"/>
                <a:gridCol w="3827779"/>
                <a:gridCol w="1800859"/>
                <a:gridCol w="1628775"/>
              </a:tblGrid>
              <a:tr h="616673">
                <a:tc>
                  <a:txBody>
                    <a:bodyPr/>
                    <a:lstStyle/>
                    <a:p>
                      <a:pPr algn="ctr" marL="27940">
                        <a:lnSpc>
                          <a:spcPct val="100000"/>
                        </a:lnSpc>
                        <a:spcBef>
                          <a:spcPts val="1475"/>
                        </a:spcBef>
                      </a:pPr>
                      <a:r>
                        <a:rPr dirty="0" sz="1550" spc="20" b="1">
                          <a:latin typeface="Arial"/>
                          <a:cs typeface="Arial"/>
                        </a:rPr>
                        <a:t>Вид</a:t>
                      </a:r>
                      <a:r>
                        <a:rPr dirty="0" sz="155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15" b="1">
                          <a:latin typeface="Arial"/>
                          <a:cs typeface="Arial"/>
                        </a:rPr>
                        <a:t>исследований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187325"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7081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550" spc="10" b="1">
                          <a:latin typeface="Arial"/>
                          <a:cs typeface="Arial"/>
                        </a:rPr>
                        <a:t>Объект</a:t>
                      </a:r>
                      <a:r>
                        <a:rPr dirty="0" sz="1550" spc="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15" b="1">
                          <a:latin typeface="Arial"/>
                          <a:cs typeface="Arial"/>
                        </a:rPr>
                        <a:t>исследования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algn="ctr" marR="116839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550" spc="15" b="1">
                          <a:latin typeface="Arial"/>
                          <a:cs typeface="Arial"/>
                        </a:rPr>
                        <a:t>(обследования)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64769"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307340">
                        <a:lnSpc>
                          <a:spcPct val="100000"/>
                        </a:lnSpc>
                        <a:spcBef>
                          <a:spcPts val="1475"/>
                        </a:spcBef>
                      </a:pPr>
                      <a:r>
                        <a:rPr dirty="0" sz="1550" spc="10" b="1">
                          <a:latin typeface="Arial"/>
                          <a:cs typeface="Arial"/>
                        </a:rPr>
                        <a:t>Количество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187325"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02565">
                        <a:lnSpc>
                          <a:spcPct val="100000"/>
                        </a:lnSpc>
                        <a:spcBef>
                          <a:spcPts val="1475"/>
                        </a:spcBef>
                      </a:pPr>
                      <a:r>
                        <a:rPr dirty="0" sz="1550" spc="5" b="1">
                          <a:latin typeface="Arial"/>
                          <a:cs typeface="Arial"/>
                        </a:rPr>
                        <a:t>Кратность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187325">
                    <a:solidFill>
                      <a:srgbClr val="9999CC"/>
                    </a:solidFill>
                  </a:tcPr>
                </a:tc>
              </a:tr>
              <a:tr h="14245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algn="ctr" marL="25400">
                        <a:lnSpc>
                          <a:spcPct val="100000"/>
                        </a:lnSpc>
                      </a:pPr>
                      <a:r>
                        <a:rPr dirty="0" u="heavy" sz="1550" spc="1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"/>
                          <a:cs typeface="Arial"/>
                        </a:rPr>
                        <a:t>Микробиологические</a:t>
                      </a:r>
                      <a:r>
                        <a:rPr dirty="0" u="heavy" sz="1550" spc="14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heavy" sz="1550" spc="15" b="1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"/>
                          <a:cs typeface="Arial"/>
                        </a:rPr>
                        <a:t>исследования</a:t>
                      </a:r>
                      <a:r>
                        <a:rPr dirty="0" sz="1550" spc="15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проб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algn="ctr" marL="2349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550" spc="1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готовых</a:t>
                      </a:r>
                      <a:r>
                        <a:rPr dirty="0" sz="1550" spc="8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блюд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algn="ctr" marR="175260">
                        <a:lnSpc>
                          <a:spcPct val="100000"/>
                        </a:lnSpc>
                      </a:pPr>
                      <a:r>
                        <a:rPr dirty="0" sz="1550" spc="5" b="1">
                          <a:latin typeface="Arial"/>
                          <a:cs typeface="Arial"/>
                        </a:rPr>
                        <a:t>Салаты,</a:t>
                      </a:r>
                      <a:r>
                        <a:rPr dirty="0" sz="1550" spc="1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10" b="1">
                          <a:latin typeface="Arial"/>
                          <a:cs typeface="Arial"/>
                        </a:rPr>
                        <a:t>вторые</a:t>
                      </a:r>
                      <a:r>
                        <a:rPr dirty="0" sz="1550" spc="8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15" b="1">
                          <a:latin typeface="Arial"/>
                          <a:cs typeface="Arial"/>
                        </a:rPr>
                        <a:t>блюда,</a:t>
                      </a:r>
                      <a:r>
                        <a:rPr dirty="0" sz="1550" spc="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15" b="1">
                          <a:latin typeface="Arial"/>
                          <a:cs typeface="Arial"/>
                        </a:rPr>
                        <a:t>гарниры,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algn="ctr" marR="1695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550" spc="15" b="1">
                          <a:latin typeface="Arial"/>
                          <a:cs typeface="Arial"/>
                        </a:rPr>
                        <a:t>творожные,</a:t>
                      </a:r>
                      <a:r>
                        <a:rPr dirty="0" sz="1550" spc="9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15" b="1">
                          <a:latin typeface="Arial"/>
                          <a:cs typeface="Arial"/>
                        </a:rPr>
                        <a:t>овощные</a:t>
                      </a:r>
                      <a:r>
                        <a:rPr dirty="0" sz="1550" spc="8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0" b="1">
                          <a:latin typeface="Arial"/>
                          <a:cs typeface="Arial"/>
                        </a:rPr>
                        <a:t>блюда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30200">
                        <a:lnSpc>
                          <a:spcPct val="100000"/>
                        </a:lnSpc>
                      </a:pPr>
                      <a:r>
                        <a:rPr dirty="0" sz="1550" spc="15" b="1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5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10" b="1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55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15" b="1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550" spc="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0" b="1">
                          <a:latin typeface="Arial"/>
                          <a:cs typeface="Arial"/>
                        </a:rPr>
                        <a:t>блюда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200660">
                        <a:lnSpc>
                          <a:spcPct val="100000"/>
                        </a:lnSpc>
                      </a:pPr>
                      <a:r>
                        <a:rPr dirty="0" sz="1550" spc="15" b="1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55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10" b="1">
                          <a:latin typeface="Arial"/>
                          <a:cs typeface="Arial"/>
                        </a:rPr>
                        <a:t>раза</a:t>
                      </a:r>
                      <a:r>
                        <a:rPr dirty="0" sz="1550" spc="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0" b="1">
                          <a:latin typeface="Arial"/>
                          <a:cs typeface="Arial"/>
                        </a:rPr>
                        <a:t>в</a:t>
                      </a:r>
                      <a:r>
                        <a:rPr dirty="0" sz="1550" spc="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10" b="1">
                          <a:latin typeface="Arial"/>
                          <a:cs typeface="Arial"/>
                        </a:rPr>
                        <a:t>год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6E6FF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191338" y="4379252"/>
            <a:ext cx="11749405" cy="1486535"/>
          </a:xfrm>
          <a:custGeom>
            <a:avLst/>
            <a:gdLst/>
            <a:ahLst/>
            <a:cxnLst/>
            <a:rect l="l" t="t" r="r" b="b"/>
            <a:pathLst>
              <a:path w="11749405" h="1486535">
                <a:moveTo>
                  <a:pt x="4514723" y="0"/>
                </a:moveTo>
                <a:lnTo>
                  <a:pt x="0" y="0"/>
                </a:lnTo>
                <a:lnTo>
                  <a:pt x="0" y="1486408"/>
                </a:lnTo>
                <a:lnTo>
                  <a:pt x="4514723" y="1486408"/>
                </a:lnTo>
                <a:lnTo>
                  <a:pt x="4514723" y="0"/>
                </a:lnTo>
                <a:close/>
              </a:path>
              <a:path w="11749405" h="1486535">
                <a:moveTo>
                  <a:pt x="11748948" y="0"/>
                </a:moveTo>
                <a:lnTo>
                  <a:pt x="10312959" y="0"/>
                </a:lnTo>
                <a:lnTo>
                  <a:pt x="8112938" y="0"/>
                </a:lnTo>
                <a:lnTo>
                  <a:pt x="4514774" y="0"/>
                </a:lnTo>
                <a:lnTo>
                  <a:pt x="4514774" y="1486408"/>
                </a:lnTo>
                <a:lnTo>
                  <a:pt x="8112938" y="1486408"/>
                </a:lnTo>
                <a:lnTo>
                  <a:pt x="10312959" y="1486408"/>
                </a:lnTo>
                <a:lnTo>
                  <a:pt x="11748948" y="1486408"/>
                </a:lnTo>
                <a:lnTo>
                  <a:pt x="11748948" y="0"/>
                </a:lnTo>
                <a:close/>
              </a:path>
            </a:pathLst>
          </a:custGeom>
          <a:solidFill>
            <a:srgbClr val="E6E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87527" y="3517519"/>
            <a:ext cx="4324350" cy="50927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u="heavy" sz="1550" spc="1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Калорийность</a:t>
            </a:r>
            <a:r>
              <a:rPr dirty="0" sz="1550" spc="10" b="1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dirty="0" sz="1550" spc="16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550" spc="20" b="1">
                <a:solidFill>
                  <a:srgbClr val="FF0000"/>
                </a:solidFill>
                <a:latin typeface="Arial"/>
                <a:cs typeface="Arial"/>
              </a:rPr>
              <a:t>выход</a:t>
            </a:r>
            <a:r>
              <a:rPr dirty="0" sz="1550" spc="7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550" spc="20" b="1">
                <a:solidFill>
                  <a:srgbClr val="FF0000"/>
                </a:solidFill>
                <a:latin typeface="Arial"/>
                <a:cs typeface="Arial"/>
              </a:rPr>
              <a:t>блюд</a:t>
            </a:r>
            <a:r>
              <a:rPr dirty="0" sz="1550" spc="459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550" spc="10" b="1">
                <a:solidFill>
                  <a:srgbClr val="FF0000"/>
                </a:solidFill>
                <a:latin typeface="Arial"/>
                <a:cs typeface="Arial"/>
              </a:rPr>
              <a:t>соответствие</a:t>
            </a:r>
            <a:endParaRPr sz="1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dirty="0" sz="1550" spc="10" b="1">
                <a:solidFill>
                  <a:srgbClr val="FF0000"/>
                </a:solidFill>
                <a:latin typeface="Arial"/>
                <a:cs typeface="Arial"/>
              </a:rPr>
              <a:t>химического</a:t>
            </a:r>
            <a:r>
              <a:rPr dirty="0" sz="1550" spc="1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FF0000"/>
                </a:solidFill>
                <a:latin typeface="Arial"/>
                <a:cs typeface="Arial"/>
              </a:rPr>
              <a:t>состава</a:t>
            </a:r>
            <a:r>
              <a:rPr dirty="0" sz="1550" spc="19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550" spc="20" b="1">
                <a:solidFill>
                  <a:srgbClr val="FF0000"/>
                </a:solidFill>
                <a:latin typeface="Arial"/>
                <a:cs typeface="Arial"/>
              </a:rPr>
              <a:t>блюд</a:t>
            </a:r>
            <a:r>
              <a:rPr dirty="0" sz="1550" spc="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550" spc="5" b="1">
                <a:solidFill>
                  <a:srgbClr val="FF0000"/>
                </a:solidFill>
                <a:latin typeface="Arial"/>
                <a:cs typeface="Arial"/>
              </a:rPr>
              <a:t>рецептуре</a:t>
            </a:r>
            <a:endParaRPr sz="1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86425" y="3639439"/>
            <a:ext cx="1637664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15" b="1">
                <a:latin typeface="Arial"/>
                <a:cs typeface="Arial"/>
              </a:rPr>
              <a:t>Рацион</a:t>
            </a:r>
            <a:r>
              <a:rPr dirty="0" sz="1550" spc="10" b="1">
                <a:latin typeface="Arial"/>
                <a:cs typeface="Arial"/>
              </a:rPr>
              <a:t> питания</a:t>
            </a:r>
            <a:endParaRPr sz="15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40977" y="3636390"/>
            <a:ext cx="137795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15" b="1">
                <a:latin typeface="Arial"/>
                <a:cs typeface="Arial"/>
              </a:rPr>
              <a:t>1</a:t>
            </a:r>
            <a:endParaRPr sz="1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72698" y="3636390"/>
            <a:ext cx="1103630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15" b="1">
                <a:latin typeface="Arial"/>
                <a:cs typeface="Arial"/>
              </a:rPr>
              <a:t>1</a:t>
            </a:r>
            <a:r>
              <a:rPr dirty="0" sz="1550" spc="-5" b="1">
                <a:latin typeface="Arial"/>
                <a:cs typeface="Arial"/>
              </a:rPr>
              <a:t> </a:t>
            </a:r>
            <a:r>
              <a:rPr dirty="0" sz="1550" spc="10" b="1">
                <a:latin typeface="Arial"/>
                <a:cs typeface="Arial"/>
              </a:rPr>
              <a:t>раз</a:t>
            </a:r>
            <a:r>
              <a:rPr dirty="0" sz="1550" spc="15" b="1">
                <a:latin typeface="Arial"/>
                <a:cs typeface="Arial"/>
              </a:rPr>
              <a:t> </a:t>
            </a:r>
            <a:r>
              <a:rPr dirty="0" sz="1550" spc="20" b="1">
                <a:latin typeface="Arial"/>
                <a:cs typeface="Arial"/>
              </a:rPr>
              <a:t>в</a:t>
            </a:r>
            <a:r>
              <a:rPr dirty="0" sz="1550" spc="5" b="1">
                <a:latin typeface="Arial"/>
                <a:cs typeface="Arial"/>
              </a:rPr>
              <a:t> </a:t>
            </a:r>
            <a:r>
              <a:rPr dirty="0" sz="1550" spc="10" b="1">
                <a:latin typeface="Arial"/>
                <a:cs typeface="Arial"/>
              </a:rPr>
              <a:t>год</a:t>
            </a:r>
            <a:endParaRPr sz="15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2140" y="4742814"/>
            <a:ext cx="3673475" cy="75628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dirty="0" sz="1550" spc="15" b="1">
                <a:latin typeface="Arial"/>
                <a:cs typeface="Arial"/>
              </a:rPr>
              <a:t>Микробиологические</a:t>
            </a:r>
            <a:r>
              <a:rPr dirty="0" sz="1550" spc="170" b="1">
                <a:latin typeface="Arial"/>
                <a:cs typeface="Arial"/>
              </a:rPr>
              <a:t> </a:t>
            </a:r>
            <a:r>
              <a:rPr dirty="0" sz="1550" spc="10" b="1">
                <a:latin typeface="Arial"/>
                <a:cs typeface="Arial"/>
              </a:rPr>
              <a:t>исследования</a:t>
            </a:r>
            <a:endParaRPr sz="1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dirty="0" u="heavy" sz="1550" spc="2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смывов</a:t>
            </a:r>
            <a:r>
              <a:rPr dirty="0" u="heavy" sz="1550" spc="5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sz="1550" spc="25" b="1">
                <a:solidFill>
                  <a:srgbClr val="FF0000"/>
                </a:solidFill>
                <a:latin typeface="Arial"/>
                <a:cs typeface="Arial"/>
              </a:rPr>
              <a:t>на</a:t>
            </a:r>
            <a:r>
              <a:rPr dirty="0" sz="1550" spc="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550" spc="15" b="1">
                <a:solidFill>
                  <a:srgbClr val="FF0000"/>
                </a:solidFill>
                <a:latin typeface="Arial"/>
                <a:cs typeface="Arial"/>
              </a:rPr>
              <a:t>наличие</a:t>
            </a:r>
            <a:r>
              <a:rPr dirty="0" sz="1550" spc="4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550" spc="10" b="1">
                <a:solidFill>
                  <a:srgbClr val="FF0000"/>
                </a:solidFill>
                <a:latin typeface="Arial"/>
                <a:cs typeface="Arial"/>
              </a:rPr>
              <a:t>санитарно-</a:t>
            </a:r>
            <a:endParaRPr sz="1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dirty="0" sz="1550" spc="10" b="1">
                <a:solidFill>
                  <a:srgbClr val="FF0000"/>
                </a:solidFill>
                <a:latin typeface="Arial"/>
                <a:cs typeface="Arial"/>
              </a:rPr>
              <a:t>показательной</a:t>
            </a:r>
            <a:r>
              <a:rPr dirty="0" sz="1550" spc="16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550" spc="20" b="1">
                <a:solidFill>
                  <a:srgbClr val="FF0000"/>
                </a:solidFill>
                <a:latin typeface="Arial"/>
                <a:cs typeface="Arial"/>
              </a:rPr>
              <a:t>микрофлоры</a:t>
            </a:r>
            <a:r>
              <a:rPr dirty="0" sz="1550" spc="9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u="heavy" sz="1550" spc="2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(БГКП)</a:t>
            </a:r>
            <a:endParaRPr sz="15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36363" y="4742814"/>
            <a:ext cx="3140710" cy="756285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algn="ctr" marL="12700" marR="5080" indent="1905">
              <a:lnSpc>
                <a:spcPct val="103600"/>
              </a:lnSpc>
              <a:spcBef>
                <a:spcPts val="65"/>
              </a:spcBef>
            </a:pPr>
            <a:r>
              <a:rPr dirty="0" sz="1550" spc="5" b="1">
                <a:latin typeface="Arial"/>
                <a:cs typeface="Arial"/>
              </a:rPr>
              <a:t>Объекты</a:t>
            </a:r>
            <a:r>
              <a:rPr dirty="0" sz="1550" spc="10" b="1">
                <a:latin typeface="Arial"/>
                <a:cs typeface="Arial"/>
              </a:rPr>
              <a:t> </a:t>
            </a:r>
            <a:r>
              <a:rPr dirty="0" sz="1550" spc="15" b="1">
                <a:latin typeface="Arial"/>
                <a:cs typeface="Arial"/>
              </a:rPr>
              <a:t>производственного </a:t>
            </a:r>
            <a:r>
              <a:rPr dirty="0" sz="1550" spc="20" b="1">
                <a:latin typeface="Arial"/>
                <a:cs typeface="Arial"/>
              </a:rPr>
              <a:t> окружения,</a:t>
            </a:r>
            <a:r>
              <a:rPr dirty="0" sz="1550" spc="50" b="1">
                <a:latin typeface="Arial"/>
                <a:cs typeface="Arial"/>
              </a:rPr>
              <a:t> </a:t>
            </a:r>
            <a:r>
              <a:rPr dirty="0" sz="1550" spc="10" b="1">
                <a:latin typeface="Arial"/>
                <a:cs typeface="Arial"/>
              </a:rPr>
              <a:t>руки</a:t>
            </a:r>
            <a:r>
              <a:rPr dirty="0" sz="1550" spc="55" b="1">
                <a:latin typeface="Arial"/>
                <a:cs typeface="Arial"/>
              </a:rPr>
              <a:t> </a:t>
            </a:r>
            <a:r>
              <a:rPr dirty="0" sz="1550" spc="20" b="1">
                <a:latin typeface="Arial"/>
                <a:cs typeface="Arial"/>
              </a:rPr>
              <a:t>и</a:t>
            </a:r>
            <a:r>
              <a:rPr dirty="0" sz="1550" spc="25" b="1">
                <a:latin typeface="Arial"/>
                <a:cs typeface="Arial"/>
              </a:rPr>
              <a:t> </a:t>
            </a:r>
            <a:r>
              <a:rPr dirty="0" sz="1550" spc="15" b="1">
                <a:latin typeface="Arial"/>
                <a:cs typeface="Arial"/>
              </a:rPr>
              <a:t>спецодежда </a:t>
            </a:r>
            <a:r>
              <a:rPr dirty="0" sz="1550" spc="-420" b="1">
                <a:latin typeface="Arial"/>
                <a:cs typeface="Arial"/>
              </a:rPr>
              <a:t> </a:t>
            </a:r>
            <a:r>
              <a:rPr dirty="0" sz="1550" spc="15" b="1">
                <a:latin typeface="Arial"/>
                <a:cs typeface="Arial"/>
              </a:rPr>
              <a:t>персонала</a:t>
            </a:r>
            <a:endParaRPr sz="15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05215" y="4986350"/>
            <a:ext cx="1407160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20" b="1">
                <a:latin typeface="Arial"/>
                <a:cs typeface="Arial"/>
              </a:rPr>
              <a:t>5</a:t>
            </a:r>
            <a:r>
              <a:rPr dirty="0" sz="1550" spc="-10" b="1">
                <a:latin typeface="Arial"/>
                <a:cs typeface="Arial"/>
              </a:rPr>
              <a:t> </a:t>
            </a:r>
            <a:r>
              <a:rPr dirty="0" sz="1550" spc="10" b="1">
                <a:latin typeface="Arial"/>
                <a:cs typeface="Arial"/>
              </a:rPr>
              <a:t>-</a:t>
            </a:r>
            <a:r>
              <a:rPr dirty="0" sz="1550" spc="-5" b="1">
                <a:latin typeface="Arial"/>
                <a:cs typeface="Arial"/>
              </a:rPr>
              <a:t> </a:t>
            </a:r>
            <a:r>
              <a:rPr dirty="0" sz="1550" spc="10" b="1">
                <a:latin typeface="Arial"/>
                <a:cs typeface="Arial"/>
              </a:rPr>
              <a:t>10</a:t>
            </a:r>
            <a:r>
              <a:rPr dirty="0" sz="1550" spc="25" b="1">
                <a:latin typeface="Arial"/>
                <a:cs typeface="Arial"/>
              </a:rPr>
              <a:t> </a:t>
            </a:r>
            <a:r>
              <a:rPr dirty="0" sz="1550" spc="20" b="1">
                <a:latin typeface="Arial"/>
                <a:cs typeface="Arial"/>
              </a:rPr>
              <a:t>смывов</a:t>
            </a:r>
            <a:endParaRPr sz="1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72698" y="4986350"/>
            <a:ext cx="1103630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20" b="1">
                <a:latin typeface="Arial"/>
                <a:cs typeface="Arial"/>
              </a:rPr>
              <a:t>1</a:t>
            </a:r>
            <a:r>
              <a:rPr dirty="0" sz="1550" spc="-15" b="1">
                <a:latin typeface="Arial"/>
                <a:cs typeface="Arial"/>
              </a:rPr>
              <a:t> </a:t>
            </a:r>
            <a:r>
              <a:rPr dirty="0" sz="1550" spc="10" b="1">
                <a:latin typeface="Arial"/>
                <a:cs typeface="Arial"/>
              </a:rPr>
              <a:t>раз </a:t>
            </a:r>
            <a:r>
              <a:rPr dirty="0" sz="1550" spc="20" b="1">
                <a:latin typeface="Arial"/>
                <a:cs typeface="Arial"/>
              </a:rPr>
              <a:t>в</a:t>
            </a:r>
            <a:r>
              <a:rPr dirty="0" sz="1550" spc="5" b="1">
                <a:latin typeface="Arial"/>
                <a:cs typeface="Arial"/>
              </a:rPr>
              <a:t> </a:t>
            </a:r>
            <a:r>
              <a:rPr dirty="0" sz="1550" spc="15" b="1">
                <a:latin typeface="Arial"/>
                <a:cs typeface="Arial"/>
              </a:rPr>
              <a:t>год</a:t>
            </a:r>
            <a:endParaRPr sz="15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1561" y="6049162"/>
            <a:ext cx="9327515" cy="6350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2390"/>
              </a:lnSpc>
              <a:spcBef>
                <a:spcPts val="114"/>
              </a:spcBef>
            </a:pPr>
            <a:r>
              <a:rPr dirty="0" sz="2000" spc="5" b="1" i="1">
                <a:solidFill>
                  <a:srgbClr val="0000FF"/>
                </a:solidFill>
                <a:latin typeface="Times New Roman"/>
                <a:cs typeface="Times New Roman"/>
              </a:rPr>
              <a:t>Основание:</a:t>
            </a:r>
            <a:r>
              <a:rPr dirty="0" sz="2000" spc="-85" b="1" i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spc="10" b="1" i="1">
                <a:solidFill>
                  <a:srgbClr val="0000FF"/>
                </a:solidFill>
                <a:latin typeface="Times New Roman"/>
                <a:cs typeface="Times New Roman"/>
              </a:rPr>
              <a:t>МР</a:t>
            </a:r>
            <a:r>
              <a:rPr dirty="0" sz="2000" spc="-35" b="1" i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spc="5" b="1" i="1">
                <a:solidFill>
                  <a:srgbClr val="0000FF"/>
                </a:solidFill>
                <a:latin typeface="Times New Roman"/>
                <a:cs typeface="Times New Roman"/>
              </a:rPr>
              <a:t>2.4.0179-20</a:t>
            </a:r>
            <a:r>
              <a:rPr dirty="0" sz="2000" spc="-100" b="1" i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spc="-15" b="1" i="1">
                <a:solidFill>
                  <a:srgbClr val="0000FF"/>
                </a:solidFill>
                <a:latin typeface="Times New Roman"/>
                <a:cs typeface="Times New Roman"/>
              </a:rPr>
              <a:t>«Рекомендации</a:t>
            </a:r>
            <a:r>
              <a:rPr dirty="0" sz="2000" spc="-70" b="1" i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spc="5" b="1" i="1">
                <a:solidFill>
                  <a:srgbClr val="0000FF"/>
                </a:solidFill>
                <a:latin typeface="Times New Roman"/>
                <a:cs typeface="Times New Roman"/>
              </a:rPr>
              <a:t>по</a:t>
            </a:r>
            <a:r>
              <a:rPr dirty="0" sz="2000" spc="-30" b="1" i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spc="10" b="1" i="1">
                <a:solidFill>
                  <a:srgbClr val="0000FF"/>
                </a:solidFill>
                <a:latin typeface="Times New Roman"/>
                <a:cs typeface="Times New Roman"/>
              </a:rPr>
              <a:t>организации</a:t>
            </a:r>
            <a:r>
              <a:rPr dirty="0" sz="2000" spc="-110" b="1" i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spc="15" b="1" i="1">
                <a:solidFill>
                  <a:srgbClr val="0000FF"/>
                </a:solidFill>
                <a:latin typeface="Times New Roman"/>
                <a:cs typeface="Times New Roman"/>
              </a:rPr>
              <a:t>питания</a:t>
            </a:r>
            <a:r>
              <a:rPr dirty="0" sz="2000" spc="-100" b="1" i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b="1" i="1">
                <a:solidFill>
                  <a:srgbClr val="0000FF"/>
                </a:solidFill>
                <a:latin typeface="Times New Roman"/>
                <a:cs typeface="Times New Roman"/>
              </a:rPr>
              <a:t>обучающихся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390"/>
              </a:lnSpc>
            </a:pPr>
            <a:r>
              <a:rPr dirty="0" sz="2000" spc="5" b="1" i="1">
                <a:solidFill>
                  <a:srgbClr val="0000FF"/>
                </a:solidFill>
                <a:latin typeface="Times New Roman"/>
                <a:cs typeface="Times New Roman"/>
              </a:rPr>
              <a:t>об</a:t>
            </a:r>
            <a:r>
              <a:rPr dirty="0" sz="2000" spc="20" b="1" i="1">
                <a:solidFill>
                  <a:srgbClr val="0000FF"/>
                </a:solidFill>
                <a:latin typeface="Times New Roman"/>
                <a:cs typeface="Times New Roman"/>
              </a:rPr>
              <a:t>щ</a:t>
            </a:r>
            <a:r>
              <a:rPr dirty="0" sz="2000" spc="-25" b="1" i="1">
                <a:solidFill>
                  <a:srgbClr val="0000FF"/>
                </a:solidFill>
                <a:latin typeface="Times New Roman"/>
                <a:cs typeface="Times New Roman"/>
              </a:rPr>
              <a:t>е</a:t>
            </a:r>
            <a:r>
              <a:rPr dirty="0" sz="2000" spc="5" b="1" i="1">
                <a:solidFill>
                  <a:srgbClr val="0000FF"/>
                </a:solidFill>
                <a:latin typeface="Times New Roman"/>
                <a:cs typeface="Times New Roman"/>
              </a:rPr>
              <a:t>обра</a:t>
            </a:r>
            <a:r>
              <a:rPr dirty="0" sz="2000" spc="-25" b="1" i="1">
                <a:solidFill>
                  <a:srgbClr val="0000FF"/>
                </a:solidFill>
                <a:latin typeface="Times New Roman"/>
                <a:cs typeface="Times New Roman"/>
              </a:rPr>
              <a:t>з</a:t>
            </a:r>
            <a:r>
              <a:rPr dirty="0" sz="2000" spc="5" b="1" i="1">
                <a:solidFill>
                  <a:srgbClr val="0000FF"/>
                </a:solidFill>
                <a:latin typeface="Times New Roman"/>
                <a:cs typeface="Times New Roman"/>
              </a:rPr>
              <a:t>о</a:t>
            </a:r>
            <a:r>
              <a:rPr dirty="0" sz="2000" spc="-35" b="1" i="1">
                <a:solidFill>
                  <a:srgbClr val="0000FF"/>
                </a:solidFill>
                <a:latin typeface="Times New Roman"/>
                <a:cs typeface="Times New Roman"/>
              </a:rPr>
              <a:t>ва</a:t>
            </a:r>
            <a:r>
              <a:rPr dirty="0" sz="2000" spc="-10" b="1" i="1">
                <a:solidFill>
                  <a:srgbClr val="0000FF"/>
                </a:solidFill>
                <a:latin typeface="Times New Roman"/>
                <a:cs typeface="Times New Roman"/>
              </a:rPr>
              <a:t>т</a:t>
            </a:r>
            <a:r>
              <a:rPr dirty="0" sz="2000" spc="-25" b="1" i="1">
                <a:solidFill>
                  <a:srgbClr val="0000FF"/>
                </a:solidFill>
                <a:latin typeface="Times New Roman"/>
                <a:cs typeface="Times New Roman"/>
              </a:rPr>
              <a:t>ел</a:t>
            </a:r>
            <a:r>
              <a:rPr dirty="0" sz="2000" spc="-20" b="1" i="1">
                <a:solidFill>
                  <a:srgbClr val="0000FF"/>
                </a:solidFill>
                <a:latin typeface="Times New Roman"/>
                <a:cs typeface="Times New Roman"/>
              </a:rPr>
              <a:t>ь</a:t>
            </a:r>
            <a:r>
              <a:rPr dirty="0" sz="2000" spc="5" b="1" i="1">
                <a:solidFill>
                  <a:srgbClr val="0000FF"/>
                </a:solidFill>
                <a:latin typeface="Times New Roman"/>
                <a:cs typeface="Times New Roman"/>
              </a:rPr>
              <a:t>ны</a:t>
            </a:r>
            <a:r>
              <a:rPr dirty="0" sz="2000" spc="5" b="1" i="1">
                <a:solidFill>
                  <a:srgbClr val="0000FF"/>
                </a:solidFill>
                <a:latin typeface="Times New Roman"/>
                <a:cs typeface="Times New Roman"/>
              </a:rPr>
              <a:t>х</a:t>
            </a:r>
            <a:r>
              <a:rPr dirty="0" sz="2000" spc="-140" b="1" i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spc="5" b="1" i="1">
                <a:solidFill>
                  <a:srgbClr val="0000FF"/>
                </a:solidFill>
                <a:latin typeface="Times New Roman"/>
                <a:cs typeface="Times New Roman"/>
              </a:rPr>
              <a:t>ор</a:t>
            </a:r>
            <a:r>
              <a:rPr dirty="0" sz="2000" spc="15" b="1" i="1">
                <a:solidFill>
                  <a:srgbClr val="0000FF"/>
                </a:solidFill>
                <a:latin typeface="Times New Roman"/>
                <a:cs typeface="Times New Roman"/>
              </a:rPr>
              <a:t>г</a:t>
            </a:r>
            <a:r>
              <a:rPr dirty="0" sz="2000" spc="5" b="1" i="1">
                <a:solidFill>
                  <a:srgbClr val="0000FF"/>
                </a:solidFill>
                <a:latin typeface="Times New Roman"/>
                <a:cs typeface="Times New Roman"/>
              </a:rPr>
              <a:t>ан</a:t>
            </a:r>
            <a:r>
              <a:rPr dirty="0" sz="2000" spc="-5" b="1" i="1">
                <a:solidFill>
                  <a:srgbClr val="0000FF"/>
                </a:solidFill>
                <a:latin typeface="Times New Roman"/>
                <a:cs typeface="Times New Roman"/>
              </a:rPr>
              <a:t>и</a:t>
            </a:r>
            <a:r>
              <a:rPr dirty="0" sz="2000" b="1" i="1">
                <a:solidFill>
                  <a:srgbClr val="0000FF"/>
                </a:solidFill>
                <a:latin typeface="Times New Roman"/>
                <a:cs typeface="Times New Roman"/>
              </a:rPr>
              <a:t>заци</a:t>
            </a:r>
            <a:r>
              <a:rPr dirty="0" sz="2000" spc="-5" b="1" i="1">
                <a:solidFill>
                  <a:srgbClr val="0000FF"/>
                </a:solidFill>
                <a:latin typeface="Times New Roman"/>
                <a:cs typeface="Times New Roman"/>
              </a:rPr>
              <a:t>й</a:t>
            </a:r>
            <a:r>
              <a:rPr dirty="0" sz="2000" spc="5" b="1" i="1">
                <a:solidFill>
                  <a:srgbClr val="0000FF"/>
                </a:solidFill>
                <a:latin typeface="Times New Roman"/>
                <a:cs typeface="Times New Roman"/>
              </a:rPr>
              <a:t>»,</a:t>
            </a:r>
            <a:r>
              <a:rPr dirty="0" sz="2000" spc="-105" b="1" i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spc="20" b="1" i="1">
                <a:solidFill>
                  <a:srgbClr val="0000FF"/>
                </a:solidFill>
                <a:latin typeface="Times New Roman"/>
                <a:cs typeface="Times New Roman"/>
              </a:rPr>
              <a:t>П</a:t>
            </a:r>
            <a:r>
              <a:rPr dirty="0" sz="2000" spc="5" b="1" i="1">
                <a:solidFill>
                  <a:srgbClr val="0000FF"/>
                </a:solidFill>
                <a:latin typeface="Times New Roman"/>
                <a:cs typeface="Times New Roman"/>
              </a:rPr>
              <a:t>рил</a:t>
            </a:r>
            <a:r>
              <a:rPr dirty="0" sz="2000" spc="-30" b="1" i="1">
                <a:solidFill>
                  <a:srgbClr val="0000FF"/>
                </a:solidFill>
                <a:latin typeface="Times New Roman"/>
                <a:cs typeface="Times New Roman"/>
              </a:rPr>
              <a:t>о</a:t>
            </a:r>
            <a:r>
              <a:rPr dirty="0" sz="2000" spc="-35" b="1" i="1">
                <a:solidFill>
                  <a:srgbClr val="0000FF"/>
                </a:solidFill>
                <a:latin typeface="Times New Roman"/>
                <a:cs typeface="Times New Roman"/>
              </a:rPr>
              <a:t>ж</a:t>
            </a:r>
            <a:r>
              <a:rPr dirty="0" sz="2000" spc="5" b="1" i="1">
                <a:solidFill>
                  <a:srgbClr val="0000FF"/>
                </a:solidFill>
                <a:latin typeface="Times New Roman"/>
                <a:cs typeface="Times New Roman"/>
              </a:rPr>
              <a:t>ение</a:t>
            </a:r>
            <a:r>
              <a:rPr dirty="0" sz="2000" spc="-140" b="1" i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spc="5" b="1" i="1">
                <a:solidFill>
                  <a:srgbClr val="0000FF"/>
                </a:solidFill>
                <a:latin typeface="Times New Roman"/>
                <a:cs typeface="Times New Roman"/>
              </a:rPr>
              <a:t>5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88086" y="90627"/>
            <a:ext cx="11159490" cy="100393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2326640" marR="5080" indent="-2314575">
              <a:lnSpc>
                <a:spcPct val="100400"/>
              </a:lnSpc>
              <a:spcBef>
                <a:spcPts val="90"/>
              </a:spcBef>
            </a:pPr>
            <a:r>
              <a:rPr dirty="0" sz="3200" spc="-20"/>
              <a:t>Производственный</a:t>
            </a:r>
            <a:r>
              <a:rPr dirty="0" sz="3200" spc="20"/>
              <a:t> </a:t>
            </a:r>
            <a:r>
              <a:rPr dirty="0" sz="3200" spc="-30"/>
              <a:t>контроль</a:t>
            </a:r>
            <a:r>
              <a:rPr dirty="0" sz="3200" spc="60"/>
              <a:t> </a:t>
            </a:r>
            <a:r>
              <a:rPr dirty="0" sz="3200" spc="-25"/>
              <a:t>за</a:t>
            </a:r>
            <a:r>
              <a:rPr dirty="0" sz="3200" spc="-40"/>
              <a:t> </a:t>
            </a:r>
            <a:r>
              <a:rPr dirty="0" sz="3200" spc="-10"/>
              <a:t>организацией </a:t>
            </a:r>
            <a:r>
              <a:rPr dirty="0" sz="3200" spc="-15"/>
              <a:t>питания </a:t>
            </a:r>
            <a:r>
              <a:rPr dirty="0" sz="3200" spc="-875"/>
              <a:t> </a:t>
            </a:r>
            <a:r>
              <a:rPr dirty="0" sz="3200"/>
              <a:t>в</a:t>
            </a:r>
            <a:r>
              <a:rPr dirty="0" sz="3200" spc="-25"/>
              <a:t> </a:t>
            </a:r>
            <a:r>
              <a:rPr dirty="0" sz="3200" spc="-20"/>
              <a:t>образовательном</a:t>
            </a:r>
            <a:r>
              <a:rPr dirty="0" sz="3200" spc="50"/>
              <a:t> </a:t>
            </a:r>
            <a:r>
              <a:rPr dirty="0" sz="3200" spc="-15"/>
              <a:t>учреждении</a:t>
            </a:r>
            <a:endParaRPr sz="32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9335" y="549465"/>
            <a:ext cx="11889105" cy="2019935"/>
            <a:chOff x="119335" y="549465"/>
            <a:chExt cx="11889105" cy="2019935"/>
          </a:xfrm>
        </p:grpSpPr>
        <p:sp>
          <p:nvSpPr>
            <p:cNvPr id="3" name="object 3"/>
            <p:cNvSpPr/>
            <p:nvPr/>
          </p:nvSpPr>
          <p:spPr>
            <a:xfrm>
              <a:off x="119329" y="549465"/>
              <a:ext cx="11889105" cy="922019"/>
            </a:xfrm>
            <a:custGeom>
              <a:avLst/>
              <a:gdLst/>
              <a:ahLst/>
              <a:cxnLst/>
              <a:rect l="l" t="t" r="r" b="b"/>
              <a:pathLst>
                <a:path w="11889105" h="922019">
                  <a:moveTo>
                    <a:pt x="4514723" y="0"/>
                  </a:moveTo>
                  <a:lnTo>
                    <a:pt x="0" y="0"/>
                  </a:lnTo>
                  <a:lnTo>
                    <a:pt x="0" y="921956"/>
                  </a:lnTo>
                  <a:lnTo>
                    <a:pt x="4514723" y="921956"/>
                  </a:lnTo>
                  <a:lnTo>
                    <a:pt x="4514723" y="0"/>
                  </a:lnTo>
                  <a:close/>
                </a:path>
                <a:path w="11889105" h="922019">
                  <a:moveTo>
                    <a:pt x="11889029" y="0"/>
                  </a:moveTo>
                  <a:lnTo>
                    <a:pt x="10312959" y="0"/>
                  </a:lnTo>
                  <a:lnTo>
                    <a:pt x="8112938" y="0"/>
                  </a:lnTo>
                  <a:lnTo>
                    <a:pt x="4514774" y="0"/>
                  </a:lnTo>
                  <a:lnTo>
                    <a:pt x="4514774" y="921956"/>
                  </a:lnTo>
                  <a:lnTo>
                    <a:pt x="8112938" y="921956"/>
                  </a:lnTo>
                  <a:lnTo>
                    <a:pt x="10312959" y="921956"/>
                  </a:lnTo>
                  <a:lnTo>
                    <a:pt x="11889029" y="921956"/>
                  </a:lnTo>
                  <a:lnTo>
                    <a:pt x="11889029" y="0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9329" y="1471447"/>
              <a:ext cx="11889105" cy="1097915"/>
            </a:xfrm>
            <a:custGeom>
              <a:avLst/>
              <a:gdLst/>
              <a:ahLst/>
              <a:cxnLst/>
              <a:rect l="l" t="t" r="r" b="b"/>
              <a:pathLst>
                <a:path w="11889105" h="1097914">
                  <a:moveTo>
                    <a:pt x="4514723" y="0"/>
                  </a:moveTo>
                  <a:lnTo>
                    <a:pt x="0" y="0"/>
                  </a:lnTo>
                  <a:lnTo>
                    <a:pt x="0" y="1097635"/>
                  </a:lnTo>
                  <a:lnTo>
                    <a:pt x="4514723" y="1097635"/>
                  </a:lnTo>
                  <a:lnTo>
                    <a:pt x="4514723" y="0"/>
                  </a:lnTo>
                  <a:close/>
                </a:path>
                <a:path w="11889105" h="1097914">
                  <a:moveTo>
                    <a:pt x="11889029" y="0"/>
                  </a:moveTo>
                  <a:lnTo>
                    <a:pt x="10312959" y="0"/>
                  </a:lnTo>
                  <a:lnTo>
                    <a:pt x="8112938" y="0"/>
                  </a:lnTo>
                  <a:lnTo>
                    <a:pt x="4514774" y="0"/>
                  </a:lnTo>
                  <a:lnTo>
                    <a:pt x="4514774" y="1097635"/>
                  </a:lnTo>
                  <a:lnTo>
                    <a:pt x="8112938" y="1097635"/>
                  </a:lnTo>
                  <a:lnTo>
                    <a:pt x="10312959" y="1097635"/>
                  </a:lnTo>
                  <a:lnTo>
                    <a:pt x="11889029" y="1097635"/>
                  </a:lnTo>
                  <a:lnTo>
                    <a:pt x="11889029" y="0"/>
                  </a:lnTo>
                  <a:close/>
                </a:path>
              </a:pathLst>
            </a:custGeom>
            <a:solidFill>
              <a:srgbClr val="E6E6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119329" y="3786289"/>
            <a:ext cx="11889105" cy="2091689"/>
          </a:xfrm>
          <a:custGeom>
            <a:avLst/>
            <a:gdLst/>
            <a:ahLst/>
            <a:cxnLst/>
            <a:rect l="l" t="t" r="r" b="b"/>
            <a:pathLst>
              <a:path w="11889105" h="2091689">
                <a:moveTo>
                  <a:pt x="4514723" y="0"/>
                </a:moveTo>
                <a:lnTo>
                  <a:pt x="0" y="0"/>
                </a:lnTo>
                <a:lnTo>
                  <a:pt x="0" y="2091182"/>
                </a:lnTo>
                <a:lnTo>
                  <a:pt x="4514723" y="2091182"/>
                </a:lnTo>
                <a:lnTo>
                  <a:pt x="4514723" y="0"/>
                </a:lnTo>
                <a:close/>
              </a:path>
              <a:path w="11889105" h="2091689">
                <a:moveTo>
                  <a:pt x="11889029" y="0"/>
                </a:moveTo>
                <a:lnTo>
                  <a:pt x="10312959" y="0"/>
                </a:lnTo>
                <a:lnTo>
                  <a:pt x="8112938" y="0"/>
                </a:lnTo>
                <a:lnTo>
                  <a:pt x="4514774" y="0"/>
                </a:lnTo>
                <a:lnTo>
                  <a:pt x="4514774" y="2091182"/>
                </a:lnTo>
                <a:lnTo>
                  <a:pt x="8112938" y="2091182"/>
                </a:lnTo>
                <a:lnTo>
                  <a:pt x="10312959" y="2091182"/>
                </a:lnTo>
                <a:lnTo>
                  <a:pt x="11889029" y="2091182"/>
                </a:lnTo>
                <a:lnTo>
                  <a:pt x="11889029" y="0"/>
                </a:lnTo>
                <a:close/>
              </a:path>
            </a:pathLst>
          </a:custGeom>
          <a:solidFill>
            <a:srgbClr val="E6E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431036" y="872109"/>
            <a:ext cx="1906270" cy="26733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1550" spc="20" b="1">
                <a:latin typeface="Arial"/>
                <a:cs typeface="Arial"/>
              </a:rPr>
              <a:t>Вид</a:t>
            </a:r>
            <a:r>
              <a:rPr dirty="0" sz="1550" spc="15" b="1">
                <a:latin typeface="Arial"/>
                <a:cs typeface="Arial"/>
              </a:rPr>
              <a:t> </a:t>
            </a:r>
            <a:r>
              <a:rPr dirty="0" sz="1550" spc="10" b="1">
                <a:latin typeface="Arial"/>
                <a:cs typeface="Arial"/>
              </a:rPr>
              <a:t>исследований</a:t>
            </a:r>
            <a:endParaRPr sz="1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6115" y="715136"/>
            <a:ext cx="1442720" cy="4826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R="50800">
              <a:lnSpc>
                <a:spcPts val="1780"/>
              </a:lnSpc>
              <a:spcBef>
                <a:spcPts val="130"/>
              </a:spcBef>
            </a:pPr>
            <a:r>
              <a:rPr dirty="0" sz="1550" spc="10" b="1">
                <a:latin typeface="Arial"/>
                <a:cs typeface="Arial"/>
              </a:rPr>
              <a:t>Объект</a:t>
            </a:r>
            <a:endParaRPr sz="1550">
              <a:latin typeface="Arial"/>
              <a:cs typeface="Arial"/>
            </a:endParaRPr>
          </a:p>
          <a:p>
            <a:pPr algn="ctr" marR="5080">
              <a:lnSpc>
                <a:spcPts val="1780"/>
              </a:lnSpc>
            </a:pPr>
            <a:r>
              <a:rPr dirty="0" sz="1550" spc="20" b="1">
                <a:latin typeface="Arial"/>
                <a:cs typeface="Arial"/>
              </a:rPr>
              <a:t>и</a:t>
            </a:r>
            <a:r>
              <a:rPr dirty="0" sz="1550" spc="-5" b="1">
                <a:latin typeface="Arial"/>
                <a:cs typeface="Arial"/>
              </a:rPr>
              <a:t>сс</a:t>
            </a:r>
            <a:r>
              <a:rPr dirty="0" sz="1550" spc="15" b="1">
                <a:latin typeface="Arial"/>
                <a:cs typeface="Arial"/>
              </a:rPr>
              <a:t>л</a:t>
            </a:r>
            <a:r>
              <a:rPr dirty="0" sz="1550" b="1">
                <a:latin typeface="Arial"/>
                <a:cs typeface="Arial"/>
              </a:rPr>
              <a:t>е</a:t>
            </a:r>
            <a:r>
              <a:rPr dirty="0" sz="1550" spc="20" b="1">
                <a:latin typeface="Arial"/>
                <a:cs typeface="Arial"/>
              </a:rPr>
              <a:t>д</a:t>
            </a:r>
            <a:r>
              <a:rPr dirty="0" sz="1550" spc="25" b="1">
                <a:latin typeface="Arial"/>
                <a:cs typeface="Arial"/>
              </a:rPr>
              <a:t>о</a:t>
            </a:r>
            <a:r>
              <a:rPr dirty="0" sz="1550" spc="20" b="1">
                <a:latin typeface="Arial"/>
                <a:cs typeface="Arial"/>
              </a:rPr>
              <a:t>в</a:t>
            </a:r>
            <a:r>
              <a:rPr dirty="0" sz="1550" spc="-5" b="1">
                <a:latin typeface="Arial"/>
                <a:cs typeface="Arial"/>
              </a:rPr>
              <a:t>а</a:t>
            </a:r>
            <a:r>
              <a:rPr dirty="0" sz="1550" spc="30" b="1">
                <a:latin typeface="Arial"/>
                <a:cs typeface="Arial"/>
              </a:rPr>
              <a:t>н</a:t>
            </a:r>
            <a:r>
              <a:rPr dirty="0" sz="1550" spc="20" b="1">
                <a:latin typeface="Arial"/>
                <a:cs typeface="Arial"/>
              </a:rPr>
              <a:t>ия</a:t>
            </a:r>
            <a:endParaRPr sz="15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5321" y="715136"/>
            <a:ext cx="1595755" cy="482600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214629" marR="5080" indent="-215265">
              <a:lnSpc>
                <a:spcPts val="1700"/>
              </a:lnSpc>
              <a:spcBef>
                <a:spcPts val="320"/>
              </a:spcBef>
            </a:pPr>
            <a:r>
              <a:rPr dirty="0" sz="1550" spc="5" b="1">
                <a:latin typeface="Arial"/>
                <a:cs typeface="Arial"/>
              </a:rPr>
              <a:t>Р</a:t>
            </a:r>
            <a:r>
              <a:rPr dirty="0" sz="1550" spc="-5" b="1">
                <a:latin typeface="Arial"/>
                <a:cs typeface="Arial"/>
              </a:rPr>
              <a:t>е</a:t>
            </a:r>
            <a:r>
              <a:rPr dirty="0" sz="1550" spc="10" b="1">
                <a:latin typeface="Arial"/>
                <a:cs typeface="Arial"/>
              </a:rPr>
              <a:t>ко</a:t>
            </a:r>
            <a:r>
              <a:rPr dirty="0" sz="1550" spc="40" b="1">
                <a:latin typeface="Arial"/>
                <a:cs typeface="Arial"/>
              </a:rPr>
              <a:t>м</a:t>
            </a:r>
            <a:r>
              <a:rPr dirty="0" sz="1550" spc="-5" b="1">
                <a:latin typeface="Arial"/>
                <a:cs typeface="Arial"/>
              </a:rPr>
              <a:t>е</a:t>
            </a:r>
            <a:r>
              <a:rPr dirty="0" sz="1550" spc="30" b="1">
                <a:latin typeface="Arial"/>
                <a:cs typeface="Arial"/>
              </a:rPr>
              <a:t>н</a:t>
            </a:r>
            <a:r>
              <a:rPr dirty="0" sz="1550" spc="20" b="1">
                <a:latin typeface="Arial"/>
                <a:cs typeface="Arial"/>
              </a:rPr>
              <a:t>д</a:t>
            </a:r>
            <a:r>
              <a:rPr dirty="0" sz="1550" b="1">
                <a:latin typeface="Arial"/>
                <a:cs typeface="Arial"/>
              </a:rPr>
              <a:t>у</a:t>
            </a:r>
            <a:r>
              <a:rPr dirty="0" sz="1550" spc="-5" b="1">
                <a:latin typeface="Arial"/>
                <a:cs typeface="Arial"/>
              </a:rPr>
              <a:t>е</a:t>
            </a:r>
            <a:r>
              <a:rPr dirty="0" sz="1550" spc="35" b="1">
                <a:latin typeface="Arial"/>
                <a:cs typeface="Arial"/>
              </a:rPr>
              <a:t>м</a:t>
            </a:r>
            <a:r>
              <a:rPr dirty="0" sz="1550" spc="10" b="1">
                <a:latin typeface="Arial"/>
                <a:cs typeface="Arial"/>
              </a:rPr>
              <a:t>ое  </a:t>
            </a:r>
            <a:r>
              <a:rPr dirty="0" sz="1550" spc="10" b="1">
                <a:latin typeface="Arial"/>
                <a:cs typeface="Arial"/>
              </a:rPr>
              <a:t>количество</a:t>
            </a:r>
            <a:endParaRPr sz="15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13973" y="931291"/>
            <a:ext cx="1032510" cy="26733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1550" spc="20" b="1">
                <a:latin typeface="Arial"/>
                <a:cs typeface="Arial"/>
              </a:rPr>
              <a:t>Кр</a:t>
            </a:r>
            <a:r>
              <a:rPr dirty="0" sz="1550" b="1">
                <a:latin typeface="Arial"/>
                <a:cs typeface="Arial"/>
              </a:rPr>
              <a:t>а</a:t>
            </a:r>
            <a:r>
              <a:rPr dirty="0" sz="1550" spc="-40" b="1">
                <a:latin typeface="Arial"/>
                <a:cs typeface="Arial"/>
              </a:rPr>
              <a:t>т</a:t>
            </a:r>
            <a:r>
              <a:rPr dirty="0" sz="1550" spc="30" b="1">
                <a:latin typeface="Arial"/>
                <a:cs typeface="Arial"/>
              </a:rPr>
              <a:t>н</a:t>
            </a:r>
            <a:r>
              <a:rPr dirty="0" sz="1550" spc="20" b="1">
                <a:latin typeface="Arial"/>
                <a:cs typeface="Arial"/>
              </a:rPr>
              <a:t>о</a:t>
            </a:r>
            <a:r>
              <a:rPr dirty="0" sz="1550" b="1">
                <a:latin typeface="Arial"/>
                <a:cs typeface="Arial"/>
              </a:rPr>
              <a:t>с</a:t>
            </a:r>
            <a:r>
              <a:rPr dirty="0" sz="1550" spc="-40" b="1">
                <a:latin typeface="Arial"/>
                <a:cs typeface="Arial"/>
              </a:rPr>
              <a:t>т</a:t>
            </a:r>
            <a:r>
              <a:rPr dirty="0" sz="1550" spc="20" b="1">
                <a:latin typeface="Arial"/>
                <a:cs typeface="Arial"/>
              </a:rPr>
              <a:t>ь</a:t>
            </a:r>
            <a:endParaRPr sz="15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6697" y="1760042"/>
            <a:ext cx="3672840" cy="5143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15" b="1">
                <a:latin typeface="Arial"/>
                <a:cs typeface="Arial"/>
              </a:rPr>
              <a:t>Микробиологические</a:t>
            </a:r>
            <a:r>
              <a:rPr dirty="0" sz="1550" spc="110" b="1">
                <a:latin typeface="Arial"/>
                <a:cs typeface="Arial"/>
              </a:rPr>
              <a:t> </a:t>
            </a:r>
            <a:r>
              <a:rPr dirty="0" sz="1550" spc="15" b="1">
                <a:latin typeface="Arial"/>
                <a:cs typeface="Arial"/>
              </a:rPr>
              <a:t>исследования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u="heavy" sz="1550" spc="20" b="1">
                <a:solidFill>
                  <a:srgbClr val="FF4000"/>
                </a:solidFill>
                <a:uFill>
                  <a:solidFill>
                    <a:srgbClr val="FF4000"/>
                  </a:solidFill>
                </a:uFill>
                <a:latin typeface="Arial"/>
                <a:cs typeface="Arial"/>
              </a:rPr>
              <a:t>сырой</a:t>
            </a:r>
            <a:r>
              <a:rPr dirty="0" u="heavy" sz="1550" spc="-5" b="1">
                <a:solidFill>
                  <a:srgbClr val="FF4000"/>
                </a:solidFill>
                <a:uFill>
                  <a:solidFill>
                    <a:srgbClr val="FF4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550" spc="15" b="1">
                <a:solidFill>
                  <a:srgbClr val="FF4000"/>
                </a:solidFill>
                <a:uFill>
                  <a:solidFill>
                    <a:srgbClr val="FF4000"/>
                  </a:solidFill>
                </a:uFill>
                <a:latin typeface="Arial"/>
                <a:cs typeface="Arial"/>
              </a:rPr>
              <a:t>продукции</a:t>
            </a:r>
            <a:endParaRPr sz="1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13223" y="1404086"/>
            <a:ext cx="3211830" cy="11055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53000"/>
              </a:lnSpc>
              <a:spcBef>
                <a:spcPts val="90"/>
              </a:spcBef>
            </a:pPr>
            <a:r>
              <a:rPr dirty="0" sz="1550" spc="15" b="1">
                <a:latin typeface="Arial"/>
                <a:cs typeface="Arial"/>
              </a:rPr>
              <a:t>мясная</a:t>
            </a:r>
            <a:r>
              <a:rPr dirty="0" sz="1550" spc="35" b="1">
                <a:latin typeface="Arial"/>
                <a:cs typeface="Arial"/>
              </a:rPr>
              <a:t> </a:t>
            </a:r>
            <a:r>
              <a:rPr dirty="0" sz="1550" spc="15" b="1">
                <a:latin typeface="Arial"/>
                <a:cs typeface="Arial"/>
              </a:rPr>
              <a:t>продукция,</a:t>
            </a:r>
            <a:r>
              <a:rPr dirty="0" sz="1550" spc="110" b="1">
                <a:latin typeface="Arial"/>
                <a:cs typeface="Arial"/>
              </a:rPr>
              <a:t> </a:t>
            </a:r>
            <a:r>
              <a:rPr dirty="0" sz="1550" spc="20" b="1">
                <a:latin typeface="Arial"/>
                <a:cs typeface="Arial"/>
              </a:rPr>
              <a:t>мясо</a:t>
            </a:r>
            <a:r>
              <a:rPr dirty="0" sz="1550" spc="35" b="1">
                <a:latin typeface="Arial"/>
                <a:cs typeface="Arial"/>
              </a:rPr>
              <a:t> </a:t>
            </a:r>
            <a:r>
              <a:rPr dirty="0" sz="1550" spc="10" b="1">
                <a:latin typeface="Arial"/>
                <a:cs typeface="Arial"/>
              </a:rPr>
              <a:t>птицы </a:t>
            </a:r>
            <a:r>
              <a:rPr dirty="0" sz="1550" spc="-415" b="1">
                <a:latin typeface="Arial"/>
                <a:cs typeface="Arial"/>
              </a:rPr>
              <a:t> </a:t>
            </a:r>
            <a:r>
              <a:rPr dirty="0" sz="1550" spc="20" b="1">
                <a:latin typeface="Arial"/>
                <a:cs typeface="Arial"/>
              </a:rPr>
              <a:t>рыба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dirty="0" sz="1550" spc="25" b="1">
                <a:latin typeface="Arial"/>
                <a:cs typeface="Arial"/>
              </a:rPr>
              <a:t>молочные</a:t>
            </a:r>
            <a:r>
              <a:rPr dirty="0" sz="1550" spc="-45" b="1">
                <a:latin typeface="Arial"/>
                <a:cs typeface="Arial"/>
              </a:rPr>
              <a:t> </a:t>
            </a:r>
            <a:r>
              <a:rPr dirty="0" sz="1550" spc="10" b="1">
                <a:latin typeface="Arial"/>
                <a:cs typeface="Arial"/>
              </a:rPr>
              <a:t>продукты</a:t>
            </a:r>
            <a:endParaRPr sz="15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38945" y="1882521"/>
            <a:ext cx="1042669" cy="26733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50" spc="10" b="1">
                <a:solidFill>
                  <a:srgbClr val="333333"/>
                </a:solidFill>
                <a:latin typeface="Arial"/>
                <a:cs typeface="Arial"/>
              </a:rPr>
              <a:t>1-2</a:t>
            </a:r>
            <a:r>
              <a:rPr dirty="0" sz="1550" spc="-10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20" b="1">
                <a:solidFill>
                  <a:srgbClr val="333333"/>
                </a:solidFill>
                <a:latin typeface="Arial"/>
                <a:cs typeface="Arial"/>
              </a:rPr>
              <a:t>пробы</a:t>
            </a:r>
            <a:endParaRPr sz="15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669269" y="1882521"/>
            <a:ext cx="1102995" cy="26733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50" spc="15" b="1">
                <a:solidFill>
                  <a:srgbClr val="333333"/>
                </a:solidFill>
                <a:latin typeface="Arial"/>
                <a:cs typeface="Arial"/>
              </a:rPr>
              <a:t>1</a:t>
            </a:r>
            <a:r>
              <a:rPr dirty="0" sz="1550" spc="-10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10" b="1">
                <a:solidFill>
                  <a:srgbClr val="333333"/>
                </a:solidFill>
                <a:latin typeface="Arial"/>
                <a:cs typeface="Arial"/>
              </a:rPr>
              <a:t>раз</a:t>
            </a:r>
            <a:r>
              <a:rPr dirty="0" sz="1550" spc="15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20" b="1">
                <a:solidFill>
                  <a:srgbClr val="333333"/>
                </a:solidFill>
                <a:latin typeface="Arial"/>
                <a:cs typeface="Arial"/>
              </a:rPr>
              <a:t>в</a:t>
            </a:r>
            <a:r>
              <a:rPr dirty="0" sz="1550" spc="5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10" b="1">
                <a:solidFill>
                  <a:srgbClr val="333333"/>
                </a:solidFill>
                <a:latin typeface="Arial"/>
                <a:cs typeface="Arial"/>
              </a:rPr>
              <a:t>год</a:t>
            </a:r>
            <a:endParaRPr sz="15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6697" y="2918282"/>
            <a:ext cx="4229100" cy="5143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15" b="1">
                <a:latin typeface="Arial"/>
                <a:cs typeface="Arial"/>
              </a:rPr>
              <a:t>Исследования</a:t>
            </a:r>
            <a:r>
              <a:rPr dirty="0" u="heavy" sz="1550" spc="150" b="1">
                <a:solidFill>
                  <a:srgbClr val="FF4000"/>
                </a:solidFill>
                <a:uFill>
                  <a:solidFill>
                    <a:srgbClr val="FF4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550" spc="15" b="1">
                <a:solidFill>
                  <a:srgbClr val="FF4000"/>
                </a:solidFill>
                <a:uFill>
                  <a:solidFill>
                    <a:srgbClr val="FF4000"/>
                  </a:solidFill>
                </a:uFill>
                <a:latin typeface="Arial"/>
                <a:cs typeface="Arial"/>
              </a:rPr>
              <a:t>плодоовощной</a:t>
            </a:r>
            <a:r>
              <a:rPr dirty="0" u="heavy" sz="1550" spc="85" b="1">
                <a:solidFill>
                  <a:srgbClr val="FF4000"/>
                </a:solidFill>
                <a:uFill>
                  <a:solidFill>
                    <a:srgbClr val="FF4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550" spc="15" b="1">
                <a:solidFill>
                  <a:srgbClr val="FF4000"/>
                </a:solidFill>
                <a:uFill>
                  <a:solidFill>
                    <a:srgbClr val="FF4000"/>
                  </a:solidFill>
                </a:uFill>
                <a:latin typeface="Arial"/>
                <a:cs typeface="Arial"/>
              </a:rPr>
              <a:t>продукции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1550" spc="20" b="1">
                <a:solidFill>
                  <a:srgbClr val="FF4000"/>
                </a:solidFill>
                <a:latin typeface="Arial"/>
                <a:cs typeface="Arial"/>
              </a:rPr>
              <a:t>на</a:t>
            </a:r>
            <a:r>
              <a:rPr dirty="0" sz="1550" spc="10" b="1">
                <a:solidFill>
                  <a:srgbClr val="FF4000"/>
                </a:solidFill>
                <a:latin typeface="Arial"/>
                <a:cs typeface="Arial"/>
              </a:rPr>
              <a:t> </a:t>
            </a:r>
            <a:r>
              <a:rPr dirty="0" sz="1550" spc="15" b="1">
                <a:solidFill>
                  <a:srgbClr val="FF4000"/>
                </a:solidFill>
                <a:latin typeface="Arial"/>
                <a:cs typeface="Arial"/>
              </a:rPr>
              <a:t>содержание</a:t>
            </a:r>
            <a:r>
              <a:rPr dirty="0" sz="1550" spc="80" b="1">
                <a:solidFill>
                  <a:srgbClr val="FF4000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FF4000"/>
                </a:solidFill>
                <a:latin typeface="Arial"/>
                <a:cs typeface="Arial"/>
              </a:rPr>
              <a:t>нитратов</a:t>
            </a:r>
            <a:endParaRPr sz="15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13223" y="2742263"/>
            <a:ext cx="796290" cy="747395"/>
          </a:xfrm>
          <a:prstGeom prst="rect">
            <a:avLst/>
          </a:prstGeom>
        </p:spPr>
        <p:txBody>
          <a:bodyPr wrap="square" lIns="0" tIns="135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dirty="0" sz="1550" spc="5" b="1">
                <a:latin typeface="Arial"/>
                <a:cs typeface="Arial"/>
              </a:rPr>
              <a:t>ф</a:t>
            </a:r>
            <a:r>
              <a:rPr dirty="0" sz="1550" spc="20" b="1">
                <a:latin typeface="Arial"/>
                <a:cs typeface="Arial"/>
              </a:rPr>
              <a:t>р</a:t>
            </a:r>
            <a:r>
              <a:rPr dirty="0" sz="1550" b="1">
                <a:latin typeface="Arial"/>
                <a:cs typeface="Arial"/>
              </a:rPr>
              <a:t>у</a:t>
            </a:r>
            <a:r>
              <a:rPr dirty="0" sz="1550" spc="10" b="1">
                <a:latin typeface="Arial"/>
                <a:cs typeface="Arial"/>
              </a:rPr>
              <a:t>к</a:t>
            </a:r>
            <a:r>
              <a:rPr dirty="0" sz="1550" spc="-45" b="1">
                <a:latin typeface="Arial"/>
                <a:cs typeface="Arial"/>
              </a:rPr>
              <a:t>т</a:t>
            </a:r>
            <a:r>
              <a:rPr dirty="0" sz="1550" spc="25" b="1">
                <a:latin typeface="Arial"/>
                <a:cs typeface="Arial"/>
              </a:rPr>
              <a:t>ы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dirty="0" sz="1550" spc="15" b="1">
                <a:latin typeface="Arial"/>
                <a:cs typeface="Arial"/>
              </a:rPr>
              <a:t>овощи</a:t>
            </a:r>
            <a:endParaRPr sz="15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11514" y="3040760"/>
            <a:ext cx="1042669" cy="26733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50" spc="10" b="1">
                <a:solidFill>
                  <a:srgbClr val="333333"/>
                </a:solidFill>
                <a:latin typeface="Arial"/>
                <a:cs typeface="Arial"/>
              </a:rPr>
              <a:t>1-2</a:t>
            </a:r>
            <a:r>
              <a:rPr dirty="0" sz="1550" spc="-10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20" b="1">
                <a:solidFill>
                  <a:srgbClr val="333333"/>
                </a:solidFill>
                <a:latin typeface="Arial"/>
                <a:cs typeface="Arial"/>
              </a:rPr>
              <a:t>пробы</a:t>
            </a:r>
            <a:endParaRPr sz="15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669269" y="3040760"/>
            <a:ext cx="1102995" cy="26733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50" spc="15" b="1">
                <a:solidFill>
                  <a:srgbClr val="333333"/>
                </a:solidFill>
                <a:latin typeface="Arial"/>
                <a:cs typeface="Arial"/>
              </a:rPr>
              <a:t>1</a:t>
            </a:r>
            <a:r>
              <a:rPr dirty="0" sz="1550" spc="-10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10" b="1">
                <a:solidFill>
                  <a:srgbClr val="333333"/>
                </a:solidFill>
                <a:latin typeface="Arial"/>
                <a:cs typeface="Arial"/>
              </a:rPr>
              <a:t>раз</a:t>
            </a:r>
            <a:r>
              <a:rPr dirty="0" sz="1550" spc="15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20" b="1">
                <a:solidFill>
                  <a:srgbClr val="333333"/>
                </a:solidFill>
                <a:latin typeface="Arial"/>
                <a:cs typeface="Arial"/>
              </a:rPr>
              <a:t>в</a:t>
            </a:r>
            <a:r>
              <a:rPr dirty="0" sz="1550" spc="5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10" b="1">
                <a:solidFill>
                  <a:srgbClr val="333333"/>
                </a:solidFill>
                <a:latin typeface="Arial"/>
                <a:cs typeface="Arial"/>
              </a:rPr>
              <a:t>год</a:t>
            </a:r>
            <a:endParaRPr sz="15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6697" y="4573600"/>
            <a:ext cx="3870960" cy="51498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15" b="1">
                <a:latin typeface="Arial"/>
                <a:cs typeface="Arial"/>
              </a:rPr>
              <a:t>Санитарно-химические</a:t>
            </a:r>
            <a:r>
              <a:rPr dirty="0" sz="1550" spc="170" b="1">
                <a:latin typeface="Arial"/>
                <a:cs typeface="Arial"/>
              </a:rPr>
              <a:t> </a:t>
            </a:r>
            <a:r>
              <a:rPr dirty="0" sz="1550" spc="15" b="1">
                <a:latin typeface="Arial"/>
                <a:cs typeface="Arial"/>
              </a:rPr>
              <a:t>исследования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u="heavy" sz="1550" spc="20" b="1">
                <a:solidFill>
                  <a:srgbClr val="FF4000"/>
                </a:solidFill>
                <a:uFill>
                  <a:solidFill>
                    <a:srgbClr val="FF4000"/>
                  </a:solidFill>
                </a:uFill>
                <a:latin typeface="Arial"/>
                <a:cs typeface="Arial"/>
              </a:rPr>
              <a:t>сырой</a:t>
            </a:r>
            <a:r>
              <a:rPr dirty="0" u="heavy" sz="1550" spc="-5" b="1">
                <a:solidFill>
                  <a:srgbClr val="FF4000"/>
                </a:solidFill>
                <a:uFill>
                  <a:solidFill>
                    <a:srgbClr val="FF4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550" spc="15" b="1">
                <a:solidFill>
                  <a:srgbClr val="FF4000"/>
                </a:solidFill>
                <a:uFill>
                  <a:solidFill>
                    <a:srgbClr val="FF4000"/>
                  </a:solidFill>
                </a:uFill>
                <a:latin typeface="Arial"/>
                <a:cs typeface="Arial"/>
              </a:rPr>
              <a:t>продукции</a:t>
            </a:r>
            <a:endParaRPr sz="15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13223" y="4215206"/>
            <a:ext cx="1889125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15" b="1">
                <a:latin typeface="Arial"/>
                <a:cs typeface="Arial"/>
              </a:rPr>
              <a:t>мясная</a:t>
            </a:r>
            <a:r>
              <a:rPr dirty="0" sz="1550" spc="5" b="1">
                <a:latin typeface="Arial"/>
                <a:cs typeface="Arial"/>
              </a:rPr>
              <a:t> </a:t>
            </a:r>
            <a:r>
              <a:rPr dirty="0" sz="1550" spc="15" b="1">
                <a:latin typeface="Arial"/>
                <a:cs typeface="Arial"/>
              </a:rPr>
              <a:t>продукция</a:t>
            </a:r>
            <a:endParaRPr sz="15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13223" y="4460938"/>
            <a:ext cx="3050540" cy="982344"/>
          </a:xfrm>
          <a:prstGeom prst="rect">
            <a:avLst/>
          </a:prstGeom>
        </p:spPr>
        <p:txBody>
          <a:bodyPr wrap="square" lIns="0" tIns="132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dirty="0" sz="1550" spc="20" b="1">
                <a:latin typeface="Arial"/>
                <a:cs typeface="Arial"/>
              </a:rPr>
              <a:t>рыба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dirty="0" sz="1550" spc="25" b="1">
                <a:latin typeface="Arial"/>
                <a:cs typeface="Arial"/>
              </a:rPr>
              <a:t>молочные</a:t>
            </a:r>
            <a:r>
              <a:rPr dirty="0" sz="1550" spc="-30" b="1">
                <a:latin typeface="Arial"/>
                <a:cs typeface="Arial"/>
              </a:rPr>
              <a:t> </a:t>
            </a:r>
            <a:r>
              <a:rPr dirty="0" sz="1550" spc="10" b="1">
                <a:latin typeface="Arial"/>
                <a:cs typeface="Arial"/>
              </a:rPr>
              <a:t>продукты</a:t>
            </a:r>
            <a:r>
              <a:rPr dirty="0" sz="1550" spc="110" b="1">
                <a:latin typeface="Arial"/>
                <a:cs typeface="Arial"/>
              </a:rPr>
              <a:t> </a:t>
            </a:r>
            <a:r>
              <a:rPr dirty="0" sz="1550" spc="20" b="1">
                <a:latin typeface="Arial"/>
                <a:cs typeface="Arial"/>
              </a:rPr>
              <a:t>(в</a:t>
            </a:r>
            <a:r>
              <a:rPr dirty="0" sz="1550" spc="5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т.ч.</a:t>
            </a:r>
            <a:r>
              <a:rPr dirty="0" sz="1550" spc="90" b="1">
                <a:latin typeface="Arial"/>
                <a:cs typeface="Arial"/>
              </a:rPr>
              <a:t> </a:t>
            </a:r>
            <a:r>
              <a:rPr dirty="0" sz="1550" spc="20" b="1">
                <a:latin typeface="Arial"/>
                <a:cs typeface="Arial"/>
              </a:rPr>
              <a:t>на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550" spc="15" b="1">
                <a:latin typeface="Arial"/>
                <a:cs typeface="Arial"/>
              </a:rPr>
              <a:t>жирно-кислотный</a:t>
            </a:r>
            <a:r>
              <a:rPr dirty="0" sz="1550" spc="9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состав)</a:t>
            </a:r>
            <a:endParaRPr sz="15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838945" y="4695519"/>
            <a:ext cx="1043305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10" b="1">
                <a:solidFill>
                  <a:srgbClr val="333333"/>
                </a:solidFill>
                <a:latin typeface="Arial"/>
                <a:cs typeface="Arial"/>
              </a:rPr>
              <a:t>1-2</a:t>
            </a:r>
            <a:r>
              <a:rPr dirty="0" sz="1550" spc="-5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20" b="1">
                <a:solidFill>
                  <a:srgbClr val="333333"/>
                </a:solidFill>
                <a:latin typeface="Arial"/>
                <a:cs typeface="Arial"/>
              </a:rPr>
              <a:t>пробы</a:t>
            </a:r>
            <a:endParaRPr sz="15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669269" y="4695519"/>
            <a:ext cx="1103630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20" b="1">
                <a:solidFill>
                  <a:srgbClr val="333333"/>
                </a:solidFill>
                <a:latin typeface="Arial"/>
                <a:cs typeface="Arial"/>
              </a:rPr>
              <a:t>1</a:t>
            </a:r>
            <a:r>
              <a:rPr dirty="0" sz="1550" spc="-15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10" b="1">
                <a:solidFill>
                  <a:srgbClr val="333333"/>
                </a:solidFill>
                <a:latin typeface="Arial"/>
                <a:cs typeface="Arial"/>
              </a:rPr>
              <a:t>раз </a:t>
            </a:r>
            <a:r>
              <a:rPr dirty="0" sz="1550" spc="20" b="1">
                <a:solidFill>
                  <a:srgbClr val="333333"/>
                </a:solidFill>
                <a:latin typeface="Arial"/>
                <a:cs typeface="Arial"/>
              </a:rPr>
              <a:t>в</a:t>
            </a:r>
            <a:r>
              <a:rPr dirty="0" sz="1550" spc="5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15" b="1">
                <a:solidFill>
                  <a:srgbClr val="333333"/>
                </a:solidFill>
                <a:latin typeface="Arial"/>
                <a:cs typeface="Arial"/>
              </a:rPr>
              <a:t>год</a:t>
            </a:r>
            <a:endParaRPr sz="15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9453" y="6003442"/>
            <a:ext cx="11212830" cy="6350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2390"/>
              </a:lnSpc>
              <a:spcBef>
                <a:spcPts val="114"/>
              </a:spcBef>
            </a:pPr>
            <a:r>
              <a:rPr dirty="0" sz="2000" spc="5" b="1" i="1">
                <a:solidFill>
                  <a:srgbClr val="0000FF"/>
                </a:solidFill>
                <a:latin typeface="Times New Roman"/>
                <a:cs typeface="Times New Roman"/>
              </a:rPr>
              <a:t>Основание:</a:t>
            </a:r>
            <a:r>
              <a:rPr dirty="0" sz="2000" spc="-90" b="1" i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 i="1">
                <a:solidFill>
                  <a:srgbClr val="0000FF"/>
                </a:solidFill>
                <a:latin typeface="Times New Roman"/>
                <a:cs typeface="Times New Roman"/>
              </a:rPr>
              <a:t>Технический</a:t>
            </a:r>
            <a:r>
              <a:rPr dirty="0" sz="2000" spc="-40" b="1" i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spc="5" b="1" i="1">
                <a:solidFill>
                  <a:srgbClr val="0000FF"/>
                </a:solidFill>
                <a:latin typeface="Times New Roman"/>
                <a:cs typeface="Times New Roman"/>
              </a:rPr>
              <a:t>регламент</a:t>
            </a:r>
            <a:r>
              <a:rPr dirty="0" sz="2000" spc="-85" b="1" i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 i="1">
                <a:solidFill>
                  <a:srgbClr val="0000FF"/>
                </a:solidFill>
                <a:latin typeface="Times New Roman"/>
                <a:cs typeface="Times New Roman"/>
              </a:rPr>
              <a:t>Таможенного</a:t>
            </a:r>
            <a:r>
              <a:rPr dirty="0" sz="2000" spc="-100" b="1" i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b="1" i="1">
                <a:solidFill>
                  <a:srgbClr val="0000FF"/>
                </a:solidFill>
                <a:latin typeface="Times New Roman"/>
                <a:cs typeface="Times New Roman"/>
              </a:rPr>
              <a:t>союза</a:t>
            </a:r>
            <a:r>
              <a:rPr dirty="0" sz="2000" spc="-65" b="1" i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b="1" i="1">
                <a:solidFill>
                  <a:srgbClr val="0000FF"/>
                </a:solidFill>
                <a:latin typeface="Times New Roman"/>
                <a:cs typeface="Times New Roman"/>
              </a:rPr>
              <a:t>ТР </a:t>
            </a:r>
            <a:r>
              <a:rPr dirty="0" sz="2000" spc="5" b="1" i="1">
                <a:solidFill>
                  <a:srgbClr val="0000FF"/>
                </a:solidFill>
                <a:latin typeface="Times New Roman"/>
                <a:cs typeface="Times New Roman"/>
              </a:rPr>
              <a:t>ТС</a:t>
            </a:r>
            <a:r>
              <a:rPr dirty="0" sz="2000" spc="-5" b="1" i="1">
                <a:solidFill>
                  <a:srgbClr val="0000FF"/>
                </a:solidFill>
                <a:latin typeface="Times New Roman"/>
                <a:cs typeface="Times New Roman"/>
              </a:rPr>
              <a:t> 021/2011</a:t>
            </a:r>
            <a:r>
              <a:rPr dirty="0" sz="2000" spc="-100" b="1" i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spc="5" b="1" i="1">
                <a:solidFill>
                  <a:srgbClr val="0000FF"/>
                </a:solidFill>
                <a:latin typeface="Times New Roman"/>
                <a:cs typeface="Times New Roman"/>
              </a:rPr>
              <a:t>«О</a:t>
            </a:r>
            <a:r>
              <a:rPr dirty="0" sz="2000" spc="-10" b="1" i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b="1" i="1">
                <a:solidFill>
                  <a:srgbClr val="0000FF"/>
                </a:solidFill>
                <a:latin typeface="Times New Roman"/>
                <a:cs typeface="Times New Roman"/>
              </a:rPr>
              <a:t>безопасности</a:t>
            </a:r>
            <a:r>
              <a:rPr dirty="0" sz="2000" spc="-145" b="1" i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b="1" i="1">
                <a:solidFill>
                  <a:srgbClr val="0000FF"/>
                </a:solidFill>
                <a:latin typeface="Times New Roman"/>
                <a:cs typeface="Times New Roman"/>
              </a:rPr>
              <a:t>пищевой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390"/>
              </a:lnSpc>
            </a:pPr>
            <a:r>
              <a:rPr dirty="0" sz="2000" spc="-5" b="1" i="1">
                <a:solidFill>
                  <a:srgbClr val="0000FF"/>
                </a:solidFill>
                <a:latin typeface="Times New Roman"/>
                <a:cs typeface="Times New Roman"/>
              </a:rPr>
              <a:t>продукции»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65963" y="432041"/>
          <a:ext cx="11889105" cy="2155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1315"/>
                <a:gridCol w="3865879"/>
                <a:gridCol w="2198370"/>
                <a:gridCol w="1654175"/>
              </a:tblGrid>
              <a:tr h="983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algn="ctr" marL="344170">
                        <a:lnSpc>
                          <a:spcPct val="100000"/>
                        </a:lnSpc>
                      </a:pPr>
                      <a:r>
                        <a:rPr dirty="0" sz="1550" spc="20" b="1">
                          <a:latin typeface="Arial"/>
                          <a:cs typeface="Arial"/>
                        </a:rPr>
                        <a:t>Вид </a:t>
                      </a:r>
                      <a:r>
                        <a:rPr dirty="0" sz="1550" spc="10" b="1">
                          <a:latin typeface="Arial"/>
                          <a:cs typeface="Arial"/>
                        </a:rPr>
                        <a:t>исследований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 marL="424180">
                        <a:lnSpc>
                          <a:spcPts val="1775"/>
                        </a:lnSpc>
                      </a:pPr>
                      <a:r>
                        <a:rPr dirty="0" sz="1550" spc="10" b="1">
                          <a:latin typeface="Arial"/>
                          <a:cs typeface="Arial"/>
                        </a:rPr>
                        <a:t>Объект</a:t>
                      </a:r>
                      <a:r>
                        <a:rPr dirty="0" sz="1550" spc="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15" b="1">
                          <a:latin typeface="Arial"/>
                          <a:cs typeface="Arial"/>
                        </a:rPr>
                        <a:t>исследования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algn="ctr" marL="481965">
                        <a:lnSpc>
                          <a:spcPts val="1775"/>
                        </a:lnSpc>
                      </a:pPr>
                      <a:r>
                        <a:rPr dirty="0" sz="1550" spc="15" b="1">
                          <a:latin typeface="Arial"/>
                          <a:cs typeface="Arial"/>
                        </a:rPr>
                        <a:t>(обследования)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 marL="156210">
                        <a:lnSpc>
                          <a:spcPct val="100000"/>
                        </a:lnSpc>
                      </a:pPr>
                      <a:r>
                        <a:rPr dirty="0" sz="1550" spc="10" b="1">
                          <a:latin typeface="Arial"/>
                          <a:cs typeface="Arial"/>
                        </a:rPr>
                        <a:t>Количество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r" marR="266700">
                        <a:lnSpc>
                          <a:spcPct val="100000"/>
                        </a:lnSpc>
                      </a:pPr>
                      <a:r>
                        <a:rPr dirty="0" sz="1550" spc="5" b="1">
                          <a:latin typeface="Arial"/>
                          <a:cs typeface="Arial"/>
                        </a:rPr>
                        <a:t>Кратность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solidFill>
                      <a:srgbClr val="9999CC"/>
                    </a:solidFill>
                  </a:tcPr>
                </a:tc>
              </a:tr>
              <a:tr h="4702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dirty="0" sz="1550" spc="15" b="1">
                          <a:latin typeface="Arial"/>
                          <a:cs typeface="Arial"/>
                        </a:rPr>
                        <a:t>Микробиологические</a:t>
                      </a:r>
                      <a:r>
                        <a:rPr dirty="0" sz="1550" spc="1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10" b="1">
                          <a:latin typeface="Arial"/>
                          <a:cs typeface="Arial"/>
                        </a:rPr>
                        <a:t>исследования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550" spc="15" b="1">
                          <a:latin typeface="Arial"/>
                          <a:cs typeface="Arial"/>
                        </a:rPr>
                        <a:t>Оборудование,</a:t>
                      </a:r>
                      <a:r>
                        <a:rPr dirty="0" sz="1550" spc="1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10" b="1">
                          <a:latin typeface="Arial"/>
                          <a:cs typeface="Arial"/>
                        </a:rPr>
                        <a:t>инвентарь</a:t>
                      </a:r>
                      <a:r>
                        <a:rPr dirty="0" sz="1550" spc="114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0" b="1">
                          <a:latin typeface="Arial"/>
                          <a:cs typeface="Arial"/>
                        </a:rPr>
                        <a:t>в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6E6FF"/>
                    </a:solidFill>
                  </a:tcPr>
                </a:tc>
              </a:tr>
              <a:tr h="175711">
                <a:tc>
                  <a:txBody>
                    <a:bodyPr/>
                    <a:lstStyle/>
                    <a:p>
                      <a:pPr marL="89535">
                        <a:lnSpc>
                          <a:spcPts val="1285"/>
                        </a:lnSpc>
                      </a:pPr>
                      <a:r>
                        <a:rPr dirty="0" u="heavy" sz="1550" spc="20" b="1">
                          <a:solidFill>
                            <a:srgbClr val="FF4000"/>
                          </a:solidFill>
                          <a:uFill>
                            <a:solidFill>
                              <a:srgbClr val="FF4000"/>
                            </a:solidFill>
                          </a:uFill>
                          <a:latin typeface="Arial"/>
                          <a:cs typeface="Arial"/>
                        </a:rPr>
                        <a:t>смывов</a:t>
                      </a:r>
                      <a:r>
                        <a:rPr dirty="0" u="heavy" sz="1550" spc="55" b="1">
                          <a:solidFill>
                            <a:srgbClr val="FF4000"/>
                          </a:solidFill>
                          <a:uFill>
                            <a:solidFill>
                              <a:srgbClr val="FF4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5" b="1">
                          <a:solidFill>
                            <a:srgbClr val="FF4000"/>
                          </a:solidFill>
                          <a:latin typeface="Arial"/>
                          <a:cs typeface="Arial"/>
                        </a:rPr>
                        <a:t>на</a:t>
                      </a:r>
                      <a:r>
                        <a:rPr dirty="0" sz="1550" spc="5" b="1">
                          <a:solidFill>
                            <a:srgbClr val="FF4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15" b="1">
                          <a:solidFill>
                            <a:srgbClr val="FF4000"/>
                          </a:solidFill>
                          <a:latin typeface="Arial"/>
                          <a:cs typeface="Arial"/>
                        </a:rPr>
                        <a:t>наличие</a:t>
                      </a:r>
                      <a:r>
                        <a:rPr dirty="0" sz="1550" spc="40" b="1">
                          <a:solidFill>
                            <a:srgbClr val="FF4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10" b="1">
                          <a:solidFill>
                            <a:srgbClr val="FF4000"/>
                          </a:solidFill>
                          <a:latin typeface="Arial"/>
                          <a:cs typeface="Arial"/>
                        </a:rPr>
                        <a:t>возбудителей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ts val="885"/>
                        </a:lnSpc>
                      </a:pPr>
                      <a:r>
                        <a:rPr dirty="0" sz="1550" spc="15" b="1">
                          <a:latin typeface="Arial"/>
                          <a:cs typeface="Arial"/>
                        </a:rPr>
                        <a:t>овощехранилищах</a:t>
                      </a:r>
                      <a:r>
                        <a:rPr dirty="0" sz="1550" spc="1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0" b="1"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550" spc="10" b="1">
                          <a:latin typeface="Arial"/>
                          <a:cs typeface="Arial"/>
                        </a:rPr>
                        <a:t> складах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61925">
                        <a:lnSpc>
                          <a:spcPts val="1285"/>
                        </a:lnSpc>
                      </a:pPr>
                      <a:r>
                        <a:rPr dirty="0" sz="1550" spc="20" b="1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550" spc="-5" b="1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10" b="1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550" spc="-5" b="1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10" b="1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dirty="0" sz="1550" spc="30" b="1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0" b="1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смывов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0665">
                        <a:lnSpc>
                          <a:spcPts val="1285"/>
                        </a:lnSpc>
                      </a:pPr>
                      <a:r>
                        <a:rPr dirty="0" sz="1550" spc="20" b="1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550" spc="-10" b="1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10" b="1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раз</a:t>
                      </a:r>
                      <a:r>
                        <a:rPr dirty="0" sz="1550" spc="15" b="1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0" b="1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dirty="0" sz="1550" spc="10" b="1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15" b="1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6E6FF"/>
                    </a:solidFill>
                  </a:tcPr>
                </a:tc>
              </a:tr>
              <a:tr h="191107">
                <a:tc>
                  <a:txBody>
                    <a:bodyPr/>
                    <a:lstStyle/>
                    <a:p>
                      <a:pPr marL="89535">
                        <a:lnSpc>
                          <a:spcPts val="894"/>
                        </a:lnSpc>
                        <a:spcBef>
                          <a:spcPts val="509"/>
                        </a:spcBef>
                      </a:pPr>
                      <a:r>
                        <a:rPr dirty="0" u="heavy" sz="1550" spc="15" b="1">
                          <a:solidFill>
                            <a:srgbClr val="FF4000"/>
                          </a:solidFill>
                          <a:uFill>
                            <a:solidFill>
                              <a:srgbClr val="FF4000"/>
                            </a:solidFill>
                          </a:uFill>
                          <a:latin typeface="Arial"/>
                          <a:cs typeface="Arial"/>
                        </a:rPr>
                        <a:t>иерсиниозов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64769"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ts val="1405"/>
                        </a:lnSpc>
                      </a:pPr>
                      <a:r>
                        <a:rPr dirty="0" sz="1550" spc="15" b="1">
                          <a:latin typeface="Arial"/>
                          <a:cs typeface="Arial"/>
                        </a:rPr>
                        <a:t>хранения</a:t>
                      </a:r>
                      <a:r>
                        <a:rPr dirty="0" sz="1550" spc="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10" b="1">
                          <a:latin typeface="Arial"/>
                          <a:cs typeface="Arial"/>
                        </a:rPr>
                        <a:t>овощей,</a:t>
                      </a:r>
                      <a:r>
                        <a:rPr dirty="0" sz="1550" spc="1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5" b="1">
                          <a:latin typeface="Arial"/>
                          <a:cs typeface="Arial"/>
                        </a:rPr>
                        <a:t>цехе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6E6FF"/>
                    </a:solidFill>
                  </a:tcPr>
                </a:tc>
              </a:tr>
              <a:tr h="3347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ts val="1814"/>
                        </a:lnSpc>
                      </a:pPr>
                      <a:r>
                        <a:rPr dirty="0" sz="1550" spc="5" b="1">
                          <a:latin typeface="Arial"/>
                          <a:cs typeface="Arial"/>
                        </a:rPr>
                        <a:t>обработки</a:t>
                      </a:r>
                      <a:r>
                        <a:rPr dirty="0" sz="1550" spc="1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10" b="1">
                          <a:latin typeface="Arial"/>
                          <a:cs typeface="Arial"/>
                        </a:rPr>
                        <a:t>овощей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6E6FF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165963" y="3886961"/>
            <a:ext cx="11889105" cy="2233295"/>
          </a:xfrm>
          <a:custGeom>
            <a:avLst/>
            <a:gdLst/>
            <a:ahLst/>
            <a:cxnLst/>
            <a:rect l="l" t="t" r="r" b="b"/>
            <a:pathLst>
              <a:path w="11889105" h="2233295">
                <a:moveTo>
                  <a:pt x="4514723" y="0"/>
                </a:moveTo>
                <a:lnTo>
                  <a:pt x="0" y="0"/>
                </a:lnTo>
                <a:lnTo>
                  <a:pt x="0" y="2233041"/>
                </a:lnTo>
                <a:lnTo>
                  <a:pt x="4514723" y="2233041"/>
                </a:lnTo>
                <a:lnTo>
                  <a:pt x="4514723" y="0"/>
                </a:lnTo>
                <a:close/>
              </a:path>
              <a:path w="11889105" h="2233295">
                <a:moveTo>
                  <a:pt x="11889003" y="0"/>
                </a:moveTo>
                <a:lnTo>
                  <a:pt x="10312933" y="0"/>
                </a:lnTo>
                <a:lnTo>
                  <a:pt x="8112912" y="0"/>
                </a:lnTo>
                <a:lnTo>
                  <a:pt x="4514748" y="0"/>
                </a:lnTo>
                <a:lnTo>
                  <a:pt x="4514748" y="2233041"/>
                </a:lnTo>
                <a:lnTo>
                  <a:pt x="8112912" y="2233041"/>
                </a:lnTo>
                <a:lnTo>
                  <a:pt x="10312933" y="2233041"/>
                </a:lnTo>
                <a:lnTo>
                  <a:pt x="11889003" y="2233041"/>
                </a:lnTo>
                <a:lnTo>
                  <a:pt x="11889003" y="0"/>
                </a:lnTo>
                <a:close/>
              </a:path>
            </a:pathLst>
          </a:custGeom>
          <a:solidFill>
            <a:srgbClr val="E6E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43331" y="2977972"/>
            <a:ext cx="3978275" cy="51498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15" b="1">
                <a:latin typeface="Arial"/>
                <a:cs typeface="Arial"/>
              </a:rPr>
              <a:t>Исследования</a:t>
            </a:r>
            <a:r>
              <a:rPr dirty="0" u="heavy" sz="1550" spc="140" b="1">
                <a:solidFill>
                  <a:srgbClr val="FF4000"/>
                </a:solidFill>
                <a:uFill>
                  <a:solidFill>
                    <a:srgbClr val="FF4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550" spc="20" b="1">
                <a:solidFill>
                  <a:srgbClr val="FF4000"/>
                </a:solidFill>
                <a:uFill>
                  <a:solidFill>
                    <a:srgbClr val="FF4000"/>
                  </a:solidFill>
                </a:uFill>
                <a:latin typeface="Arial"/>
                <a:cs typeface="Arial"/>
              </a:rPr>
              <a:t>смывов </a:t>
            </a:r>
            <a:r>
              <a:rPr dirty="0" sz="1550" spc="25" b="1">
                <a:solidFill>
                  <a:srgbClr val="FF4000"/>
                </a:solidFill>
                <a:latin typeface="Arial"/>
                <a:cs typeface="Arial"/>
              </a:rPr>
              <a:t>на</a:t>
            </a:r>
            <a:r>
              <a:rPr dirty="0" sz="1550" spc="10" b="1">
                <a:solidFill>
                  <a:srgbClr val="FF4000"/>
                </a:solidFill>
                <a:latin typeface="Arial"/>
                <a:cs typeface="Arial"/>
              </a:rPr>
              <a:t> </a:t>
            </a:r>
            <a:r>
              <a:rPr dirty="0" sz="1550" spc="15" b="1">
                <a:solidFill>
                  <a:srgbClr val="FF4000"/>
                </a:solidFill>
                <a:latin typeface="Arial"/>
                <a:cs typeface="Arial"/>
              </a:rPr>
              <a:t>наличие</a:t>
            </a:r>
            <a:r>
              <a:rPr dirty="0" sz="1550" spc="55" b="1">
                <a:solidFill>
                  <a:srgbClr val="FF4000"/>
                </a:solidFill>
                <a:latin typeface="Arial"/>
                <a:cs typeface="Arial"/>
              </a:rPr>
              <a:t> </a:t>
            </a:r>
            <a:r>
              <a:rPr dirty="0" u="heavy" sz="1550" spc="25" b="1">
                <a:solidFill>
                  <a:srgbClr val="FF4000"/>
                </a:solidFill>
                <a:uFill>
                  <a:solidFill>
                    <a:srgbClr val="FF4000"/>
                  </a:solidFill>
                </a:uFill>
                <a:latin typeface="Arial"/>
                <a:cs typeface="Arial"/>
              </a:rPr>
              <a:t>яиц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u="heavy" sz="1550" spc="10" b="1">
                <a:solidFill>
                  <a:srgbClr val="FF4000"/>
                </a:solidFill>
                <a:uFill>
                  <a:solidFill>
                    <a:srgbClr val="FF4000"/>
                  </a:solidFill>
                </a:uFill>
                <a:latin typeface="Arial"/>
                <a:cs typeface="Arial"/>
              </a:rPr>
              <a:t>гельминтов</a:t>
            </a:r>
            <a:endParaRPr sz="1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59833" y="2734436"/>
            <a:ext cx="3303904" cy="998855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65"/>
              </a:spcBef>
            </a:pPr>
            <a:r>
              <a:rPr dirty="0" sz="1550" spc="15" b="1">
                <a:latin typeface="Arial"/>
                <a:cs typeface="Arial"/>
              </a:rPr>
              <a:t>Оборудование,</a:t>
            </a:r>
            <a:r>
              <a:rPr dirty="0" sz="1550" spc="135" b="1">
                <a:latin typeface="Arial"/>
                <a:cs typeface="Arial"/>
              </a:rPr>
              <a:t> </a:t>
            </a:r>
            <a:r>
              <a:rPr dirty="0" sz="1550" spc="10" b="1">
                <a:latin typeface="Arial"/>
                <a:cs typeface="Arial"/>
              </a:rPr>
              <a:t>инвентарь,</a:t>
            </a:r>
            <a:r>
              <a:rPr dirty="0" sz="1550" spc="110" b="1">
                <a:latin typeface="Arial"/>
                <a:cs typeface="Arial"/>
              </a:rPr>
              <a:t> </a:t>
            </a:r>
            <a:r>
              <a:rPr dirty="0" sz="1550" spc="-5" b="1">
                <a:latin typeface="Arial"/>
                <a:cs typeface="Arial"/>
              </a:rPr>
              <a:t>тара, </a:t>
            </a:r>
            <a:r>
              <a:rPr dirty="0" sz="1550" spc="-415" b="1">
                <a:latin typeface="Arial"/>
                <a:cs typeface="Arial"/>
              </a:rPr>
              <a:t> </a:t>
            </a:r>
            <a:r>
              <a:rPr dirty="0" sz="1550" spc="15" b="1">
                <a:latin typeface="Arial"/>
                <a:cs typeface="Arial"/>
              </a:rPr>
              <a:t>руки,спецодежда</a:t>
            </a:r>
            <a:r>
              <a:rPr dirty="0" sz="1550" spc="20" b="1">
                <a:latin typeface="Arial"/>
                <a:cs typeface="Arial"/>
              </a:rPr>
              <a:t> </a:t>
            </a:r>
            <a:r>
              <a:rPr dirty="0" sz="1550" spc="10" b="1">
                <a:latin typeface="Arial"/>
                <a:cs typeface="Arial"/>
              </a:rPr>
              <a:t>персонала, </a:t>
            </a:r>
            <a:r>
              <a:rPr dirty="0" sz="1550" spc="15" b="1">
                <a:latin typeface="Arial"/>
                <a:cs typeface="Arial"/>
              </a:rPr>
              <a:t> </a:t>
            </a:r>
            <a:r>
              <a:rPr dirty="0" sz="1550" spc="20" b="1">
                <a:latin typeface="Arial"/>
                <a:cs typeface="Arial"/>
              </a:rPr>
              <a:t>сырые</a:t>
            </a:r>
            <a:r>
              <a:rPr dirty="0" sz="1550" spc="10" b="1">
                <a:latin typeface="Arial"/>
                <a:cs typeface="Arial"/>
              </a:rPr>
              <a:t> </a:t>
            </a:r>
            <a:r>
              <a:rPr dirty="0" sz="1550" spc="15" b="1">
                <a:latin typeface="Arial"/>
                <a:cs typeface="Arial"/>
              </a:rPr>
              <a:t>пищевые</a:t>
            </a:r>
            <a:r>
              <a:rPr dirty="0" sz="1550" spc="120" b="1">
                <a:latin typeface="Arial"/>
                <a:cs typeface="Arial"/>
              </a:rPr>
              <a:t> </a:t>
            </a:r>
            <a:r>
              <a:rPr dirty="0" sz="1550" spc="10" b="1">
                <a:latin typeface="Arial"/>
                <a:cs typeface="Arial"/>
              </a:rPr>
              <a:t>продукты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550" spc="15" b="1">
                <a:latin typeface="Arial"/>
                <a:cs typeface="Arial"/>
              </a:rPr>
              <a:t>(рыба,</a:t>
            </a:r>
            <a:r>
              <a:rPr dirty="0" sz="1550" spc="45" b="1">
                <a:latin typeface="Arial"/>
                <a:cs typeface="Arial"/>
              </a:rPr>
              <a:t> </a:t>
            </a:r>
            <a:r>
              <a:rPr dirty="0" sz="1550" spc="15" b="1">
                <a:latin typeface="Arial"/>
                <a:cs typeface="Arial"/>
              </a:rPr>
              <a:t>мясо, </a:t>
            </a:r>
            <a:r>
              <a:rPr dirty="0" sz="1550" spc="10" b="1">
                <a:latin typeface="Arial"/>
                <a:cs typeface="Arial"/>
              </a:rPr>
              <a:t>зелень)</a:t>
            </a:r>
            <a:endParaRPr sz="15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81109" y="3099892"/>
            <a:ext cx="999490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20" b="1">
                <a:solidFill>
                  <a:srgbClr val="333333"/>
                </a:solidFill>
                <a:latin typeface="Arial"/>
                <a:cs typeface="Arial"/>
              </a:rPr>
              <a:t>5</a:t>
            </a:r>
            <a:r>
              <a:rPr dirty="0" sz="1550" spc="-45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20" b="1">
                <a:solidFill>
                  <a:srgbClr val="333333"/>
                </a:solidFill>
                <a:latin typeface="Arial"/>
                <a:cs typeface="Arial"/>
              </a:rPr>
              <a:t>смывов</a:t>
            </a:r>
            <a:endParaRPr sz="1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16006" y="3099892"/>
            <a:ext cx="1103630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20" b="1">
                <a:solidFill>
                  <a:srgbClr val="333333"/>
                </a:solidFill>
                <a:latin typeface="Arial"/>
                <a:cs typeface="Arial"/>
              </a:rPr>
              <a:t>1</a:t>
            </a:r>
            <a:r>
              <a:rPr dirty="0" sz="1550" spc="-15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10" b="1">
                <a:solidFill>
                  <a:srgbClr val="333333"/>
                </a:solidFill>
                <a:latin typeface="Arial"/>
                <a:cs typeface="Arial"/>
              </a:rPr>
              <a:t>раз </a:t>
            </a:r>
            <a:r>
              <a:rPr dirty="0" sz="1550" spc="20" b="1">
                <a:solidFill>
                  <a:srgbClr val="333333"/>
                </a:solidFill>
                <a:latin typeface="Arial"/>
                <a:cs typeface="Arial"/>
              </a:rPr>
              <a:t>в</a:t>
            </a:r>
            <a:r>
              <a:rPr dirty="0" sz="1550" spc="5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15" b="1">
                <a:solidFill>
                  <a:srgbClr val="333333"/>
                </a:solidFill>
                <a:latin typeface="Arial"/>
                <a:cs typeface="Arial"/>
              </a:rPr>
              <a:t>год</a:t>
            </a:r>
            <a:endParaRPr sz="15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3331" y="4379721"/>
            <a:ext cx="4050029" cy="12458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15" b="1">
                <a:latin typeface="Arial"/>
                <a:cs typeface="Arial"/>
              </a:rPr>
              <a:t>Исследования</a:t>
            </a:r>
            <a:r>
              <a:rPr dirty="0" u="heavy" sz="1550" spc="135" b="1">
                <a:solidFill>
                  <a:srgbClr val="FF4000"/>
                </a:solidFill>
                <a:uFill>
                  <a:solidFill>
                    <a:srgbClr val="FF4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550" spc="10" b="1">
                <a:solidFill>
                  <a:srgbClr val="FF4000"/>
                </a:solidFill>
                <a:uFill>
                  <a:solidFill>
                    <a:srgbClr val="FF4000"/>
                  </a:solidFill>
                </a:uFill>
                <a:latin typeface="Arial"/>
                <a:cs typeface="Arial"/>
              </a:rPr>
              <a:t>питьевой</a:t>
            </a:r>
            <a:r>
              <a:rPr dirty="0" u="heavy" sz="1550" spc="130" b="1">
                <a:solidFill>
                  <a:srgbClr val="FF4000"/>
                </a:solidFill>
                <a:uFill>
                  <a:solidFill>
                    <a:srgbClr val="FF4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550" spc="20" b="1">
                <a:solidFill>
                  <a:srgbClr val="FF4000"/>
                </a:solidFill>
                <a:uFill>
                  <a:solidFill>
                    <a:srgbClr val="FF4000"/>
                  </a:solidFill>
                </a:uFill>
                <a:latin typeface="Arial"/>
                <a:cs typeface="Arial"/>
              </a:rPr>
              <a:t>воды</a:t>
            </a:r>
            <a:r>
              <a:rPr dirty="0" sz="1550" spc="50" b="1">
                <a:solidFill>
                  <a:srgbClr val="FF4000"/>
                </a:solidFill>
                <a:latin typeface="Arial"/>
                <a:cs typeface="Arial"/>
              </a:rPr>
              <a:t> </a:t>
            </a:r>
            <a:r>
              <a:rPr dirty="0" sz="1550" spc="20" b="1">
                <a:solidFill>
                  <a:srgbClr val="FF4000"/>
                </a:solidFill>
                <a:latin typeface="Arial"/>
                <a:cs typeface="Arial"/>
              </a:rPr>
              <a:t>на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1550" spc="10" b="1">
                <a:solidFill>
                  <a:srgbClr val="FF4000"/>
                </a:solidFill>
                <a:latin typeface="Arial"/>
                <a:cs typeface="Arial"/>
              </a:rPr>
              <a:t>соответствие</a:t>
            </a:r>
            <a:r>
              <a:rPr dirty="0" sz="1550" spc="180" b="1">
                <a:solidFill>
                  <a:srgbClr val="FF4000"/>
                </a:solidFill>
                <a:latin typeface="Arial"/>
                <a:cs typeface="Arial"/>
              </a:rPr>
              <a:t> </a:t>
            </a:r>
            <a:r>
              <a:rPr dirty="0" sz="1550" spc="10" b="1">
                <a:solidFill>
                  <a:srgbClr val="FF4000"/>
                </a:solidFill>
                <a:latin typeface="Arial"/>
                <a:cs typeface="Arial"/>
              </a:rPr>
              <a:t>требованиям</a:t>
            </a:r>
            <a:r>
              <a:rPr dirty="0" sz="1550" spc="145" b="1">
                <a:solidFill>
                  <a:srgbClr val="FF4000"/>
                </a:solidFill>
                <a:latin typeface="Arial"/>
                <a:cs typeface="Arial"/>
              </a:rPr>
              <a:t> </a:t>
            </a:r>
            <a:r>
              <a:rPr dirty="0" sz="1550" spc="10" b="1">
                <a:solidFill>
                  <a:srgbClr val="FF4000"/>
                </a:solidFill>
                <a:latin typeface="Arial"/>
                <a:cs typeface="Arial"/>
              </a:rPr>
              <a:t>санитарных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1550" spc="20" b="1">
                <a:solidFill>
                  <a:srgbClr val="FF4000"/>
                </a:solidFill>
                <a:latin typeface="Arial"/>
                <a:cs typeface="Arial"/>
              </a:rPr>
              <a:t>норм, </a:t>
            </a:r>
            <a:r>
              <a:rPr dirty="0" sz="1550" spc="15" b="1">
                <a:solidFill>
                  <a:srgbClr val="FF4000"/>
                </a:solidFill>
                <a:latin typeface="Arial"/>
                <a:cs typeface="Arial"/>
              </a:rPr>
              <a:t>правил</a:t>
            </a:r>
            <a:r>
              <a:rPr dirty="0" sz="1550" spc="25" b="1">
                <a:solidFill>
                  <a:srgbClr val="FF4000"/>
                </a:solidFill>
                <a:latin typeface="Arial"/>
                <a:cs typeface="Arial"/>
              </a:rPr>
              <a:t> </a:t>
            </a:r>
            <a:r>
              <a:rPr dirty="0" sz="1550" spc="20" b="1">
                <a:solidFill>
                  <a:srgbClr val="FF4000"/>
                </a:solidFill>
                <a:latin typeface="Arial"/>
                <a:cs typeface="Arial"/>
              </a:rPr>
              <a:t>и</a:t>
            </a:r>
            <a:r>
              <a:rPr dirty="0" sz="1550" spc="25" b="1">
                <a:solidFill>
                  <a:srgbClr val="FF4000"/>
                </a:solidFill>
                <a:latin typeface="Arial"/>
                <a:cs typeface="Arial"/>
              </a:rPr>
              <a:t> </a:t>
            </a:r>
            <a:r>
              <a:rPr dirty="0" sz="1550" spc="10" b="1">
                <a:solidFill>
                  <a:srgbClr val="FF4000"/>
                </a:solidFill>
                <a:latin typeface="Arial"/>
                <a:cs typeface="Arial"/>
              </a:rPr>
              <a:t>гигиенических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550" spc="15" b="1">
                <a:solidFill>
                  <a:srgbClr val="FF4000"/>
                </a:solidFill>
                <a:latin typeface="Arial"/>
                <a:cs typeface="Arial"/>
              </a:rPr>
              <a:t>нормативов</a:t>
            </a:r>
            <a:r>
              <a:rPr dirty="0" sz="1550" spc="125" b="1">
                <a:solidFill>
                  <a:srgbClr val="FF4000"/>
                </a:solidFill>
                <a:latin typeface="Arial"/>
                <a:cs typeface="Arial"/>
              </a:rPr>
              <a:t> </a:t>
            </a:r>
            <a:r>
              <a:rPr dirty="0" u="heavy" sz="1550" spc="25" b="1">
                <a:solidFill>
                  <a:srgbClr val="FF4000"/>
                </a:solidFill>
                <a:uFill>
                  <a:solidFill>
                    <a:srgbClr val="FF4000"/>
                  </a:solidFill>
                </a:uFill>
                <a:latin typeface="Arial"/>
                <a:cs typeface="Arial"/>
              </a:rPr>
              <a:t>по</a:t>
            </a:r>
            <a:r>
              <a:rPr dirty="0" u="heavy" sz="1550" spc="-20" b="1">
                <a:solidFill>
                  <a:srgbClr val="FF4000"/>
                </a:solidFill>
                <a:uFill>
                  <a:solidFill>
                    <a:srgbClr val="FF4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550" spc="15" b="1">
                <a:solidFill>
                  <a:srgbClr val="FF4000"/>
                </a:solidFill>
                <a:uFill>
                  <a:solidFill>
                    <a:srgbClr val="FF4000"/>
                  </a:solidFill>
                </a:uFill>
                <a:latin typeface="Arial"/>
                <a:cs typeface="Arial"/>
              </a:rPr>
              <a:t>химическим</a:t>
            </a:r>
            <a:r>
              <a:rPr dirty="0" u="heavy" sz="1550" spc="130" b="1">
                <a:solidFill>
                  <a:srgbClr val="FF4000"/>
                </a:solidFill>
                <a:uFill>
                  <a:solidFill>
                    <a:srgbClr val="FF4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550" spc="20" b="1">
                <a:solidFill>
                  <a:srgbClr val="FF4000"/>
                </a:solidFill>
                <a:uFill>
                  <a:solidFill>
                    <a:srgbClr val="FF4000"/>
                  </a:solidFill>
                </a:uFill>
                <a:latin typeface="Arial"/>
                <a:cs typeface="Arial"/>
              </a:rPr>
              <a:t>и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u="heavy" sz="1550" spc="15" b="1">
                <a:solidFill>
                  <a:srgbClr val="FF4000"/>
                </a:solidFill>
                <a:uFill>
                  <a:solidFill>
                    <a:srgbClr val="FF4000"/>
                  </a:solidFill>
                </a:uFill>
                <a:latin typeface="Arial"/>
                <a:cs typeface="Arial"/>
              </a:rPr>
              <a:t>микробиологическим</a:t>
            </a:r>
            <a:r>
              <a:rPr dirty="0" u="heavy" sz="1550" spc="130" b="1">
                <a:solidFill>
                  <a:srgbClr val="FF4000"/>
                </a:solidFill>
                <a:uFill>
                  <a:solidFill>
                    <a:srgbClr val="FF4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550" spc="10" b="1">
                <a:solidFill>
                  <a:srgbClr val="FF4000"/>
                </a:solidFill>
                <a:uFill>
                  <a:solidFill>
                    <a:srgbClr val="FF4000"/>
                  </a:solidFill>
                </a:uFill>
                <a:latin typeface="Arial"/>
                <a:cs typeface="Arial"/>
              </a:rPr>
              <a:t>показателям</a:t>
            </a:r>
            <a:endParaRPr sz="15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59833" y="4257243"/>
            <a:ext cx="3101975" cy="148907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70"/>
              </a:spcBef>
            </a:pPr>
            <a:r>
              <a:rPr dirty="0" sz="1550" spc="5" b="1">
                <a:latin typeface="Arial"/>
                <a:cs typeface="Arial"/>
              </a:rPr>
              <a:t>Питьевая</a:t>
            </a:r>
            <a:r>
              <a:rPr dirty="0" sz="1550" spc="170" b="1">
                <a:latin typeface="Arial"/>
                <a:cs typeface="Arial"/>
              </a:rPr>
              <a:t> </a:t>
            </a:r>
            <a:r>
              <a:rPr dirty="0" sz="1550" spc="20" b="1">
                <a:latin typeface="Arial"/>
                <a:cs typeface="Arial"/>
              </a:rPr>
              <a:t>вода</a:t>
            </a:r>
            <a:r>
              <a:rPr dirty="0" sz="1550" spc="5" b="1">
                <a:latin typeface="Arial"/>
                <a:cs typeface="Arial"/>
              </a:rPr>
              <a:t> </a:t>
            </a:r>
            <a:r>
              <a:rPr dirty="0" sz="1550" spc="20" b="1">
                <a:latin typeface="Arial"/>
                <a:cs typeface="Arial"/>
              </a:rPr>
              <a:t>из</a:t>
            </a:r>
            <a:r>
              <a:rPr dirty="0" sz="1550" spc="25" b="1">
                <a:latin typeface="Arial"/>
                <a:cs typeface="Arial"/>
              </a:rPr>
              <a:t> </a:t>
            </a:r>
            <a:r>
              <a:rPr dirty="0" sz="1550" spc="10" b="1">
                <a:latin typeface="Arial"/>
                <a:cs typeface="Arial"/>
              </a:rPr>
              <a:t>разводящей </a:t>
            </a:r>
            <a:r>
              <a:rPr dirty="0" sz="1550" spc="-420" b="1">
                <a:latin typeface="Arial"/>
                <a:cs typeface="Arial"/>
              </a:rPr>
              <a:t> </a:t>
            </a:r>
            <a:r>
              <a:rPr dirty="0" sz="1550" spc="-5" b="1">
                <a:latin typeface="Arial"/>
                <a:cs typeface="Arial"/>
              </a:rPr>
              <a:t>сети</a:t>
            </a:r>
            <a:r>
              <a:rPr dirty="0" sz="1550" b="1">
                <a:latin typeface="Arial"/>
                <a:cs typeface="Arial"/>
              </a:rPr>
              <a:t> </a:t>
            </a:r>
            <a:r>
              <a:rPr dirty="0" sz="1550" spc="15" b="1">
                <a:latin typeface="Arial"/>
                <a:cs typeface="Arial"/>
              </a:rPr>
              <a:t>помещений: </a:t>
            </a:r>
            <a:r>
              <a:rPr dirty="0" sz="1550" spc="25" b="1">
                <a:latin typeface="Arial"/>
                <a:cs typeface="Arial"/>
              </a:rPr>
              <a:t>моечных </a:t>
            </a:r>
            <a:r>
              <a:rPr dirty="0" sz="1550" spc="30" b="1">
                <a:latin typeface="Arial"/>
                <a:cs typeface="Arial"/>
              </a:rPr>
              <a:t> </a:t>
            </a:r>
            <a:r>
              <a:rPr dirty="0" sz="1550" spc="10" b="1">
                <a:latin typeface="Arial"/>
                <a:cs typeface="Arial"/>
              </a:rPr>
              <a:t>столовой</a:t>
            </a:r>
            <a:r>
              <a:rPr dirty="0" sz="1550" spc="125" b="1">
                <a:latin typeface="Arial"/>
                <a:cs typeface="Arial"/>
              </a:rPr>
              <a:t> </a:t>
            </a:r>
            <a:r>
              <a:rPr dirty="0" sz="1550" spc="20" b="1">
                <a:latin typeface="Arial"/>
                <a:cs typeface="Arial"/>
              </a:rPr>
              <a:t>и </a:t>
            </a:r>
            <a:r>
              <a:rPr dirty="0" sz="1550" spc="15" b="1">
                <a:latin typeface="Arial"/>
                <a:cs typeface="Arial"/>
              </a:rPr>
              <a:t>кухонной</a:t>
            </a:r>
            <a:r>
              <a:rPr dirty="0" sz="1550" spc="65" b="1">
                <a:latin typeface="Arial"/>
                <a:cs typeface="Arial"/>
              </a:rPr>
              <a:t> </a:t>
            </a:r>
            <a:r>
              <a:rPr dirty="0" sz="1550" spc="15" b="1">
                <a:latin typeface="Arial"/>
                <a:cs typeface="Arial"/>
              </a:rPr>
              <a:t>посуды; </a:t>
            </a:r>
            <a:r>
              <a:rPr dirty="0" sz="1550" spc="-41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цехах:</a:t>
            </a:r>
            <a:r>
              <a:rPr dirty="0" sz="1550" spc="114" b="1">
                <a:latin typeface="Arial"/>
                <a:cs typeface="Arial"/>
              </a:rPr>
              <a:t> </a:t>
            </a:r>
            <a:r>
              <a:rPr dirty="0" sz="1550" spc="15" b="1">
                <a:latin typeface="Arial"/>
                <a:cs typeface="Arial"/>
              </a:rPr>
              <a:t>овощном,</a:t>
            </a:r>
            <a:r>
              <a:rPr dirty="0" sz="1550" spc="95" b="1">
                <a:latin typeface="Arial"/>
                <a:cs typeface="Arial"/>
              </a:rPr>
              <a:t> </a:t>
            </a:r>
            <a:r>
              <a:rPr dirty="0" sz="1550" spc="20" b="1">
                <a:latin typeface="Arial"/>
                <a:cs typeface="Arial"/>
              </a:rPr>
              <a:t>холодном, </a:t>
            </a:r>
            <a:r>
              <a:rPr dirty="0" sz="1550" spc="25" b="1">
                <a:latin typeface="Arial"/>
                <a:cs typeface="Arial"/>
              </a:rPr>
              <a:t> </a:t>
            </a:r>
            <a:r>
              <a:rPr dirty="0" sz="1550" spc="15" b="1">
                <a:latin typeface="Arial"/>
                <a:cs typeface="Arial"/>
              </a:rPr>
              <a:t>горячем,</a:t>
            </a:r>
            <a:r>
              <a:rPr dirty="0" sz="1550" spc="70" b="1">
                <a:latin typeface="Arial"/>
                <a:cs typeface="Arial"/>
              </a:rPr>
              <a:t> </a:t>
            </a:r>
            <a:r>
              <a:rPr dirty="0" sz="1550" spc="15" b="1">
                <a:latin typeface="Arial"/>
                <a:cs typeface="Arial"/>
              </a:rPr>
              <a:t>доготовочном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550" spc="20" b="1">
                <a:latin typeface="Arial"/>
                <a:cs typeface="Arial"/>
              </a:rPr>
              <a:t>(выборочно)</a:t>
            </a:r>
            <a:endParaRPr sz="15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49690" y="4867783"/>
            <a:ext cx="859790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15" b="1">
                <a:solidFill>
                  <a:srgbClr val="333333"/>
                </a:solidFill>
                <a:latin typeface="Arial"/>
                <a:cs typeface="Arial"/>
              </a:rPr>
              <a:t>2</a:t>
            </a:r>
            <a:r>
              <a:rPr dirty="0" sz="1550" spc="-50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20" b="1">
                <a:solidFill>
                  <a:srgbClr val="333333"/>
                </a:solidFill>
                <a:latin typeface="Arial"/>
                <a:cs typeface="Arial"/>
              </a:rPr>
              <a:t>пробы</a:t>
            </a:r>
            <a:endParaRPr sz="1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16006" y="4867783"/>
            <a:ext cx="1102995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15" b="1">
                <a:solidFill>
                  <a:srgbClr val="333333"/>
                </a:solidFill>
                <a:latin typeface="Arial"/>
                <a:cs typeface="Arial"/>
              </a:rPr>
              <a:t>1</a:t>
            </a:r>
            <a:r>
              <a:rPr dirty="0" sz="1550" spc="-10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10" b="1">
                <a:solidFill>
                  <a:srgbClr val="333333"/>
                </a:solidFill>
                <a:latin typeface="Arial"/>
                <a:cs typeface="Arial"/>
              </a:rPr>
              <a:t>раз</a:t>
            </a:r>
            <a:r>
              <a:rPr dirty="0" sz="1550" spc="15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20" b="1">
                <a:solidFill>
                  <a:srgbClr val="333333"/>
                </a:solidFill>
                <a:latin typeface="Arial"/>
                <a:cs typeface="Arial"/>
              </a:rPr>
              <a:t>в</a:t>
            </a:r>
            <a:r>
              <a:rPr dirty="0" sz="1550" spc="5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10" b="1">
                <a:solidFill>
                  <a:srgbClr val="333333"/>
                </a:solidFill>
                <a:latin typeface="Arial"/>
                <a:cs typeface="Arial"/>
              </a:rPr>
              <a:t>год</a:t>
            </a:r>
            <a:endParaRPr sz="15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1386" y="6210096"/>
            <a:ext cx="9327515" cy="63563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215"/>
              </a:spcBef>
            </a:pPr>
            <a:r>
              <a:rPr dirty="0" sz="2000" spc="5" b="1" i="1">
                <a:solidFill>
                  <a:srgbClr val="0000FF"/>
                </a:solidFill>
                <a:latin typeface="Times New Roman"/>
                <a:cs typeface="Times New Roman"/>
              </a:rPr>
              <a:t>Основание:</a:t>
            </a:r>
            <a:r>
              <a:rPr dirty="0" sz="2000" spc="-85" b="1" i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spc="10" b="1" i="1">
                <a:solidFill>
                  <a:srgbClr val="0000FF"/>
                </a:solidFill>
                <a:latin typeface="Times New Roman"/>
                <a:cs typeface="Times New Roman"/>
              </a:rPr>
              <a:t>МР</a:t>
            </a:r>
            <a:r>
              <a:rPr dirty="0" sz="2000" spc="-35" b="1" i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spc="5" b="1" i="1">
                <a:solidFill>
                  <a:srgbClr val="0000FF"/>
                </a:solidFill>
                <a:latin typeface="Times New Roman"/>
                <a:cs typeface="Times New Roman"/>
              </a:rPr>
              <a:t>2.4.0179-20</a:t>
            </a:r>
            <a:r>
              <a:rPr dirty="0" sz="2000" spc="-100" b="1" i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spc="-15" b="1" i="1">
                <a:solidFill>
                  <a:srgbClr val="0000FF"/>
                </a:solidFill>
                <a:latin typeface="Times New Roman"/>
                <a:cs typeface="Times New Roman"/>
              </a:rPr>
              <a:t>«Рекомендации</a:t>
            </a:r>
            <a:r>
              <a:rPr dirty="0" sz="2000" spc="-70" b="1" i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spc="5" b="1" i="1">
                <a:solidFill>
                  <a:srgbClr val="0000FF"/>
                </a:solidFill>
                <a:latin typeface="Times New Roman"/>
                <a:cs typeface="Times New Roman"/>
              </a:rPr>
              <a:t>по</a:t>
            </a:r>
            <a:r>
              <a:rPr dirty="0" sz="2000" spc="-30" b="1" i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spc="10" b="1" i="1">
                <a:solidFill>
                  <a:srgbClr val="0000FF"/>
                </a:solidFill>
                <a:latin typeface="Times New Roman"/>
                <a:cs typeface="Times New Roman"/>
              </a:rPr>
              <a:t>организации</a:t>
            </a:r>
            <a:r>
              <a:rPr dirty="0" sz="2000" spc="-110" b="1" i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spc="15" b="1" i="1">
                <a:solidFill>
                  <a:srgbClr val="0000FF"/>
                </a:solidFill>
                <a:latin typeface="Times New Roman"/>
                <a:cs typeface="Times New Roman"/>
              </a:rPr>
              <a:t>питания</a:t>
            </a:r>
            <a:r>
              <a:rPr dirty="0" sz="2000" spc="-100" b="1" i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b="1" i="1">
                <a:solidFill>
                  <a:srgbClr val="0000FF"/>
                </a:solidFill>
                <a:latin typeface="Times New Roman"/>
                <a:cs typeface="Times New Roman"/>
              </a:rPr>
              <a:t>обучающихся </a:t>
            </a:r>
            <a:r>
              <a:rPr dirty="0" sz="2000" spc="-484" b="1" i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spc="5" b="1" i="1">
                <a:solidFill>
                  <a:srgbClr val="0000FF"/>
                </a:solidFill>
                <a:latin typeface="Times New Roman"/>
                <a:cs typeface="Times New Roman"/>
              </a:rPr>
              <a:t>об</a:t>
            </a:r>
            <a:r>
              <a:rPr dirty="0" sz="2000" spc="20" b="1" i="1">
                <a:solidFill>
                  <a:srgbClr val="0000FF"/>
                </a:solidFill>
                <a:latin typeface="Times New Roman"/>
                <a:cs typeface="Times New Roman"/>
              </a:rPr>
              <a:t>щ</a:t>
            </a:r>
            <a:r>
              <a:rPr dirty="0" sz="2000" spc="-30" b="1" i="1">
                <a:solidFill>
                  <a:srgbClr val="0000FF"/>
                </a:solidFill>
                <a:latin typeface="Times New Roman"/>
                <a:cs typeface="Times New Roman"/>
              </a:rPr>
              <a:t>е</a:t>
            </a:r>
            <a:r>
              <a:rPr dirty="0" sz="2000" spc="5" b="1" i="1">
                <a:solidFill>
                  <a:srgbClr val="0000FF"/>
                </a:solidFill>
                <a:latin typeface="Times New Roman"/>
                <a:cs typeface="Times New Roman"/>
              </a:rPr>
              <a:t>обра</a:t>
            </a:r>
            <a:r>
              <a:rPr dirty="0" sz="2000" spc="-30" b="1" i="1">
                <a:solidFill>
                  <a:srgbClr val="0000FF"/>
                </a:solidFill>
                <a:latin typeface="Times New Roman"/>
                <a:cs typeface="Times New Roman"/>
              </a:rPr>
              <a:t>з</a:t>
            </a:r>
            <a:r>
              <a:rPr dirty="0" sz="2000" spc="5" b="1" i="1">
                <a:solidFill>
                  <a:srgbClr val="0000FF"/>
                </a:solidFill>
                <a:latin typeface="Times New Roman"/>
                <a:cs typeface="Times New Roman"/>
              </a:rPr>
              <a:t>о</a:t>
            </a:r>
            <a:r>
              <a:rPr dirty="0" sz="2000" spc="-40" b="1" i="1">
                <a:solidFill>
                  <a:srgbClr val="0000FF"/>
                </a:solidFill>
                <a:latin typeface="Times New Roman"/>
                <a:cs typeface="Times New Roman"/>
              </a:rPr>
              <a:t>в</a:t>
            </a:r>
            <a:r>
              <a:rPr dirty="0" sz="2000" spc="-35" b="1" i="1">
                <a:solidFill>
                  <a:srgbClr val="0000FF"/>
                </a:solidFill>
                <a:latin typeface="Times New Roman"/>
                <a:cs typeface="Times New Roman"/>
              </a:rPr>
              <a:t>а</a:t>
            </a:r>
            <a:r>
              <a:rPr dirty="0" sz="2000" spc="-15" b="1" i="1">
                <a:solidFill>
                  <a:srgbClr val="0000FF"/>
                </a:solidFill>
                <a:latin typeface="Times New Roman"/>
                <a:cs typeface="Times New Roman"/>
              </a:rPr>
              <a:t>т</a:t>
            </a:r>
            <a:r>
              <a:rPr dirty="0" sz="2000" spc="-30" b="1" i="1">
                <a:solidFill>
                  <a:srgbClr val="0000FF"/>
                </a:solidFill>
                <a:latin typeface="Times New Roman"/>
                <a:cs typeface="Times New Roman"/>
              </a:rPr>
              <a:t>е</a:t>
            </a:r>
            <a:r>
              <a:rPr dirty="0" sz="2000" spc="-25" b="1" i="1">
                <a:solidFill>
                  <a:srgbClr val="0000FF"/>
                </a:solidFill>
                <a:latin typeface="Times New Roman"/>
                <a:cs typeface="Times New Roman"/>
              </a:rPr>
              <a:t>л</a:t>
            </a:r>
            <a:r>
              <a:rPr dirty="0" sz="2000" spc="-20" b="1" i="1">
                <a:solidFill>
                  <a:srgbClr val="0000FF"/>
                </a:solidFill>
                <a:latin typeface="Times New Roman"/>
                <a:cs typeface="Times New Roman"/>
              </a:rPr>
              <a:t>ь</a:t>
            </a:r>
            <a:r>
              <a:rPr dirty="0" sz="2000" spc="5" b="1" i="1">
                <a:solidFill>
                  <a:srgbClr val="0000FF"/>
                </a:solidFill>
                <a:latin typeface="Times New Roman"/>
                <a:cs typeface="Times New Roman"/>
              </a:rPr>
              <a:t>ны</a:t>
            </a:r>
            <a:r>
              <a:rPr dirty="0" sz="2000" spc="5" b="1" i="1">
                <a:solidFill>
                  <a:srgbClr val="0000FF"/>
                </a:solidFill>
                <a:latin typeface="Times New Roman"/>
                <a:cs typeface="Times New Roman"/>
              </a:rPr>
              <a:t>х</a:t>
            </a:r>
            <a:r>
              <a:rPr dirty="0" sz="2000" spc="-145" b="1" i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spc="5" b="1" i="1">
                <a:solidFill>
                  <a:srgbClr val="0000FF"/>
                </a:solidFill>
                <a:latin typeface="Times New Roman"/>
                <a:cs typeface="Times New Roman"/>
              </a:rPr>
              <a:t>ор</a:t>
            </a:r>
            <a:r>
              <a:rPr dirty="0" sz="2000" spc="10" b="1" i="1">
                <a:solidFill>
                  <a:srgbClr val="0000FF"/>
                </a:solidFill>
                <a:latin typeface="Times New Roman"/>
                <a:cs typeface="Times New Roman"/>
              </a:rPr>
              <a:t>г</a:t>
            </a:r>
            <a:r>
              <a:rPr dirty="0" sz="2000" spc="5" b="1" i="1">
                <a:solidFill>
                  <a:srgbClr val="0000FF"/>
                </a:solidFill>
                <a:latin typeface="Times New Roman"/>
                <a:cs typeface="Times New Roman"/>
              </a:rPr>
              <a:t>ан</a:t>
            </a:r>
            <a:r>
              <a:rPr dirty="0" sz="2000" spc="-5" b="1" i="1">
                <a:solidFill>
                  <a:srgbClr val="0000FF"/>
                </a:solidFill>
                <a:latin typeface="Times New Roman"/>
                <a:cs typeface="Times New Roman"/>
              </a:rPr>
              <a:t>и</a:t>
            </a:r>
            <a:r>
              <a:rPr dirty="0" sz="2000" b="1" i="1">
                <a:solidFill>
                  <a:srgbClr val="0000FF"/>
                </a:solidFill>
                <a:latin typeface="Times New Roman"/>
                <a:cs typeface="Times New Roman"/>
              </a:rPr>
              <a:t>зац</a:t>
            </a:r>
            <a:r>
              <a:rPr dirty="0" sz="2000" b="1" i="1">
                <a:solidFill>
                  <a:srgbClr val="0000FF"/>
                </a:solidFill>
                <a:latin typeface="Times New Roman"/>
                <a:cs typeface="Times New Roman"/>
              </a:rPr>
              <a:t>ий</a:t>
            </a:r>
            <a:r>
              <a:rPr dirty="0" sz="2000" spc="5" b="1" i="1">
                <a:solidFill>
                  <a:srgbClr val="0000FF"/>
                </a:solidFill>
                <a:latin typeface="Times New Roman"/>
                <a:cs typeface="Times New Roman"/>
              </a:rPr>
              <a:t>»,</a:t>
            </a:r>
            <a:r>
              <a:rPr dirty="0" sz="2000" spc="-110" b="1" i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spc="20" b="1" i="1">
                <a:solidFill>
                  <a:srgbClr val="0000FF"/>
                </a:solidFill>
                <a:latin typeface="Times New Roman"/>
                <a:cs typeface="Times New Roman"/>
              </a:rPr>
              <a:t>П</a:t>
            </a:r>
            <a:r>
              <a:rPr dirty="0" sz="2000" spc="5" b="1" i="1">
                <a:solidFill>
                  <a:srgbClr val="0000FF"/>
                </a:solidFill>
                <a:latin typeface="Times New Roman"/>
                <a:cs typeface="Times New Roman"/>
              </a:rPr>
              <a:t>р</a:t>
            </a:r>
            <a:r>
              <a:rPr dirty="0" sz="2000" b="1" i="1">
                <a:solidFill>
                  <a:srgbClr val="0000FF"/>
                </a:solidFill>
                <a:latin typeface="Times New Roman"/>
                <a:cs typeface="Times New Roman"/>
              </a:rPr>
              <a:t>и</a:t>
            </a:r>
            <a:r>
              <a:rPr dirty="0" sz="2000" spc="10" b="1" i="1">
                <a:solidFill>
                  <a:srgbClr val="0000FF"/>
                </a:solidFill>
                <a:latin typeface="Times New Roman"/>
                <a:cs typeface="Times New Roman"/>
              </a:rPr>
              <a:t>л</a:t>
            </a:r>
            <a:r>
              <a:rPr dirty="0" sz="2000" spc="-35" b="1" i="1">
                <a:solidFill>
                  <a:srgbClr val="0000FF"/>
                </a:solidFill>
                <a:latin typeface="Times New Roman"/>
                <a:cs typeface="Times New Roman"/>
              </a:rPr>
              <a:t>о</a:t>
            </a:r>
            <a:r>
              <a:rPr dirty="0" sz="2000" spc="-40" b="1" i="1">
                <a:solidFill>
                  <a:srgbClr val="0000FF"/>
                </a:solidFill>
                <a:latin typeface="Times New Roman"/>
                <a:cs typeface="Times New Roman"/>
              </a:rPr>
              <a:t>ж</a:t>
            </a:r>
            <a:r>
              <a:rPr dirty="0" sz="2000" spc="5" b="1" i="1">
                <a:solidFill>
                  <a:srgbClr val="0000FF"/>
                </a:solidFill>
                <a:latin typeface="Times New Roman"/>
                <a:cs typeface="Times New Roman"/>
              </a:rPr>
              <a:t>ен</a:t>
            </a:r>
            <a:r>
              <a:rPr dirty="0" sz="2000" b="1" i="1">
                <a:solidFill>
                  <a:srgbClr val="0000FF"/>
                </a:solidFill>
                <a:latin typeface="Times New Roman"/>
                <a:cs typeface="Times New Roman"/>
              </a:rPr>
              <a:t>и</a:t>
            </a:r>
            <a:r>
              <a:rPr dirty="0" sz="2000" spc="5" b="1" i="1">
                <a:solidFill>
                  <a:srgbClr val="0000FF"/>
                </a:solidFill>
                <a:latin typeface="Times New Roman"/>
                <a:cs typeface="Times New Roman"/>
              </a:rPr>
              <a:t>е</a:t>
            </a:r>
            <a:r>
              <a:rPr dirty="0" sz="2000" spc="-140" b="1" i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spc="5" b="1" i="1">
                <a:solidFill>
                  <a:srgbClr val="0000FF"/>
                </a:solidFill>
                <a:latin typeface="Times New Roman"/>
                <a:cs typeface="Times New Roman"/>
              </a:rPr>
              <a:t>5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7748" y="90627"/>
            <a:ext cx="8178800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63500">
              <a:lnSpc>
                <a:spcPct val="100000"/>
              </a:lnSpc>
              <a:spcBef>
                <a:spcPts val="100"/>
              </a:spcBef>
            </a:pPr>
            <a:r>
              <a:rPr dirty="0" sz="3600" spc="-10">
                <a:solidFill>
                  <a:srgbClr val="FF0000"/>
                </a:solidFill>
              </a:rPr>
              <a:t>Исследование</a:t>
            </a:r>
            <a:r>
              <a:rPr dirty="0" sz="3600" spc="-60">
                <a:solidFill>
                  <a:srgbClr val="FF0000"/>
                </a:solidFill>
              </a:rPr>
              <a:t> </a:t>
            </a:r>
            <a:r>
              <a:rPr dirty="0" sz="3600" spc="-5">
                <a:solidFill>
                  <a:srgbClr val="FF0000"/>
                </a:solidFill>
              </a:rPr>
              <a:t>проб</a:t>
            </a:r>
            <a:r>
              <a:rPr dirty="0" sz="3600">
                <a:solidFill>
                  <a:srgbClr val="FF0000"/>
                </a:solidFill>
              </a:rPr>
              <a:t> </a:t>
            </a:r>
            <a:r>
              <a:rPr dirty="0" sz="3600" spc="-35">
                <a:solidFill>
                  <a:srgbClr val="FF0000"/>
                </a:solidFill>
              </a:rPr>
              <a:t>готовых</a:t>
            </a:r>
            <a:r>
              <a:rPr dirty="0" sz="3600" spc="10">
                <a:solidFill>
                  <a:srgbClr val="FF0000"/>
                </a:solidFill>
              </a:rPr>
              <a:t> </a:t>
            </a:r>
            <a:r>
              <a:rPr dirty="0" sz="3600" spc="-30">
                <a:solidFill>
                  <a:srgbClr val="FF0000"/>
                </a:solidFill>
              </a:rPr>
              <a:t>блюд </a:t>
            </a:r>
            <a:r>
              <a:rPr dirty="0" sz="3600" spc="-25">
                <a:solidFill>
                  <a:srgbClr val="FF0000"/>
                </a:solidFill>
              </a:rPr>
              <a:t> </a:t>
            </a:r>
            <a:r>
              <a:rPr dirty="0" sz="3600" spc="-10">
                <a:solidFill>
                  <a:srgbClr val="FF0000"/>
                </a:solidFill>
              </a:rPr>
              <a:t>на</a:t>
            </a:r>
            <a:r>
              <a:rPr dirty="0" sz="3600" spc="-30">
                <a:solidFill>
                  <a:srgbClr val="FF0000"/>
                </a:solidFill>
              </a:rPr>
              <a:t> </a:t>
            </a:r>
            <a:r>
              <a:rPr dirty="0" sz="3600" spc="-15">
                <a:solidFill>
                  <a:srgbClr val="FF0000"/>
                </a:solidFill>
              </a:rPr>
              <a:t>микробиологические</a:t>
            </a:r>
            <a:r>
              <a:rPr dirty="0" sz="3600" spc="-25">
                <a:solidFill>
                  <a:srgbClr val="FF0000"/>
                </a:solidFill>
              </a:rPr>
              <a:t> </a:t>
            </a:r>
            <a:r>
              <a:rPr dirty="0" sz="3600" spc="-5">
                <a:solidFill>
                  <a:srgbClr val="FF0000"/>
                </a:solidFill>
              </a:rPr>
              <a:t>показатели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87868" y="2272220"/>
            <a:ext cx="4100829" cy="34425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0868" y="1324432"/>
            <a:ext cx="11356975" cy="534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«В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пищевой</a:t>
            </a:r>
            <a:r>
              <a:rPr dirty="0" sz="1800" spc="5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продукции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u="heavy" sz="18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не</a:t>
            </a:r>
            <a:r>
              <a:rPr dirty="0" u="heavy" sz="1800" spc="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допускается</a:t>
            </a:r>
            <a:r>
              <a:rPr dirty="0" sz="1800" spc="6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наличие</a:t>
            </a:r>
            <a:r>
              <a:rPr dirty="0" sz="1800" spc="-25" b="1">
                <a:latin typeface="Arial"/>
                <a:cs typeface="Arial"/>
              </a:rPr>
              <a:t> возбудителей</a:t>
            </a:r>
            <a:r>
              <a:rPr dirty="0" sz="1800" spc="5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инфекционных,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паразитарных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10" b="1">
                <a:latin typeface="Arial"/>
                <a:cs typeface="Arial"/>
              </a:rPr>
              <a:t>заболеваний,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их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токсинов,</a:t>
            </a:r>
            <a:r>
              <a:rPr dirty="0" sz="1800" spc="45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представляющих</a:t>
            </a:r>
            <a:r>
              <a:rPr dirty="0" sz="1800" spc="8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опасность</a:t>
            </a:r>
            <a:r>
              <a:rPr dirty="0" sz="1800" spc="15" b="1">
                <a:latin typeface="Arial"/>
                <a:cs typeface="Arial"/>
              </a:rPr>
              <a:t> </a:t>
            </a:r>
            <a:r>
              <a:rPr dirty="0" sz="1800" spc="5" b="1">
                <a:latin typeface="Arial"/>
                <a:cs typeface="Arial"/>
              </a:rPr>
              <a:t>для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spc="5" b="1">
                <a:latin typeface="Arial"/>
                <a:cs typeface="Arial"/>
              </a:rPr>
              <a:t>здоровья</a:t>
            </a:r>
            <a:r>
              <a:rPr dirty="0" sz="1800" spc="-7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человека»</a:t>
            </a:r>
            <a:r>
              <a:rPr dirty="0" sz="1800" spc="7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heavy" sz="1800" spc="-1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Технический</a:t>
            </a:r>
            <a:r>
              <a:rPr dirty="0" u="heavy" sz="1800" spc="-4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spc="-1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регламент </a:t>
            </a:r>
            <a:r>
              <a:rPr dirty="0" u="heavy" sz="1800" spc="-2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Таможенного</a:t>
            </a:r>
            <a:r>
              <a:rPr dirty="0" u="heavy" sz="1800" spc="1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союза</a:t>
            </a:r>
            <a:r>
              <a:rPr dirty="0" u="heavy" sz="1800" spc="-2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spc="2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ТР</a:t>
            </a:r>
            <a:r>
              <a:rPr dirty="0" u="heavy" sz="1800" spc="-4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spc="2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ТС</a:t>
            </a:r>
            <a:r>
              <a:rPr dirty="0" u="heavy" sz="1800" spc="1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spc="-1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021/2011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heavy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«О</a:t>
            </a:r>
            <a:r>
              <a:rPr dirty="0" u="heavy" sz="1800" spc="-4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spc="-1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безопасности </a:t>
            </a:r>
            <a:r>
              <a:rPr dirty="0" u="heavy" sz="1800" spc="-1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пищевой</a:t>
            </a:r>
            <a:r>
              <a:rPr dirty="0" u="heavy" sz="1800" spc="6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продукции»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8834755" algn="l"/>
              </a:tabLst>
            </a:pP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Показатели</a:t>
            </a:r>
            <a:r>
              <a:rPr dirty="0" sz="1800" spc="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Arial"/>
                <a:cs typeface="Arial"/>
              </a:rPr>
              <a:t>безопасности</a:t>
            </a:r>
            <a:r>
              <a:rPr dirty="0" sz="18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FF0000"/>
                </a:solidFill>
                <a:latin typeface="Arial"/>
                <a:cs typeface="Arial"/>
              </a:rPr>
              <a:t>пищевой</a:t>
            </a:r>
            <a:r>
              <a:rPr dirty="0" sz="1800" spc="10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продукции</a:t>
            </a:r>
            <a:r>
              <a:rPr dirty="0" sz="1800" spc="-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F0000"/>
                </a:solidFill>
                <a:latin typeface="Arial"/>
                <a:cs typeface="Arial"/>
              </a:rPr>
              <a:t>установлены</a:t>
            </a:r>
            <a:r>
              <a:rPr dirty="0" sz="1800" spc="6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dirty="0" sz="1800" spc="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Arial"/>
                <a:cs typeface="Arial"/>
              </a:rPr>
              <a:t>Приложениях	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«Микробиологические</a:t>
            </a:r>
            <a:r>
              <a:rPr dirty="0" sz="1800" spc="-114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F0000"/>
                </a:solidFill>
                <a:latin typeface="Arial"/>
                <a:cs typeface="Arial"/>
              </a:rPr>
              <a:t>нормативы</a:t>
            </a:r>
            <a:r>
              <a:rPr dirty="0" sz="1800" spc="1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Arial"/>
                <a:cs typeface="Arial"/>
              </a:rPr>
              <a:t>безопасности»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heavy" sz="1800" b="1">
                <a:solidFill>
                  <a:srgbClr val="2A5F99"/>
                </a:solidFill>
                <a:uFill>
                  <a:solidFill>
                    <a:srgbClr val="2A5F99"/>
                  </a:solidFill>
                </a:uFill>
                <a:latin typeface="Arial"/>
                <a:cs typeface="Arial"/>
              </a:rPr>
              <a:t>Виды</a:t>
            </a:r>
            <a:r>
              <a:rPr dirty="0" u="heavy" sz="1800" spc="-45" b="1">
                <a:solidFill>
                  <a:srgbClr val="2A5F99"/>
                </a:solidFill>
                <a:uFill>
                  <a:solidFill>
                    <a:srgbClr val="2A5F9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spc="-20" b="1">
                <a:solidFill>
                  <a:srgbClr val="2A5F99"/>
                </a:solidFill>
                <a:uFill>
                  <a:solidFill>
                    <a:srgbClr val="2A5F99"/>
                  </a:solidFill>
                </a:uFill>
                <a:latin typeface="Arial"/>
                <a:cs typeface="Arial"/>
              </a:rPr>
              <a:t>готовых </a:t>
            </a:r>
            <a:r>
              <a:rPr dirty="0" u="heavy" sz="1800" spc="-15" b="1">
                <a:solidFill>
                  <a:srgbClr val="2A5F99"/>
                </a:solidFill>
                <a:uFill>
                  <a:solidFill>
                    <a:srgbClr val="2A5F99"/>
                  </a:solidFill>
                </a:uFill>
                <a:latin typeface="Arial"/>
                <a:cs typeface="Arial"/>
              </a:rPr>
              <a:t>блюд:</a:t>
            </a:r>
            <a:endParaRPr sz="1800">
              <a:latin typeface="Arial"/>
              <a:cs typeface="Arial"/>
            </a:endParaRPr>
          </a:p>
          <a:p>
            <a:pPr marL="149860" indent="-137160">
              <a:lnSpc>
                <a:spcPct val="100000"/>
              </a:lnSpc>
              <a:spcBef>
                <a:spcPts val="615"/>
              </a:spcBef>
              <a:buChar char="-"/>
              <a:tabLst>
                <a:tab pos="149860" algn="l"/>
              </a:tabLst>
            </a:pPr>
            <a:r>
              <a:rPr dirty="0" sz="1800" spc="-5" b="1">
                <a:solidFill>
                  <a:srgbClr val="2A5F99"/>
                </a:solidFill>
                <a:latin typeface="Arial"/>
                <a:cs typeface="Arial"/>
              </a:rPr>
              <a:t>первое</a:t>
            </a:r>
            <a:r>
              <a:rPr dirty="0" sz="1800" spc="-45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2A5F99"/>
                </a:solidFill>
                <a:latin typeface="Arial"/>
                <a:cs typeface="Arial"/>
              </a:rPr>
              <a:t>блюдо</a:t>
            </a:r>
            <a:r>
              <a:rPr dirty="0" sz="1800" spc="-65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2A5F99"/>
                </a:solidFill>
                <a:latin typeface="Arial"/>
                <a:cs typeface="Arial"/>
              </a:rPr>
              <a:t>(супы);</a:t>
            </a:r>
            <a:endParaRPr sz="1800">
              <a:latin typeface="Arial"/>
              <a:cs typeface="Arial"/>
            </a:endParaRPr>
          </a:p>
          <a:p>
            <a:pPr marL="149860" indent="-137160">
              <a:lnSpc>
                <a:spcPct val="100000"/>
              </a:lnSpc>
              <a:buChar char="-"/>
              <a:tabLst>
                <a:tab pos="149860" algn="l"/>
              </a:tabLst>
            </a:pPr>
            <a:r>
              <a:rPr dirty="0" sz="1800" spc="-15" b="1">
                <a:solidFill>
                  <a:srgbClr val="2A5F99"/>
                </a:solidFill>
                <a:latin typeface="Arial"/>
                <a:cs typeface="Arial"/>
              </a:rPr>
              <a:t>второе</a:t>
            </a:r>
            <a:r>
              <a:rPr dirty="0" sz="1800" spc="40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2A5F99"/>
                </a:solidFill>
                <a:latin typeface="Arial"/>
                <a:cs typeface="Arial"/>
              </a:rPr>
              <a:t>блюдо</a:t>
            </a:r>
            <a:r>
              <a:rPr dirty="0" sz="1800" spc="-55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A5F99"/>
                </a:solidFill>
                <a:latin typeface="Arial"/>
                <a:cs typeface="Arial"/>
              </a:rPr>
              <a:t>(гарнир,</a:t>
            </a:r>
            <a:r>
              <a:rPr dirty="0" sz="1800" spc="-65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2A5F99"/>
                </a:solidFill>
                <a:latin typeface="Arial"/>
                <a:cs typeface="Arial"/>
              </a:rPr>
              <a:t>блюда</a:t>
            </a:r>
            <a:r>
              <a:rPr dirty="0" sz="1800" spc="-65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A5F99"/>
                </a:solidFill>
                <a:latin typeface="Arial"/>
                <a:cs typeface="Arial"/>
              </a:rPr>
              <a:t>из</a:t>
            </a:r>
            <a:r>
              <a:rPr dirty="0" sz="1800" spc="5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2A5F99"/>
                </a:solidFill>
                <a:latin typeface="Arial"/>
                <a:cs typeface="Arial"/>
              </a:rPr>
              <a:t>мяса,</a:t>
            </a:r>
            <a:r>
              <a:rPr dirty="0" sz="1800" spc="40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2A5F99"/>
                </a:solidFill>
                <a:latin typeface="Arial"/>
                <a:cs typeface="Arial"/>
              </a:rPr>
              <a:t>птицы,</a:t>
            </a:r>
            <a:r>
              <a:rPr dirty="0" sz="1800" spc="40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A5F99"/>
                </a:solidFill>
                <a:latin typeface="Arial"/>
                <a:cs typeface="Arial"/>
              </a:rPr>
              <a:t>рыбы);</a:t>
            </a:r>
            <a:endParaRPr sz="1800">
              <a:latin typeface="Arial"/>
              <a:cs typeface="Arial"/>
            </a:endParaRPr>
          </a:p>
          <a:p>
            <a:pPr marL="149860" indent="-137160">
              <a:lnSpc>
                <a:spcPct val="100000"/>
              </a:lnSpc>
              <a:buChar char="-"/>
              <a:tabLst>
                <a:tab pos="149860" algn="l"/>
              </a:tabLst>
            </a:pPr>
            <a:r>
              <a:rPr dirty="0" sz="1800" spc="-15" b="1">
                <a:solidFill>
                  <a:srgbClr val="2A5F99"/>
                </a:solidFill>
                <a:latin typeface="Arial"/>
                <a:cs typeface="Arial"/>
              </a:rPr>
              <a:t>блюда</a:t>
            </a:r>
            <a:r>
              <a:rPr dirty="0" sz="1800" spc="-20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A5F99"/>
                </a:solidFill>
                <a:latin typeface="Arial"/>
                <a:cs typeface="Arial"/>
              </a:rPr>
              <a:t>из</a:t>
            </a:r>
            <a:r>
              <a:rPr dirty="0" sz="1800" spc="20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2A5F99"/>
                </a:solidFill>
                <a:latin typeface="Arial"/>
                <a:cs typeface="Arial"/>
              </a:rPr>
              <a:t>творога:</a:t>
            </a:r>
            <a:r>
              <a:rPr dirty="0" sz="1800" spc="-15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A5F99"/>
                </a:solidFill>
                <a:latin typeface="Arial"/>
                <a:cs typeface="Arial"/>
              </a:rPr>
              <a:t>сырники</a:t>
            </a:r>
            <a:r>
              <a:rPr dirty="0" sz="1800" spc="-20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2A5F99"/>
                </a:solidFill>
                <a:latin typeface="Arial"/>
                <a:cs typeface="Arial"/>
              </a:rPr>
              <a:t>творожные,</a:t>
            </a:r>
            <a:r>
              <a:rPr dirty="0" sz="1800" spc="15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2A5F99"/>
                </a:solidFill>
                <a:latin typeface="Arial"/>
                <a:cs typeface="Arial"/>
              </a:rPr>
              <a:t>запеканки,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15" b="1">
                <a:solidFill>
                  <a:srgbClr val="2A5F99"/>
                </a:solidFill>
                <a:latin typeface="Arial"/>
                <a:cs typeface="Arial"/>
              </a:rPr>
              <a:t>пудинг </a:t>
            </a:r>
            <a:r>
              <a:rPr dirty="0" sz="1800" spc="-10" b="1">
                <a:solidFill>
                  <a:srgbClr val="2A5F99"/>
                </a:solidFill>
                <a:latin typeface="Arial"/>
                <a:cs typeface="Arial"/>
              </a:rPr>
              <a:t>запеченный;</a:t>
            </a:r>
            <a:endParaRPr sz="1800">
              <a:latin typeface="Arial"/>
              <a:cs typeface="Arial"/>
            </a:endParaRPr>
          </a:p>
          <a:p>
            <a:pPr marL="149860" indent="-137160">
              <a:lnSpc>
                <a:spcPct val="100000"/>
              </a:lnSpc>
              <a:buChar char="-"/>
              <a:tabLst>
                <a:tab pos="149860" algn="l"/>
              </a:tabLst>
            </a:pPr>
            <a:r>
              <a:rPr dirty="0" sz="1800" b="1">
                <a:solidFill>
                  <a:srgbClr val="2A5F99"/>
                </a:solidFill>
                <a:latin typeface="Arial"/>
                <a:cs typeface="Arial"/>
              </a:rPr>
              <a:t>салаты</a:t>
            </a:r>
            <a:r>
              <a:rPr dirty="0" sz="1800" spc="-30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A5F99"/>
                </a:solidFill>
                <a:latin typeface="Arial"/>
                <a:cs typeface="Arial"/>
              </a:rPr>
              <a:t>и</a:t>
            </a:r>
            <a:r>
              <a:rPr dirty="0" sz="1800" spc="-20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2A5F99"/>
                </a:solidFill>
                <a:latin typeface="Arial"/>
                <a:cs typeface="Arial"/>
              </a:rPr>
              <a:t>винегреты;</a:t>
            </a:r>
            <a:endParaRPr sz="1800">
              <a:latin typeface="Arial"/>
              <a:cs typeface="Arial"/>
            </a:endParaRPr>
          </a:p>
          <a:p>
            <a:pPr marL="149860" indent="-137160">
              <a:lnSpc>
                <a:spcPct val="100000"/>
              </a:lnSpc>
              <a:buChar char="-"/>
              <a:tabLst>
                <a:tab pos="149860" algn="l"/>
              </a:tabLst>
            </a:pPr>
            <a:r>
              <a:rPr dirty="0" sz="1800" spc="-20" b="1">
                <a:solidFill>
                  <a:srgbClr val="2A5F99"/>
                </a:solidFill>
                <a:latin typeface="Arial"/>
                <a:cs typeface="Arial"/>
              </a:rPr>
              <a:t>соусы</a:t>
            </a:r>
            <a:r>
              <a:rPr dirty="0" sz="1800" b="1">
                <a:solidFill>
                  <a:srgbClr val="2A5F99"/>
                </a:solidFill>
                <a:latin typeface="Arial"/>
                <a:cs typeface="Arial"/>
              </a:rPr>
              <a:t> и</a:t>
            </a:r>
            <a:r>
              <a:rPr dirty="0" sz="1800" spc="10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2A5F99"/>
                </a:solidFill>
                <a:latin typeface="Arial"/>
                <a:cs typeface="Arial"/>
              </a:rPr>
              <a:t>заправки</a:t>
            </a:r>
            <a:r>
              <a:rPr dirty="0" sz="1800" spc="-30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A5F99"/>
                </a:solidFill>
                <a:latin typeface="Arial"/>
                <a:cs typeface="Arial"/>
              </a:rPr>
              <a:t>для</a:t>
            </a:r>
            <a:r>
              <a:rPr dirty="0" sz="1800" spc="-40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2A5F99"/>
                </a:solidFill>
                <a:latin typeface="Arial"/>
                <a:cs typeface="Arial"/>
              </a:rPr>
              <a:t>вторых</a:t>
            </a:r>
            <a:r>
              <a:rPr dirty="0" sz="1800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2A5F99"/>
                </a:solidFill>
                <a:latin typeface="Arial"/>
                <a:cs typeface="Arial"/>
              </a:rPr>
              <a:t>блюд;</a:t>
            </a:r>
            <a:endParaRPr sz="1800">
              <a:latin typeface="Arial"/>
              <a:cs typeface="Arial"/>
            </a:endParaRPr>
          </a:p>
          <a:p>
            <a:pPr marL="149860" indent="-137160">
              <a:lnSpc>
                <a:spcPct val="100000"/>
              </a:lnSpc>
              <a:spcBef>
                <a:spcPts val="5"/>
              </a:spcBef>
              <a:buChar char="-"/>
              <a:tabLst>
                <a:tab pos="149860" algn="l"/>
              </a:tabLst>
            </a:pPr>
            <a:r>
              <a:rPr dirty="0" sz="1800" spc="-15" b="1">
                <a:solidFill>
                  <a:srgbClr val="2A5F99"/>
                </a:solidFill>
                <a:latin typeface="Arial"/>
                <a:cs typeface="Arial"/>
              </a:rPr>
              <a:t>блюда</a:t>
            </a:r>
            <a:r>
              <a:rPr dirty="0" sz="1800" spc="-35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A5F99"/>
                </a:solidFill>
                <a:latin typeface="Arial"/>
                <a:cs typeface="Arial"/>
              </a:rPr>
              <a:t>из</a:t>
            </a:r>
            <a:r>
              <a:rPr dirty="0" sz="1800" spc="5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2A5F99"/>
                </a:solidFill>
                <a:latin typeface="Arial"/>
                <a:cs typeface="Arial"/>
              </a:rPr>
              <a:t>яиц</a:t>
            </a:r>
            <a:r>
              <a:rPr dirty="0" sz="1800" spc="-30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1800" spc="-50" b="1">
                <a:solidFill>
                  <a:srgbClr val="2A5F99"/>
                </a:solidFill>
                <a:latin typeface="Arial"/>
                <a:cs typeface="Arial"/>
              </a:rPr>
              <a:t>(омлет,</a:t>
            </a:r>
            <a:r>
              <a:rPr dirty="0" sz="1800" spc="150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2A5F99"/>
                </a:solidFill>
                <a:latin typeface="Arial"/>
                <a:cs typeface="Arial"/>
              </a:rPr>
              <a:t>запеканка</a:t>
            </a:r>
            <a:r>
              <a:rPr dirty="0" sz="1800" spc="-35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A5F99"/>
                </a:solidFill>
                <a:latin typeface="Arial"/>
                <a:cs typeface="Arial"/>
              </a:rPr>
              <a:t>и</a:t>
            </a:r>
            <a:r>
              <a:rPr dirty="0" sz="1800" spc="5" b="1">
                <a:solidFill>
                  <a:srgbClr val="2A5F9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A5F99"/>
                </a:solidFill>
                <a:latin typeface="Arial"/>
                <a:cs typeface="Arial"/>
              </a:rPr>
              <a:t>пр.)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 marL="156210" marR="5080">
              <a:lnSpc>
                <a:spcPct val="100699"/>
              </a:lnSpc>
              <a:spcBef>
                <a:spcPts val="5"/>
              </a:spcBef>
            </a:pPr>
            <a:r>
              <a:rPr dirty="0" sz="1700" spc="-60">
                <a:solidFill>
                  <a:srgbClr val="111111"/>
                </a:solidFill>
                <a:latin typeface="Microsoft Sans Serif"/>
                <a:cs typeface="Microsoft Sans Serif"/>
              </a:rPr>
              <a:t>Для</a:t>
            </a:r>
            <a:r>
              <a:rPr dirty="0" sz="1700" spc="45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20">
                <a:solidFill>
                  <a:srgbClr val="111111"/>
                </a:solidFill>
                <a:latin typeface="Microsoft Sans Serif"/>
                <a:cs typeface="Microsoft Sans Serif"/>
              </a:rPr>
              <a:t>предотвращения</a:t>
            </a:r>
            <a:r>
              <a:rPr dirty="0" sz="1700" spc="155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35">
                <a:solidFill>
                  <a:srgbClr val="111111"/>
                </a:solidFill>
                <a:latin typeface="Microsoft Sans Serif"/>
                <a:cs typeface="Microsoft Sans Serif"/>
              </a:rPr>
              <a:t>размножения</a:t>
            </a:r>
            <a:r>
              <a:rPr dirty="0" sz="1700" spc="195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25">
                <a:solidFill>
                  <a:srgbClr val="111111"/>
                </a:solidFill>
                <a:latin typeface="Microsoft Sans Serif"/>
                <a:cs typeface="Microsoft Sans Serif"/>
              </a:rPr>
              <a:t>патогенных</a:t>
            </a:r>
            <a:r>
              <a:rPr dirty="0" sz="1700" spc="75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35">
                <a:solidFill>
                  <a:srgbClr val="111111"/>
                </a:solidFill>
                <a:latin typeface="Microsoft Sans Serif"/>
                <a:cs typeface="Microsoft Sans Serif"/>
              </a:rPr>
              <a:t>микроорганизмов</a:t>
            </a:r>
            <a:r>
              <a:rPr dirty="0" sz="1700" spc="17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25">
                <a:solidFill>
                  <a:srgbClr val="111111"/>
                </a:solidFill>
                <a:latin typeface="Microsoft Sans Serif"/>
                <a:cs typeface="Microsoft Sans Serif"/>
              </a:rPr>
              <a:t>готовые</a:t>
            </a:r>
            <a:r>
              <a:rPr dirty="0" sz="1700" spc="9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30">
                <a:solidFill>
                  <a:srgbClr val="111111"/>
                </a:solidFill>
                <a:latin typeface="Microsoft Sans Serif"/>
                <a:cs typeface="Microsoft Sans Serif"/>
              </a:rPr>
              <a:t>блюда</a:t>
            </a:r>
            <a:r>
              <a:rPr dirty="0" sz="1700" spc="-5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dirty="0" u="heavy" sz="1700" spc="-10" b="1">
                <a:solidFill>
                  <a:srgbClr val="111111"/>
                </a:solidFill>
                <a:uFill>
                  <a:solidFill>
                    <a:srgbClr val="111111"/>
                  </a:solidFill>
                </a:uFill>
                <a:latin typeface="Arial"/>
                <a:cs typeface="Arial"/>
              </a:rPr>
              <a:t>должны</a:t>
            </a:r>
            <a:r>
              <a:rPr dirty="0" u="heavy" sz="1700" b="1">
                <a:solidFill>
                  <a:srgbClr val="111111"/>
                </a:solidFill>
                <a:uFill>
                  <a:solidFill>
                    <a:srgbClr val="111111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700" spc="-5" b="1">
                <a:solidFill>
                  <a:srgbClr val="111111"/>
                </a:solidFill>
                <a:uFill>
                  <a:solidFill>
                    <a:srgbClr val="111111"/>
                  </a:solidFill>
                </a:uFill>
                <a:latin typeface="Arial"/>
                <a:cs typeface="Arial"/>
              </a:rPr>
              <a:t>быть</a:t>
            </a:r>
            <a:r>
              <a:rPr dirty="0" u="heavy" sz="1700" spc="45" b="1">
                <a:solidFill>
                  <a:srgbClr val="111111"/>
                </a:solidFill>
                <a:uFill>
                  <a:solidFill>
                    <a:srgbClr val="111111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700" spc="-15" b="1">
                <a:solidFill>
                  <a:srgbClr val="111111"/>
                </a:solidFill>
                <a:uFill>
                  <a:solidFill>
                    <a:srgbClr val="111111"/>
                  </a:solidFill>
                </a:uFill>
                <a:latin typeface="Arial"/>
                <a:cs typeface="Arial"/>
              </a:rPr>
              <a:t>реализованы </a:t>
            </a:r>
            <a:r>
              <a:rPr dirty="0" sz="1700" spc="-455" b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700" spc="-15" b="1">
                <a:solidFill>
                  <a:srgbClr val="C8201E"/>
                </a:solidFill>
                <a:latin typeface="Arial"/>
                <a:cs typeface="Arial"/>
              </a:rPr>
              <a:t>не</a:t>
            </a:r>
            <a:r>
              <a:rPr dirty="0" sz="1700" spc="2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1700" spc="-15" b="1">
                <a:solidFill>
                  <a:srgbClr val="C8201E"/>
                </a:solidFill>
                <a:latin typeface="Arial"/>
                <a:cs typeface="Arial"/>
              </a:rPr>
              <a:t>позднее</a:t>
            </a:r>
            <a:r>
              <a:rPr dirty="0" sz="1700" spc="4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1700" spc="-5" b="1">
                <a:solidFill>
                  <a:srgbClr val="C8201E"/>
                </a:solidFill>
                <a:latin typeface="Arial"/>
                <a:cs typeface="Arial"/>
              </a:rPr>
              <a:t>2</a:t>
            </a:r>
            <a:r>
              <a:rPr dirty="0" sz="1700" spc="2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1700" spc="-10" b="1">
                <a:solidFill>
                  <a:srgbClr val="C8201E"/>
                </a:solidFill>
                <a:latin typeface="Arial"/>
                <a:cs typeface="Arial"/>
              </a:rPr>
              <a:t>часов</a:t>
            </a:r>
            <a:r>
              <a:rPr dirty="0" sz="1700" spc="3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1700" spc="-5">
                <a:solidFill>
                  <a:srgbClr val="111111"/>
                </a:solidFill>
                <a:latin typeface="Microsoft Sans Serif"/>
                <a:cs typeface="Microsoft Sans Serif"/>
              </a:rPr>
              <a:t>с</a:t>
            </a:r>
            <a:r>
              <a:rPr dirty="0" sz="1700" spc="35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30">
                <a:solidFill>
                  <a:srgbClr val="111111"/>
                </a:solidFill>
                <a:latin typeface="Microsoft Sans Serif"/>
                <a:cs typeface="Microsoft Sans Serif"/>
              </a:rPr>
              <a:t>момента</a:t>
            </a:r>
            <a:r>
              <a:rPr dirty="0" sz="1700" spc="8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30">
                <a:solidFill>
                  <a:srgbClr val="111111"/>
                </a:solidFill>
                <a:latin typeface="Microsoft Sans Serif"/>
                <a:cs typeface="Microsoft Sans Serif"/>
              </a:rPr>
              <a:t>приготовления</a:t>
            </a:r>
            <a:r>
              <a:rPr dirty="0" sz="1700" spc="155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5">
                <a:solidFill>
                  <a:srgbClr val="111111"/>
                </a:solidFill>
                <a:latin typeface="Microsoft Sans Serif"/>
                <a:cs typeface="Microsoft Sans Serif"/>
              </a:rPr>
              <a:t>-</a:t>
            </a:r>
            <a:r>
              <a:rPr dirty="0" sz="1700" spc="25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5">
                <a:solidFill>
                  <a:srgbClr val="111111"/>
                </a:solidFill>
                <a:latin typeface="Microsoft Sans Serif"/>
                <a:cs typeface="Microsoft Sans Serif"/>
              </a:rPr>
              <a:t>СанПиН</a:t>
            </a:r>
            <a:r>
              <a:rPr dirty="0" sz="1700" spc="45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10">
                <a:solidFill>
                  <a:srgbClr val="111111"/>
                </a:solidFill>
                <a:latin typeface="Microsoft Sans Serif"/>
                <a:cs typeface="Microsoft Sans Serif"/>
              </a:rPr>
              <a:t>2.3/2.4.3590-20</a:t>
            </a:r>
            <a:r>
              <a:rPr dirty="0" sz="1700" spc="155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25">
                <a:solidFill>
                  <a:srgbClr val="111111"/>
                </a:solidFill>
                <a:latin typeface="Microsoft Sans Serif"/>
                <a:cs typeface="Microsoft Sans Serif"/>
              </a:rPr>
              <a:t>п.</a:t>
            </a:r>
            <a:r>
              <a:rPr dirty="0" sz="1700" spc="45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10">
                <a:solidFill>
                  <a:srgbClr val="111111"/>
                </a:solidFill>
                <a:latin typeface="Microsoft Sans Serif"/>
                <a:cs typeface="Microsoft Sans Serif"/>
              </a:rPr>
              <a:t>8.1.2.8.</a:t>
            </a:r>
            <a:endParaRPr sz="1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2422" y="90627"/>
            <a:ext cx="58928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FF0000"/>
                </a:solidFill>
              </a:rPr>
              <a:t>Калорийность</a:t>
            </a:r>
            <a:r>
              <a:rPr dirty="0" sz="4000" spc="-80">
                <a:solidFill>
                  <a:srgbClr val="FF0000"/>
                </a:solidFill>
              </a:rPr>
              <a:t> </a:t>
            </a:r>
            <a:r>
              <a:rPr dirty="0" sz="4000" spc="-5">
                <a:solidFill>
                  <a:srgbClr val="FF0000"/>
                </a:solidFill>
              </a:rPr>
              <a:t>рациона</a:t>
            </a:r>
            <a:endParaRPr sz="4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076950" y="3484498"/>
          <a:ext cx="5983605" cy="3044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5520"/>
                <a:gridCol w="937894"/>
                <a:gridCol w="836930"/>
                <a:gridCol w="835025"/>
                <a:gridCol w="1120139"/>
              </a:tblGrid>
              <a:tr h="640079">
                <a:tc gridSpan="5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  <a:tabLst>
                          <a:tab pos="2880360" algn="l"/>
                        </a:tabLst>
                      </a:pPr>
                      <a:r>
                        <a:rPr dirty="0" sz="1800" spc="-15">
                          <a:latin typeface="Microsoft Sans Serif"/>
                          <a:cs typeface="Microsoft Sans Serif"/>
                        </a:rPr>
                        <a:t>Показатели	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Потребность</a:t>
                      </a:r>
                      <a:r>
                        <a:rPr dirty="0" sz="1800" spc="-7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dirty="0" sz="18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пищевых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5985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веществах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3180">
                    <a:solidFill>
                      <a:srgbClr val="FF663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40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35496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1-3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36550">
                        <a:lnSpc>
                          <a:spcPct val="100000"/>
                        </a:lnSpc>
                      </a:pP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лет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3815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3-7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35585">
                        <a:lnSpc>
                          <a:spcPct val="100000"/>
                        </a:lnSpc>
                      </a:pPr>
                      <a:r>
                        <a:rPr dirty="0" sz="1800" spc="5">
                          <a:latin typeface="Microsoft Sans Serif"/>
                          <a:cs typeface="Microsoft Sans Serif"/>
                        </a:rPr>
                        <a:t>лет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3815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800" spc="5">
                          <a:latin typeface="Microsoft Sans Serif"/>
                          <a:cs typeface="Microsoft Sans Serif"/>
                        </a:rPr>
                        <a:t>7-11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35585">
                        <a:lnSpc>
                          <a:spcPct val="100000"/>
                        </a:lnSpc>
                      </a:pPr>
                      <a:r>
                        <a:rPr dirty="0" sz="1800" spc="5">
                          <a:latin typeface="Microsoft Sans Serif"/>
                          <a:cs typeface="Microsoft Sans Serif"/>
                        </a:rPr>
                        <a:t>лет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3815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800" spc="5">
                          <a:latin typeface="Microsoft Sans Serif"/>
                          <a:cs typeface="Microsoft Sans Serif"/>
                        </a:rPr>
                        <a:t>12лет</a:t>
                      </a:r>
                      <a:r>
                        <a:rPr dirty="0" sz="1800" spc="-10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и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старше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3815">
                    <a:solidFill>
                      <a:srgbClr val="FF9966"/>
                    </a:solidFill>
                  </a:tcPr>
                </a:tc>
              </a:tr>
              <a:tr h="374523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800" spc="-20">
                          <a:latin typeface="Microsoft Sans Serif"/>
                          <a:cs typeface="Microsoft Sans Serif"/>
                        </a:rPr>
                        <a:t>Белки</a:t>
                      </a:r>
                      <a:r>
                        <a:rPr dirty="0" sz="1800" spc="-4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0">
                          <a:latin typeface="Microsoft Sans Serif"/>
                          <a:cs typeface="Microsoft Sans Serif"/>
                        </a:rPr>
                        <a:t>г/сут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445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22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800" spc="5">
                          <a:latin typeface="Microsoft Sans Serif"/>
                          <a:cs typeface="Microsoft Sans Serif"/>
                        </a:rPr>
                        <a:t>42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445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800" spc="5">
                          <a:latin typeface="Microsoft Sans Serif"/>
                          <a:cs typeface="Microsoft Sans Serif"/>
                        </a:rPr>
                        <a:t>54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445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800" spc="5">
                          <a:latin typeface="Microsoft Sans Serif"/>
                          <a:cs typeface="Microsoft Sans Serif"/>
                        </a:rPr>
                        <a:t>77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445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800" spc="5">
                          <a:latin typeface="Microsoft Sans Serif"/>
                          <a:cs typeface="Microsoft Sans Serif"/>
                        </a:rPr>
                        <a:t>90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4450">
                    <a:solidFill>
                      <a:srgbClr val="FFCC99"/>
                    </a:solidFill>
                  </a:tcPr>
                </a:tc>
              </a:tr>
              <a:tr h="374434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800" spc="5">
                          <a:latin typeface="Microsoft Sans Serif"/>
                          <a:cs typeface="Microsoft Sans Serif"/>
                        </a:rPr>
                        <a:t>Жиры</a:t>
                      </a:r>
                      <a:r>
                        <a:rPr dirty="0" sz="1800" spc="-10">
                          <a:latin typeface="Microsoft Sans Serif"/>
                          <a:cs typeface="Microsoft Sans Serif"/>
                        </a:rPr>
                        <a:t> г/сут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4450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22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47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4450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60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4450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79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4450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92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4450">
                    <a:solidFill>
                      <a:srgbClr val="FF9966"/>
                    </a:solidFill>
                  </a:tcPr>
                </a:tc>
              </a:tr>
              <a:tr h="374497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Углеводы</a:t>
                      </a:r>
                      <a:r>
                        <a:rPr dirty="0" sz="1800" spc="-4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0">
                          <a:latin typeface="Microsoft Sans Serif"/>
                          <a:cs typeface="Microsoft Sans Serif"/>
                        </a:rPr>
                        <a:t>г/сут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5085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800" spc="5">
                          <a:latin typeface="Microsoft Sans Serif"/>
                          <a:cs typeface="Microsoft Sans Serif"/>
                        </a:rPr>
                        <a:t>203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5085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800" spc="5">
                          <a:latin typeface="Microsoft Sans Serif"/>
                          <a:cs typeface="Microsoft Sans Serif"/>
                        </a:rPr>
                        <a:t>261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5085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800" spc="5">
                          <a:latin typeface="Microsoft Sans Serif"/>
                          <a:cs typeface="Microsoft Sans Serif"/>
                        </a:rPr>
                        <a:t>335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5085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800" spc="5">
                          <a:latin typeface="Microsoft Sans Serif"/>
                          <a:cs typeface="Microsoft Sans Serif"/>
                        </a:rPr>
                        <a:t>383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5085">
                    <a:solidFill>
                      <a:srgbClr val="FFCC99"/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800" spc="-10">
                          <a:latin typeface="Microsoft Sans Serif"/>
                          <a:cs typeface="Microsoft Sans Serif"/>
                        </a:rPr>
                        <a:t>Энергетическая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ценность</a:t>
                      </a:r>
                      <a:r>
                        <a:rPr dirty="0" sz="1800" spc="-7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30">
                          <a:latin typeface="Microsoft Sans Serif"/>
                          <a:cs typeface="Microsoft Sans Serif"/>
                        </a:rPr>
                        <a:t>ккал/сут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5085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1400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5085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1800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5085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2350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5085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2720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5085">
                    <a:solidFill>
                      <a:srgbClr val="FF9966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49148" y="743534"/>
            <a:ext cx="11950700" cy="56007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 marR="240029">
              <a:lnSpc>
                <a:spcPct val="100000"/>
              </a:lnSpc>
              <a:spcBef>
                <a:spcPts val="115"/>
              </a:spcBef>
            </a:pPr>
            <a:r>
              <a:rPr dirty="0" u="heavy" sz="2400" spc="-5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Arial"/>
                <a:cs typeface="Arial"/>
              </a:rPr>
              <a:t>Калорийность</a:t>
            </a:r>
            <a:r>
              <a:rPr dirty="0" sz="2400" spc="-20" b="1">
                <a:solidFill>
                  <a:srgbClr val="542F8D"/>
                </a:solidFill>
                <a:latin typeface="Arial"/>
                <a:cs typeface="Arial"/>
              </a:rPr>
              <a:t> </a:t>
            </a:r>
            <a:r>
              <a:rPr dirty="0" sz="2400" spc="5" b="1">
                <a:solidFill>
                  <a:srgbClr val="542F8D"/>
                </a:solidFill>
                <a:latin typeface="Arial"/>
                <a:cs typeface="Arial"/>
              </a:rPr>
              <a:t>– </a:t>
            </a:r>
            <a:r>
              <a:rPr dirty="0" sz="2400" spc="-45" b="1">
                <a:latin typeface="Arial"/>
                <a:cs typeface="Arial"/>
              </a:rPr>
              <a:t>это</a:t>
            </a:r>
            <a:r>
              <a:rPr dirty="0" sz="2400" spc="15" b="1">
                <a:latin typeface="Arial"/>
                <a:cs typeface="Arial"/>
              </a:rPr>
              <a:t> </a:t>
            </a:r>
            <a:r>
              <a:rPr dirty="0" sz="2400" spc="5" b="1">
                <a:latin typeface="Arial"/>
                <a:cs typeface="Arial"/>
              </a:rPr>
              <a:t>единица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измерения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энергетической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spc="-15" b="1">
                <a:latin typeface="Arial"/>
                <a:cs typeface="Arial"/>
              </a:rPr>
              <a:t>ценности</a:t>
            </a:r>
            <a:r>
              <a:rPr dirty="0" sz="2400" spc="75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продуктов </a:t>
            </a:r>
            <a:r>
              <a:rPr dirty="0" sz="2400" spc="-650" b="1">
                <a:latin typeface="Arial"/>
                <a:cs typeface="Arial"/>
              </a:rPr>
              <a:t> </a:t>
            </a:r>
            <a:r>
              <a:rPr dirty="0" sz="2400" spc="-15" b="1">
                <a:latin typeface="Arial"/>
                <a:cs typeface="Arial"/>
              </a:rPr>
              <a:t>питания,</a:t>
            </a:r>
            <a:r>
              <a:rPr dirty="0" sz="2400" spc="55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аккумулированная</a:t>
            </a:r>
            <a:r>
              <a:rPr dirty="0" sz="2400" spc="114" b="1">
                <a:latin typeface="Arial"/>
                <a:cs typeface="Arial"/>
              </a:rPr>
              <a:t> </a:t>
            </a:r>
            <a:r>
              <a:rPr dirty="0" sz="2400" spc="5" b="1">
                <a:latin typeface="Arial"/>
                <a:cs typeface="Arial"/>
              </a:rPr>
              <a:t>в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таких</a:t>
            </a:r>
            <a:r>
              <a:rPr dirty="0" sz="2400" spc="4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компонентах, </a:t>
            </a:r>
            <a:r>
              <a:rPr dirty="0" sz="2400" spc="5" b="1">
                <a:latin typeface="Arial"/>
                <a:cs typeface="Arial"/>
              </a:rPr>
              <a:t>как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белки,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spc="-30" b="1">
                <a:latin typeface="Arial"/>
                <a:cs typeface="Arial"/>
              </a:rPr>
              <a:t>углеводы</a:t>
            </a:r>
            <a:r>
              <a:rPr dirty="0" sz="2400" spc="40" b="1">
                <a:latin typeface="Arial"/>
                <a:cs typeface="Arial"/>
              </a:rPr>
              <a:t> </a:t>
            </a:r>
            <a:r>
              <a:rPr dirty="0" sz="2400" spc="5" b="1">
                <a:latin typeface="Arial"/>
                <a:cs typeface="Arial"/>
              </a:rPr>
              <a:t>и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b="1">
                <a:latin typeface="Arial"/>
                <a:cs typeface="Arial"/>
              </a:rPr>
              <a:t>жиры,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выражающаяся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spc="5" b="1">
                <a:latin typeface="Arial"/>
                <a:cs typeface="Arial"/>
              </a:rPr>
              <a:t>в</a:t>
            </a:r>
            <a:r>
              <a:rPr dirty="0" sz="2400" spc="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калориях</a:t>
            </a:r>
            <a:r>
              <a:rPr dirty="0" sz="2400" spc="-10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(кал),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либо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килокалориях</a:t>
            </a:r>
            <a:r>
              <a:rPr dirty="0" sz="2400" spc="-135" b="1">
                <a:latin typeface="Arial"/>
                <a:cs typeface="Arial"/>
              </a:rPr>
              <a:t> </a:t>
            </a:r>
            <a:r>
              <a:rPr dirty="0" sz="2400" spc="5" b="1">
                <a:latin typeface="Arial"/>
                <a:cs typeface="Arial"/>
              </a:rPr>
              <a:t>(ккал).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10" b="1">
                <a:latin typeface="Arial"/>
                <a:cs typeface="Arial"/>
              </a:rPr>
              <a:t>Меню</a:t>
            </a:r>
            <a:r>
              <a:rPr dirty="0" sz="2400" spc="-65" b="1">
                <a:latin typeface="Arial"/>
                <a:cs typeface="Arial"/>
              </a:rPr>
              <a:t> </a:t>
            </a:r>
            <a:r>
              <a:rPr dirty="0" sz="2400" spc="-15" b="1">
                <a:latin typeface="Arial"/>
                <a:cs typeface="Arial"/>
              </a:rPr>
              <a:t>разрабатывается</a:t>
            </a:r>
            <a:r>
              <a:rPr dirty="0" sz="2400" spc="114" b="1">
                <a:latin typeface="Arial"/>
                <a:cs typeface="Arial"/>
              </a:rPr>
              <a:t> </a:t>
            </a:r>
            <a:r>
              <a:rPr dirty="0" sz="2400" spc="5" b="1">
                <a:latin typeface="Arial"/>
                <a:cs typeface="Arial"/>
              </a:rPr>
              <a:t>с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spc="-45" b="1">
                <a:latin typeface="Arial"/>
                <a:cs typeface="Arial"/>
              </a:rPr>
              <a:t>учетом</a:t>
            </a:r>
            <a:r>
              <a:rPr dirty="0" sz="2400" spc="130" b="1">
                <a:latin typeface="Arial"/>
                <a:cs typeface="Arial"/>
              </a:rPr>
              <a:t> </a:t>
            </a:r>
            <a:r>
              <a:rPr dirty="0" sz="2400" spc="-35" b="1">
                <a:latin typeface="Arial"/>
                <a:cs typeface="Arial"/>
              </a:rPr>
              <a:t>требуемой</a:t>
            </a:r>
            <a:r>
              <a:rPr dirty="0" sz="2400" spc="114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калорийности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spc="-30" b="1">
                <a:latin typeface="Arial"/>
                <a:cs typeface="Arial"/>
              </a:rPr>
              <a:t>суточного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2400" b="1">
                <a:latin typeface="Arial"/>
                <a:cs typeface="Arial"/>
              </a:rPr>
              <a:t>рациона,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дифференцированного </a:t>
            </a:r>
            <a:r>
              <a:rPr dirty="0" sz="2400" spc="-5" b="1">
                <a:latin typeface="Arial"/>
                <a:cs typeface="Arial"/>
              </a:rPr>
              <a:t>по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spc="-15" b="1">
                <a:latin typeface="Arial"/>
                <a:cs typeface="Arial"/>
              </a:rPr>
              <a:t>возрастным</a:t>
            </a:r>
            <a:r>
              <a:rPr dirty="0" sz="2400" spc="30" b="1">
                <a:latin typeface="Arial"/>
                <a:cs typeface="Arial"/>
              </a:rPr>
              <a:t> </a:t>
            </a:r>
            <a:r>
              <a:rPr dirty="0" sz="2400" spc="-25" b="1">
                <a:latin typeface="Arial"/>
                <a:cs typeface="Arial"/>
              </a:rPr>
              <a:t>группам</a:t>
            </a:r>
            <a:r>
              <a:rPr dirty="0" sz="2400" spc="150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обучающихся.</a:t>
            </a:r>
            <a:r>
              <a:rPr dirty="0" sz="2400" spc="85" b="1">
                <a:latin typeface="Arial"/>
                <a:cs typeface="Arial"/>
              </a:rPr>
              <a:t> </a:t>
            </a:r>
            <a:r>
              <a:rPr dirty="0" sz="2400" spc="5" b="1">
                <a:latin typeface="Arial"/>
                <a:cs typeface="Arial"/>
              </a:rPr>
              <a:t>При </a:t>
            </a:r>
            <a:r>
              <a:rPr dirty="0" sz="2400" spc="1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формировании</a:t>
            </a:r>
            <a:r>
              <a:rPr dirty="0" sz="2400" spc="-60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состава</a:t>
            </a:r>
            <a:r>
              <a:rPr dirty="0" sz="2400" spc="50" b="1">
                <a:latin typeface="Arial"/>
                <a:cs typeface="Arial"/>
              </a:rPr>
              <a:t> </a:t>
            </a:r>
            <a:r>
              <a:rPr dirty="0" sz="2400" spc="-25" b="1">
                <a:latin typeface="Arial"/>
                <a:cs typeface="Arial"/>
              </a:rPr>
              <a:t>блюд</a:t>
            </a:r>
            <a:r>
              <a:rPr dirty="0" sz="2400" spc="20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нужно</a:t>
            </a:r>
            <a:r>
              <a:rPr dirty="0" sz="2400" spc="95" b="1">
                <a:latin typeface="Arial"/>
                <a:cs typeface="Arial"/>
              </a:rPr>
              <a:t> </a:t>
            </a:r>
            <a:r>
              <a:rPr dirty="0" sz="2400" spc="-30" b="1">
                <a:latin typeface="Arial"/>
                <a:cs typeface="Arial"/>
              </a:rPr>
              <a:t>учитывать</a:t>
            </a:r>
            <a:r>
              <a:rPr dirty="0" sz="2400" spc="204" b="1">
                <a:latin typeface="Arial"/>
                <a:cs typeface="Arial"/>
              </a:rPr>
              <a:t> </a:t>
            </a:r>
            <a:r>
              <a:rPr dirty="0" sz="2400" spc="-30" b="1">
                <a:latin typeface="Arial"/>
                <a:cs typeface="Arial"/>
              </a:rPr>
              <a:t>необходимую</a:t>
            </a:r>
            <a:r>
              <a:rPr dirty="0" sz="2400" spc="9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калорийность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spc="5" b="1">
                <a:latin typeface="Arial"/>
                <a:cs typeface="Arial"/>
              </a:rPr>
              <a:t>и </a:t>
            </a:r>
            <a:r>
              <a:rPr dirty="0" sz="2400" spc="-65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содержание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542F8D"/>
                </a:solidFill>
                <a:latin typeface="Arial"/>
                <a:cs typeface="Arial"/>
              </a:rPr>
              <a:t>Белки:Жиры:Углеводы.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200" spc="-25" b="1">
                <a:latin typeface="Arial"/>
                <a:cs typeface="Arial"/>
              </a:rPr>
              <a:t>Завтрак</a:t>
            </a:r>
            <a:r>
              <a:rPr dirty="0" sz="2200" spc="110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должен</a:t>
            </a:r>
            <a:r>
              <a:rPr dirty="0" sz="2200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составлять</a:t>
            </a:r>
            <a:r>
              <a:rPr dirty="0" sz="2200" spc="125" b="1">
                <a:latin typeface="Arial"/>
                <a:cs typeface="Arial"/>
              </a:rPr>
              <a:t> </a:t>
            </a:r>
            <a:r>
              <a:rPr dirty="0" sz="2200" spc="-35" b="1">
                <a:latin typeface="Arial"/>
                <a:cs typeface="Arial"/>
              </a:rPr>
              <a:t>25%,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635"/>
              </a:lnSpc>
              <a:spcBef>
                <a:spcPts val="30"/>
              </a:spcBef>
              <a:tabLst>
                <a:tab pos="1887220" algn="l"/>
              </a:tabLst>
            </a:pPr>
            <a:r>
              <a:rPr dirty="0" sz="2200" spc="-5" b="1">
                <a:latin typeface="Arial"/>
                <a:cs typeface="Arial"/>
              </a:rPr>
              <a:t>а</a:t>
            </a:r>
            <a:r>
              <a:rPr dirty="0" sz="220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обед</a:t>
            </a:r>
            <a:r>
              <a:rPr dirty="0" sz="2200" spc="1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-</a:t>
            </a:r>
            <a:r>
              <a:rPr dirty="0" sz="2200" spc="3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35%	</a:t>
            </a:r>
            <a:r>
              <a:rPr dirty="0" sz="2200" spc="-45" b="1">
                <a:latin typeface="Arial"/>
                <a:cs typeface="Arial"/>
              </a:rPr>
              <a:t>от</a:t>
            </a:r>
            <a:r>
              <a:rPr dirty="0" sz="2200" spc="-15" b="1">
                <a:latin typeface="Arial"/>
                <a:cs typeface="Arial"/>
              </a:rPr>
              <a:t> </a:t>
            </a:r>
            <a:r>
              <a:rPr dirty="0" sz="2200" spc="-30" b="1">
                <a:latin typeface="Arial"/>
                <a:cs typeface="Arial"/>
              </a:rPr>
              <a:t>суточной</a:t>
            </a:r>
            <a:r>
              <a:rPr dirty="0" sz="2200" spc="135" b="1">
                <a:latin typeface="Arial"/>
                <a:cs typeface="Arial"/>
              </a:rPr>
              <a:t> </a:t>
            </a:r>
            <a:r>
              <a:rPr dirty="0" sz="2200" spc="-30" b="1">
                <a:latin typeface="Arial"/>
                <a:cs typeface="Arial"/>
              </a:rPr>
              <a:t>потребности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630"/>
              </a:lnSpc>
            </a:pPr>
            <a:r>
              <a:rPr dirty="0" u="heavy" sz="2200" spc="-10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Arial"/>
                <a:cs typeface="Arial"/>
              </a:rPr>
              <a:t>Нормы</a:t>
            </a:r>
            <a:r>
              <a:rPr dirty="0" u="heavy" sz="2200" spc="-30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200" spc="-20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Arial"/>
                <a:cs typeface="Arial"/>
              </a:rPr>
              <a:t>калорийности: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635"/>
              </a:lnSpc>
            </a:pPr>
            <a:r>
              <a:rPr dirty="0" sz="2200" spc="-25" b="1">
                <a:latin typeface="Arial"/>
                <a:cs typeface="Arial"/>
              </a:rPr>
              <a:t>отступление</a:t>
            </a:r>
            <a:r>
              <a:rPr dirty="0" sz="2200" spc="16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в</a:t>
            </a:r>
            <a:r>
              <a:rPr dirty="0" sz="2200" b="1">
                <a:latin typeface="Arial"/>
                <a:cs typeface="Arial"/>
              </a:rPr>
              <a:t> пределах</a:t>
            </a:r>
            <a:r>
              <a:rPr dirty="0" sz="2200" spc="-5" b="1">
                <a:latin typeface="Arial"/>
                <a:cs typeface="Arial"/>
              </a:rPr>
              <a:t> +/-</a:t>
            </a:r>
            <a:r>
              <a:rPr dirty="0" sz="2200" spc="-2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5%</a:t>
            </a:r>
            <a:r>
              <a:rPr dirty="0" sz="2200" spc="-2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по</a:t>
            </a:r>
            <a:endParaRPr sz="2200">
              <a:latin typeface="Arial"/>
              <a:cs typeface="Arial"/>
            </a:endParaRPr>
          </a:p>
          <a:p>
            <a:pPr marL="12700" marR="6353175">
              <a:lnSpc>
                <a:spcPct val="100099"/>
              </a:lnSpc>
              <a:spcBef>
                <a:spcPts val="20"/>
              </a:spcBef>
              <a:tabLst>
                <a:tab pos="3890010" algn="l"/>
              </a:tabLst>
            </a:pPr>
            <a:r>
              <a:rPr dirty="0" sz="2200" spc="-90" b="1">
                <a:latin typeface="Arial"/>
                <a:cs typeface="Arial"/>
              </a:rPr>
              <a:t>о</a:t>
            </a:r>
            <a:r>
              <a:rPr dirty="0" sz="2200" spc="-110" b="1">
                <a:latin typeface="Arial"/>
                <a:cs typeface="Arial"/>
              </a:rPr>
              <a:t>т</a:t>
            </a:r>
            <a:r>
              <a:rPr dirty="0" sz="2200" b="1">
                <a:latin typeface="Arial"/>
                <a:cs typeface="Arial"/>
              </a:rPr>
              <a:t>д</a:t>
            </a:r>
            <a:r>
              <a:rPr dirty="0" sz="2200" spc="-10" b="1">
                <a:latin typeface="Arial"/>
                <a:cs typeface="Arial"/>
              </a:rPr>
              <a:t>е</a:t>
            </a:r>
            <a:r>
              <a:rPr dirty="0" sz="2200" spc="5" b="1">
                <a:latin typeface="Arial"/>
                <a:cs typeface="Arial"/>
              </a:rPr>
              <a:t>л</a:t>
            </a:r>
            <a:r>
              <a:rPr dirty="0" sz="2200" spc="-25" b="1">
                <a:latin typeface="Arial"/>
                <a:cs typeface="Arial"/>
              </a:rPr>
              <a:t>ь</a:t>
            </a:r>
            <a:r>
              <a:rPr dirty="0" sz="2200" spc="-5" b="1">
                <a:latin typeface="Arial"/>
                <a:cs typeface="Arial"/>
              </a:rPr>
              <a:t>ным</a:t>
            </a:r>
            <a:r>
              <a:rPr dirty="0" sz="2200" spc="9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пр</a:t>
            </a:r>
            <a:r>
              <a:rPr dirty="0" sz="2200" spc="-25" b="1">
                <a:latin typeface="Arial"/>
                <a:cs typeface="Arial"/>
              </a:rPr>
              <a:t>и</a:t>
            </a:r>
            <a:r>
              <a:rPr dirty="0" sz="2200" spc="-40" b="1">
                <a:latin typeface="Arial"/>
                <a:cs typeface="Arial"/>
              </a:rPr>
              <a:t>е</a:t>
            </a:r>
            <a:r>
              <a:rPr dirty="0" sz="2200" spc="-5" b="1">
                <a:latin typeface="Arial"/>
                <a:cs typeface="Arial"/>
              </a:rPr>
              <a:t>мам</a:t>
            </a:r>
            <a:r>
              <a:rPr dirty="0" sz="2200" spc="-1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п</a:t>
            </a:r>
            <a:r>
              <a:rPr dirty="0" sz="2200" spc="-25" b="1">
                <a:latin typeface="Arial"/>
                <a:cs typeface="Arial"/>
              </a:rPr>
              <a:t>ищ</a:t>
            </a:r>
            <a:r>
              <a:rPr dirty="0" sz="2200" spc="-5" b="1">
                <a:latin typeface="Arial"/>
                <a:cs typeface="Arial"/>
              </a:rPr>
              <a:t>и</a:t>
            </a:r>
            <a:r>
              <a:rPr dirty="0" sz="2200" b="1">
                <a:latin typeface="Arial"/>
                <a:cs typeface="Arial"/>
              </a:rPr>
              <a:t>	</a:t>
            </a:r>
            <a:r>
              <a:rPr dirty="0" sz="2200" b="1">
                <a:latin typeface="Arial"/>
                <a:cs typeface="Arial"/>
              </a:rPr>
              <a:t>д</a:t>
            </a:r>
            <a:r>
              <a:rPr dirty="0" sz="2200" spc="-20" b="1">
                <a:latin typeface="Arial"/>
                <a:cs typeface="Arial"/>
              </a:rPr>
              <a:t>о</a:t>
            </a:r>
            <a:r>
              <a:rPr dirty="0" sz="2200" spc="-5" b="1">
                <a:latin typeface="Arial"/>
                <a:cs typeface="Arial"/>
              </a:rPr>
              <a:t>п</a:t>
            </a:r>
            <a:r>
              <a:rPr dirty="0" sz="2200" spc="-145" b="1">
                <a:latin typeface="Arial"/>
                <a:cs typeface="Arial"/>
              </a:rPr>
              <a:t>у</a:t>
            </a:r>
            <a:r>
              <a:rPr dirty="0" sz="2200" spc="-10" b="1">
                <a:latin typeface="Arial"/>
                <a:cs typeface="Arial"/>
              </a:rPr>
              <a:t>с</a:t>
            </a:r>
            <a:r>
              <a:rPr dirty="0" sz="2200" spc="10" b="1">
                <a:latin typeface="Arial"/>
                <a:cs typeface="Arial"/>
              </a:rPr>
              <a:t>к</a:t>
            </a:r>
            <a:r>
              <a:rPr dirty="0" sz="2200" spc="-10" b="1">
                <a:latin typeface="Arial"/>
                <a:cs typeface="Arial"/>
              </a:rPr>
              <a:t>а</a:t>
            </a:r>
            <a:r>
              <a:rPr dirty="0" sz="2200" spc="-40" b="1">
                <a:latin typeface="Arial"/>
                <a:cs typeface="Arial"/>
              </a:rPr>
              <a:t>е</a:t>
            </a:r>
            <a:r>
              <a:rPr dirty="0" sz="2200" spc="-110" b="1">
                <a:latin typeface="Arial"/>
                <a:cs typeface="Arial"/>
              </a:rPr>
              <a:t>т</a:t>
            </a:r>
            <a:r>
              <a:rPr dirty="0" sz="2200" spc="-10" b="1">
                <a:latin typeface="Arial"/>
                <a:cs typeface="Arial"/>
              </a:rPr>
              <a:t>ся  </a:t>
            </a:r>
            <a:r>
              <a:rPr dirty="0" sz="2200" spc="-5" b="1">
                <a:latin typeface="Arial"/>
                <a:cs typeface="Arial"/>
              </a:rPr>
              <a:t>при </a:t>
            </a:r>
            <a:r>
              <a:rPr dirty="0" sz="2200" spc="-35" b="1">
                <a:latin typeface="Arial"/>
                <a:cs typeface="Arial"/>
              </a:rPr>
              <a:t>условии </a:t>
            </a:r>
            <a:r>
              <a:rPr dirty="0" sz="2200" spc="-30" b="1">
                <a:latin typeface="Arial"/>
                <a:cs typeface="Arial"/>
              </a:rPr>
              <a:t>соответствия</a:t>
            </a:r>
            <a:r>
              <a:rPr dirty="0" sz="2200" spc="-25" b="1">
                <a:latin typeface="Arial"/>
                <a:cs typeface="Arial"/>
              </a:rPr>
              <a:t> </a:t>
            </a:r>
            <a:r>
              <a:rPr dirty="0" sz="2200" spc="-15" b="1">
                <a:latin typeface="Arial"/>
                <a:cs typeface="Arial"/>
              </a:rPr>
              <a:t>нормам </a:t>
            </a:r>
            <a:r>
              <a:rPr dirty="0" sz="2200" spc="-10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пищевой</a:t>
            </a:r>
            <a:r>
              <a:rPr dirty="0" sz="2200" spc="90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ценности</a:t>
            </a:r>
            <a:r>
              <a:rPr dirty="0" sz="2200" spc="80" b="1">
                <a:latin typeface="Arial"/>
                <a:cs typeface="Arial"/>
              </a:rPr>
              <a:t> </a:t>
            </a:r>
            <a:r>
              <a:rPr dirty="0" sz="2200" spc="-30" b="1">
                <a:latin typeface="Arial"/>
                <a:cs typeface="Arial"/>
              </a:rPr>
              <a:t>за</a:t>
            </a:r>
            <a:r>
              <a:rPr dirty="0" sz="220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неделю</a:t>
            </a:r>
            <a:r>
              <a:rPr dirty="0" sz="2200" spc="-30" b="1">
                <a:latin typeface="Arial"/>
                <a:cs typeface="Arial"/>
              </a:rPr>
              <a:t> </a:t>
            </a:r>
            <a:r>
              <a:rPr dirty="0" sz="2200" spc="-15" b="1" i="1">
                <a:latin typeface="Arial"/>
                <a:cs typeface="Arial"/>
              </a:rPr>
              <a:t>(табл.3 </a:t>
            </a:r>
            <a:r>
              <a:rPr dirty="0" sz="2200" spc="-10" b="1" i="1">
                <a:latin typeface="Arial"/>
                <a:cs typeface="Arial"/>
              </a:rPr>
              <a:t> </a:t>
            </a:r>
            <a:r>
              <a:rPr dirty="0" sz="2200" spc="-15" b="1" i="1">
                <a:latin typeface="Arial"/>
                <a:cs typeface="Arial"/>
              </a:rPr>
              <a:t>приложение</a:t>
            </a:r>
            <a:r>
              <a:rPr dirty="0" sz="2200" spc="50" b="1" i="1">
                <a:latin typeface="Arial"/>
                <a:cs typeface="Arial"/>
              </a:rPr>
              <a:t> </a:t>
            </a:r>
            <a:r>
              <a:rPr dirty="0" sz="2200" spc="-5" b="1" i="1">
                <a:latin typeface="Arial"/>
                <a:cs typeface="Arial"/>
              </a:rPr>
              <a:t>№</a:t>
            </a:r>
            <a:r>
              <a:rPr dirty="0" sz="2200" spc="35" b="1" i="1">
                <a:latin typeface="Arial"/>
                <a:cs typeface="Arial"/>
              </a:rPr>
              <a:t> </a:t>
            </a:r>
            <a:r>
              <a:rPr dirty="0" sz="2200" spc="5" b="1" i="1">
                <a:latin typeface="Arial"/>
                <a:cs typeface="Arial"/>
              </a:rPr>
              <a:t>10)</a:t>
            </a:r>
            <a:r>
              <a:rPr dirty="0" sz="2200" spc="5" b="1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7290" y="90627"/>
            <a:ext cx="1019111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5">
                <a:solidFill>
                  <a:srgbClr val="FF0000"/>
                </a:solidFill>
              </a:rPr>
              <a:t>Микробиологические</a:t>
            </a:r>
            <a:r>
              <a:rPr dirty="0" sz="3600" spc="-45">
                <a:solidFill>
                  <a:srgbClr val="FF0000"/>
                </a:solidFill>
              </a:rPr>
              <a:t> </a:t>
            </a:r>
            <a:r>
              <a:rPr dirty="0" sz="3600" spc="-10">
                <a:solidFill>
                  <a:srgbClr val="FF0000"/>
                </a:solidFill>
              </a:rPr>
              <a:t>исследования</a:t>
            </a:r>
            <a:r>
              <a:rPr dirty="0" sz="3600" spc="15">
                <a:solidFill>
                  <a:srgbClr val="FF0000"/>
                </a:solidFill>
              </a:rPr>
              <a:t> </a:t>
            </a:r>
            <a:r>
              <a:rPr dirty="0" sz="3600" spc="-20">
                <a:solidFill>
                  <a:srgbClr val="FF0000"/>
                </a:solidFill>
              </a:rPr>
              <a:t>смывов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40868" y="1248282"/>
            <a:ext cx="8833485" cy="524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105"/>
              </a:spcBef>
            </a:pPr>
            <a:r>
              <a:rPr dirty="0" sz="1900" b="1">
                <a:latin typeface="Arial"/>
                <a:cs typeface="Arial"/>
              </a:rPr>
              <a:t>-</a:t>
            </a:r>
            <a:r>
              <a:rPr dirty="0" sz="1900" spc="-15" b="1">
                <a:latin typeface="Arial"/>
                <a:cs typeface="Arial"/>
              </a:rPr>
              <a:t> </a:t>
            </a:r>
            <a:r>
              <a:rPr dirty="0" sz="1900" spc="-20" b="1">
                <a:latin typeface="Arial"/>
                <a:cs typeface="Arial"/>
              </a:rPr>
              <a:t>позволяет</a:t>
            </a:r>
            <a:r>
              <a:rPr dirty="0" sz="1900" spc="10" b="1">
                <a:latin typeface="Arial"/>
                <a:cs typeface="Arial"/>
              </a:rPr>
              <a:t> </a:t>
            </a:r>
            <a:r>
              <a:rPr dirty="0" sz="1900" spc="-5" b="1">
                <a:latin typeface="Arial"/>
                <a:cs typeface="Arial"/>
              </a:rPr>
              <a:t>определить</a:t>
            </a:r>
            <a:r>
              <a:rPr dirty="0" sz="1900" spc="-15" b="1">
                <a:latin typeface="Arial"/>
                <a:cs typeface="Arial"/>
              </a:rPr>
              <a:t> </a:t>
            </a:r>
            <a:r>
              <a:rPr dirty="0" sz="1900" spc="5" b="1">
                <a:latin typeface="Arial"/>
                <a:cs typeface="Arial"/>
              </a:rPr>
              <a:t>общий</a:t>
            </a:r>
            <a:r>
              <a:rPr dirty="0" sz="1900" spc="-50" b="1">
                <a:latin typeface="Arial"/>
                <a:cs typeface="Arial"/>
              </a:rPr>
              <a:t> </a:t>
            </a:r>
            <a:r>
              <a:rPr dirty="0" sz="1900" spc="-15" b="1">
                <a:latin typeface="Arial"/>
                <a:cs typeface="Arial"/>
              </a:rPr>
              <a:t>уровень</a:t>
            </a:r>
            <a:r>
              <a:rPr dirty="0" sz="1900" spc="25" b="1">
                <a:latin typeface="Arial"/>
                <a:cs typeface="Arial"/>
              </a:rPr>
              <a:t> </a:t>
            </a:r>
            <a:r>
              <a:rPr dirty="0" sz="1900" spc="-15" b="1">
                <a:latin typeface="Arial"/>
                <a:cs typeface="Arial"/>
              </a:rPr>
              <a:t>загрязненности,</a:t>
            </a:r>
            <a:r>
              <a:rPr dirty="0" sz="1900" spc="90" b="1">
                <a:latin typeface="Arial"/>
                <a:cs typeface="Arial"/>
              </a:rPr>
              <a:t> </a:t>
            </a:r>
            <a:r>
              <a:rPr dirty="0" sz="1900" spc="5" b="1">
                <a:latin typeface="Arial"/>
                <a:cs typeface="Arial"/>
              </a:rPr>
              <a:t>наличие</a:t>
            </a:r>
            <a:r>
              <a:rPr dirty="0" sz="1900" spc="-80" b="1">
                <a:latin typeface="Arial"/>
                <a:cs typeface="Arial"/>
              </a:rPr>
              <a:t> </a:t>
            </a:r>
            <a:r>
              <a:rPr dirty="0" sz="1900" spc="10" b="1">
                <a:latin typeface="Arial"/>
                <a:cs typeface="Arial"/>
              </a:rPr>
              <a:t>или </a:t>
            </a:r>
            <a:r>
              <a:rPr dirty="0" sz="1900" spc="15" b="1">
                <a:latin typeface="Arial"/>
                <a:cs typeface="Arial"/>
              </a:rPr>
              <a:t> </a:t>
            </a:r>
            <a:r>
              <a:rPr dirty="0" sz="1900" spc="-20" b="1">
                <a:latin typeface="Arial"/>
                <a:cs typeface="Arial"/>
              </a:rPr>
              <a:t>отсутствие</a:t>
            </a:r>
            <a:r>
              <a:rPr dirty="0" sz="1900" spc="55" b="1">
                <a:latin typeface="Arial"/>
                <a:cs typeface="Arial"/>
              </a:rPr>
              <a:t> </a:t>
            </a:r>
            <a:r>
              <a:rPr dirty="0" sz="1900" spc="-5" b="1">
                <a:latin typeface="Arial"/>
                <a:cs typeface="Arial"/>
              </a:rPr>
              <a:t>нарушений</a:t>
            </a:r>
            <a:r>
              <a:rPr dirty="0" sz="1900" spc="-20" b="1">
                <a:latin typeface="Arial"/>
                <a:cs typeface="Arial"/>
              </a:rPr>
              <a:t> </a:t>
            </a:r>
            <a:r>
              <a:rPr dirty="0" sz="1900" spc="5" b="1">
                <a:latin typeface="Arial"/>
                <a:cs typeface="Arial"/>
              </a:rPr>
              <a:t>в</a:t>
            </a:r>
            <a:r>
              <a:rPr dirty="0" sz="1900" spc="-15" b="1">
                <a:latin typeface="Arial"/>
                <a:cs typeface="Arial"/>
              </a:rPr>
              <a:t> технологиях</a:t>
            </a:r>
            <a:r>
              <a:rPr dirty="0" sz="1900" spc="30" b="1">
                <a:latin typeface="Arial"/>
                <a:cs typeface="Arial"/>
              </a:rPr>
              <a:t> </a:t>
            </a:r>
            <a:r>
              <a:rPr dirty="0" sz="1900" spc="-15" b="1">
                <a:latin typeface="Arial"/>
                <a:cs typeface="Arial"/>
              </a:rPr>
              <a:t>приготовления</a:t>
            </a:r>
            <a:r>
              <a:rPr dirty="0" sz="1900" spc="5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продуктов</a:t>
            </a:r>
            <a:r>
              <a:rPr dirty="0" sz="1900" spc="-15" b="1">
                <a:latin typeface="Arial"/>
                <a:cs typeface="Arial"/>
              </a:rPr>
              <a:t> </a:t>
            </a:r>
            <a:r>
              <a:rPr dirty="0" sz="1900" spc="-5" b="1">
                <a:latin typeface="Arial"/>
                <a:cs typeface="Arial"/>
              </a:rPr>
              <a:t>питания, </a:t>
            </a:r>
            <a:r>
              <a:rPr dirty="0" sz="1900" spc="-515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сделать выводы </a:t>
            </a:r>
            <a:r>
              <a:rPr dirty="0" sz="1900" spc="5" b="1">
                <a:latin typeface="Arial"/>
                <a:cs typeface="Arial"/>
              </a:rPr>
              <a:t>о </a:t>
            </a:r>
            <a:r>
              <a:rPr dirty="0" sz="1900" spc="-5" b="1">
                <a:latin typeface="Arial"/>
                <a:cs typeface="Arial"/>
              </a:rPr>
              <a:t>соблюдении </a:t>
            </a:r>
            <a:r>
              <a:rPr dirty="0" sz="1900" b="1">
                <a:latin typeface="Arial"/>
                <a:cs typeface="Arial"/>
              </a:rPr>
              <a:t>санитарно-гигиенических </a:t>
            </a:r>
            <a:r>
              <a:rPr dirty="0" sz="1900" spc="-15" b="1">
                <a:latin typeface="Arial"/>
                <a:cs typeface="Arial"/>
              </a:rPr>
              <a:t>норм; </a:t>
            </a:r>
            <a:r>
              <a:rPr dirty="0" sz="1900" spc="-10" b="1">
                <a:latin typeface="Arial"/>
                <a:cs typeface="Arial"/>
              </a:rPr>
              <a:t> </a:t>
            </a:r>
            <a:r>
              <a:rPr dirty="0" sz="1900" spc="-5" b="1">
                <a:latin typeface="Arial"/>
                <a:cs typeface="Arial"/>
              </a:rPr>
              <a:t>правильности</a:t>
            </a:r>
            <a:r>
              <a:rPr dirty="0" sz="1900" spc="-20" b="1">
                <a:latin typeface="Arial"/>
                <a:cs typeface="Arial"/>
              </a:rPr>
              <a:t> </a:t>
            </a:r>
            <a:r>
              <a:rPr dirty="0" sz="1900" spc="-5" b="1">
                <a:latin typeface="Arial"/>
                <a:cs typeface="Arial"/>
              </a:rPr>
              <a:t>хранения</a:t>
            </a:r>
            <a:r>
              <a:rPr dirty="0" sz="1900" spc="10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продуктов</a:t>
            </a:r>
            <a:r>
              <a:rPr dirty="0" sz="1900" spc="-1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и</a:t>
            </a:r>
            <a:r>
              <a:rPr dirty="0" sz="1900" spc="-15" b="1">
                <a:latin typeface="Arial"/>
                <a:cs typeface="Arial"/>
              </a:rPr>
              <a:t> </a:t>
            </a:r>
            <a:r>
              <a:rPr dirty="0" sz="1900" spc="-25" b="1">
                <a:latin typeface="Arial"/>
                <a:cs typeface="Arial"/>
              </a:rPr>
              <a:t>готовых</a:t>
            </a:r>
            <a:r>
              <a:rPr dirty="0" sz="1900" spc="25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блюд.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Arial"/>
              <a:cs typeface="Arial"/>
            </a:endParaRPr>
          </a:p>
          <a:p>
            <a:pPr marL="12700" marR="94615">
              <a:lnSpc>
                <a:spcPct val="100200"/>
              </a:lnSpc>
              <a:tabLst>
                <a:tab pos="1782445" algn="l"/>
              </a:tabLst>
            </a:pPr>
            <a:r>
              <a:rPr dirty="0" sz="1900" spc="-15" b="1">
                <a:latin typeface="Arial"/>
                <a:cs typeface="Arial"/>
              </a:rPr>
              <a:t>Главная</a:t>
            </a:r>
            <a:r>
              <a:rPr dirty="0" sz="1900" spc="-2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цель	–</a:t>
            </a:r>
            <a:r>
              <a:rPr dirty="0" sz="1900" spc="-40" b="1">
                <a:latin typeface="Arial"/>
                <a:cs typeface="Arial"/>
              </a:rPr>
              <a:t> это</a:t>
            </a:r>
            <a:r>
              <a:rPr dirty="0" sz="1900" spc="40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снижение</a:t>
            </a:r>
            <a:r>
              <a:rPr dirty="0" sz="1900" spc="30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рисков</a:t>
            </a:r>
            <a:r>
              <a:rPr dirty="0" sz="1900" spc="-45" b="1">
                <a:latin typeface="Arial"/>
                <a:cs typeface="Arial"/>
              </a:rPr>
              <a:t> </a:t>
            </a:r>
            <a:r>
              <a:rPr dirty="0" sz="1900" spc="-15" b="1">
                <a:latin typeface="Arial"/>
                <a:cs typeface="Arial"/>
              </a:rPr>
              <a:t>отравлений,</a:t>
            </a:r>
            <a:r>
              <a:rPr dirty="0" sz="1900" spc="-10" b="1">
                <a:latin typeface="Arial"/>
                <a:cs typeface="Arial"/>
              </a:rPr>
              <a:t> </a:t>
            </a:r>
            <a:r>
              <a:rPr dirty="0" sz="1900" spc="-20" b="1">
                <a:latin typeface="Arial"/>
                <a:cs typeface="Arial"/>
              </a:rPr>
              <a:t>острых</a:t>
            </a:r>
            <a:r>
              <a:rPr dirty="0" sz="1900" spc="7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кишечных</a:t>
            </a:r>
            <a:r>
              <a:rPr dirty="0" sz="1900" spc="-7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и </a:t>
            </a:r>
            <a:r>
              <a:rPr dirty="0" sz="1900" spc="5" b="1">
                <a:latin typeface="Arial"/>
                <a:cs typeface="Arial"/>
              </a:rPr>
              <a:t> </a:t>
            </a:r>
            <a:r>
              <a:rPr dirty="0" sz="1900" spc="-5" b="1">
                <a:latin typeface="Arial"/>
                <a:cs typeface="Arial"/>
              </a:rPr>
              <a:t>других</a:t>
            </a:r>
            <a:r>
              <a:rPr dirty="0" sz="1900" spc="-10" b="1">
                <a:latin typeface="Arial"/>
                <a:cs typeface="Arial"/>
              </a:rPr>
              <a:t> </a:t>
            </a:r>
            <a:r>
              <a:rPr dirty="0" sz="1900" spc="-15" b="1">
                <a:latin typeface="Arial"/>
                <a:cs typeface="Arial"/>
              </a:rPr>
              <a:t>заболеваний,</a:t>
            </a:r>
            <a:r>
              <a:rPr dirty="0" sz="1900" spc="-50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связанных</a:t>
            </a:r>
            <a:r>
              <a:rPr dirty="0" sz="1900" spc="3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с</a:t>
            </a:r>
            <a:r>
              <a:rPr dirty="0" sz="1900" spc="-5" b="1">
                <a:latin typeface="Arial"/>
                <a:cs typeface="Arial"/>
              </a:rPr>
              <a:t> </a:t>
            </a:r>
            <a:r>
              <a:rPr dirty="0" sz="1900" spc="-20" b="1">
                <a:latin typeface="Arial"/>
                <a:cs typeface="Arial"/>
              </a:rPr>
              <a:t>приемом</a:t>
            </a:r>
            <a:r>
              <a:rPr dirty="0" sz="1900" spc="40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недоброкачественной</a:t>
            </a:r>
            <a:r>
              <a:rPr dirty="0" sz="1900" spc="25" b="1">
                <a:latin typeface="Arial"/>
                <a:cs typeface="Arial"/>
              </a:rPr>
              <a:t> </a:t>
            </a:r>
            <a:r>
              <a:rPr dirty="0" sz="1900" spc="5" b="1">
                <a:latin typeface="Arial"/>
                <a:cs typeface="Arial"/>
              </a:rPr>
              <a:t>пищи. </a:t>
            </a:r>
            <a:r>
              <a:rPr dirty="0" sz="1900" spc="-51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Смывы </a:t>
            </a:r>
            <a:r>
              <a:rPr dirty="0" sz="1900" spc="-10" b="1">
                <a:latin typeface="Arial"/>
                <a:cs typeface="Arial"/>
              </a:rPr>
              <a:t>берут </a:t>
            </a:r>
            <a:r>
              <a:rPr dirty="0" sz="1900" spc="5" b="1">
                <a:latin typeface="Arial"/>
                <a:cs typeface="Arial"/>
              </a:rPr>
              <a:t>с </a:t>
            </a:r>
            <a:r>
              <a:rPr dirty="0" sz="1900" spc="-15" b="1">
                <a:latin typeface="Arial"/>
                <a:cs typeface="Arial"/>
              </a:rPr>
              <a:t>объектов </a:t>
            </a:r>
            <a:r>
              <a:rPr dirty="0" sz="1900" b="1">
                <a:latin typeface="Arial"/>
                <a:cs typeface="Arial"/>
              </a:rPr>
              <a:t>внешней </a:t>
            </a:r>
            <a:r>
              <a:rPr dirty="0" sz="1900" spc="-5" b="1">
                <a:latin typeface="Arial"/>
                <a:cs typeface="Arial"/>
              </a:rPr>
              <a:t>среды: рабочие </a:t>
            </a:r>
            <a:r>
              <a:rPr dirty="0" sz="1900" spc="-20" b="1">
                <a:latin typeface="Arial"/>
                <a:cs typeface="Arial"/>
              </a:rPr>
              <a:t>поверхности </a:t>
            </a:r>
            <a:r>
              <a:rPr dirty="0" sz="1900" spc="-15" b="1">
                <a:latin typeface="Arial"/>
                <a:cs typeface="Arial"/>
              </a:rPr>
              <a:t> производственных </a:t>
            </a:r>
            <a:r>
              <a:rPr dirty="0" sz="1900" spc="-5" b="1">
                <a:latin typeface="Arial"/>
                <a:cs typeface="Arial"/>
              </a:rPr>
              <a:t>помещений </a:t>
            </a:r>
            <a:r>
              <a:rPr dirty="0" sz="1900" spc="-10" b="1">
                <a:latin typeface="Arial"/>
                <a:cs typeface="Arial"/>
              </a:rPr>
              <a:t>пищеблока </a:t>
            </a:r>
            <a:r>
              <a:rPr dirty="0" sz="1900" spc="-15" b="1">
                <a:latin typeface="Arial"/>
                <a:cs typeface="Arial"/>
              </a:rPr>
              <a:t>(столы, </a:t>
            </a:r>
            <a:r>
              <a:rPr dirty="0" sz="1900" spc="10" b="1">
                <a:latin typeface="Arial"/>
                <a:cs typeface="Arial"/>
              </a:rPr>
              <a:t>линия </a:t>
            </a:r>
            <a:r>
              <a:rPr dirty="0" sz="1900" b="1">
                <a:latin typeface="Arial"/>
                <a:cs typeface="Arial"/>
              </a:rPr>
              <a:t>раздачи), </a:t>
            </a:r>
            <a:r>
              <a:rPr dirty="0" sz="1900" spc="5" b="1">
                <a:latin typeface="Arial"/>
                <a:cs typeface="Arial"/>
              </a:rPr>
              <a:t> </a:t>
            </a:r>
            <a:r>
              <a:rPr dirty="0" sz="1900" spc="-5" b="1">
                <a:latin typeface="Arial"/>
                <a:cs typeface="Arial"/>
              </a:rPr>
              <a:t>кухонная</a:t>
            </a:r>
            <a:r>
              <a:rPr dirty="0" sz="1900" b="1">
                <a:latin typeface="Arial"/>
                <a:cs typeface="Arial"/>
              </a:rPr>
              <a:t> </a:t>
            </a:r>
            <a:r>
              <a:rPr dirty="0" sz="1900" spc="5" b="1">
                <a:latin typeface="Arial"/>
                <a:cs typeface="Arial"/>
              </a:rPr>
              <a:t>и</a:t>
            </a:r>
            <a:r>
              <a:rPr dirty="0" sz="1900" spc="-55" b="1">
                <a:latin typeface="Arial"/>
                <a:cs typeface="Arial"/>
              </a:rPr>
              <a:t> </a:t>
            </a:r>
            <a:r>
              <a:rPr dirty="0" sz="1900" spc="-25" b="1">
                <a:latin typeface="Arial"/>
                <a:cs typeface="Arial"/>
              </a:rPr>
              <a:t>столовая</a:t>
            </a:r>
            <a:r>
              <a:rPr dirty="0" sz="1900" spc="75" b="1">
                <a:latin typeface="Arial"/>
                <a:cs typeface="Arial"/>
              </a:rPr>
              <a:t> </a:t>
            </a:r>
            <a:r>
              <a:rPr dirty="0" sz="1900" spc="-15" b="1">
                <a:latin typeface="Arial"/>
                <a:cs typeface="Arial"/>
              </a:rPr>
              <a:t>посуда,</a:t>
            </a:r>
            <a:r>
              <a:rPr dirty="0" sz="1900" spc="10" b="1">
                <a:latin typeface="Arial"/>
                <a:cs typeface="Arial"/>
              </a:rPr>
              <a:t> </a:t>
            </a:r>
            <a:r>
              <a:rPr dirty="0" sz="1900" spc="-20" b="1">
                <a:latin typeface="Arial"/>
                <a:cs typeface="Arial"/>
              </a:rPr>
              <a:t>столовые</a:t>
            </a:r>
            <a:r>
              <a:rPr dirty="0" sz="1900" spc="2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приборы,</a:t>
            </a:r>
            <a:r>
              <a:rPr dirty="0" sz="1900" spc="-60" b="1">
                <a:latin typeface="Arial"/>
                <a:cs typeface="Arial"/>
              </a:rPr>
              <a:t> </a:t>
            </a:r>
            <a:r>
              <a:rPr dirty="0" sz="1900" spc="-5" b="1">
                <a:latin typeface="Arial"/>
                <a:cs typeface="Arial"/>
              </a:rPr>
              <a:t>разделочные</a:t>
            </a:r>
            <a:r>
              <a:rPr dirty="0" sz="1900" spc="20" b="1">
                <a:latin typeface="Arial"/>
                <a:cs typeface="Arial"/>
              </a:rPr>
              <a:t> </a:t>
            </a:r>
            <a:r>
              <a:rPr dirty="0" sz="1900" spc="-5" b="1">
                <a:latin typeface="Arial"/>
                <a:cs typeface="Arial"/>
              </a:rPr>
              <a:t>доски</a:t>
            </a:r>
            <a:r>
              <a:rPr dirty="0" sz="1900" spc="-55" b="1">
                <a:latin typeface="Arial"/>
                <a:cs typeface="Arial"/>
              </a:rPr>
              <a:t> </a:t>
            </a:r>
            <a:r>
              <a:rPr dirty="0" sz="1900" spc="5" b="1">
                <a:latin typeface="Arial"/>
                <a:cs typeface="Arial"/>
              </a:rPr>
              <a:t>и </a:t>
            </a:r>
            <a:r>
              <a:rPr dirty="0" sz="1900" spc="10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ножи,</a:t>
            </a:r>
            <a:r>
              <a:rPr dirty="0" sz="1900" spc="-25" b="1">
                <a:latin typeface="Arial"/>
                <a:cs typeface="Arial"/>
              </a:rPr>
              <a:t> </a:t>
            </a:r>
            <a:r>
              <a:rPr dirty="0" sz="1900" spc="-5" b="1">
                <a:latin typeface="Arial"/>
                <a:cs typeface="Arial"/>
              </a:rPr>
              <a:t>санитарная</a:t>
            </a:r>
            <a:r>
              <a:rPr dirty="0" sz="1900" spc="45" b="1">
                <a:latin typeface="Arial"/>
                <a:cs typeface="Arial"/>
              </a:rPr>
              <a:t> </a:t>
            </a:r>
            <a:r>
              <a:rPr dirty="0" sz="1900" spc="-15" b="1">
                <a:latin typeface="Arial"/>
                <a:cs typeface="Arial"/>
              </a:rPr>
              <a:t>одежда</a:t>
            </a:r>
            <a:r>
              <a:rPr dirty="0" sz="1900" spc="25" b="1">
                <a:latin typeface="Arial"/>
                <a:cs typeface="Arial"/>
              </a:rPr>
              <a:t> </a:t>
            </a:r>
            <a:r>
              <a:rPr dirty="0" sz="1900" spc="5" b="1">
                <a:latin typeface="Arial"/>
                <a:cs typeface="Arial"/>
              </a:rPr>
              <a:t>и</a:t>
            </a:r>
            <a:r>
              <a:rPr dirty="0" sz="1900" spc="-15" b="1">
                <a:latin typeface="Arial"/>
                <a:cs typeface="Arial"/>
              </a:rPr>
              <a:t> руки </a:t>
            </a:r>
            <a:r>
              <a:rPr dirty="0" sz="1900" spc="-10" b="1">
                <a:latin typeface="Arial"/>
                <a:cs typeface="Arial"/>
              </a:rPr>
              <a:t>работников</a:t>
            </a:r>
            <a:r>
              <a:rPr dirty="0" sz="1900" spc="-15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пищеблока.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Arial"/>
              <a:cs typeface="Arial"/>
            </a:endParaRPr>
          </a:p>
          <a:p>
            <a:pPr marL="12700" marR="425450">
              <a:lnSpc>
                <a:spcPct val="101099"/>
              </a:lnSpc>
            </a:pPr>
            <a:r>
              <a:rPr dirty="0" sz="1900" b="1">
                <a:solidFill>
                  <a:srgbClr val="800080"/>
                </a:solidFill>
                <a:latin typeface="Arial"/>
                <a:cs typeface="Arial"/>
              </a:rPr>
              <a:t>БГКП</a:t>
            </a:r>
            <a:r>
              <a:rPr dirty="0" sz="1900" spc="-15" b="1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dirty="0" sz="1900" spc="-5" b="1">
                <a:solidFill>
                  <a:srgbClr val="800080"/>
                </a:solidFill>
                <a:latin typeface="Arial"/>
                <a:cs typeface="Arial"/>
              </a:rPr>
              <a:t>(бактерии</a:t>
            </a:r>
            <a:r>
              <a:rPr dirty="0" sz="1900" b="1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dirty="0" sz="1900" spc="-10" b="1">
                <a:solidFill>
                  <a:srgbClr val="800080"/>
                </a:solidFill>
                <a:latin typeface="Arial"/>
                <a:cs typeface="Arial"/>
              </a:rPr>
              <a:t>группы</a:t>
            </a:r>
            <a:r>
              <a:rPr dirty="0" sz="1900" spc="10" b="1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800080"/>
                </a:solidFill>
                <a:latin typeface="Arial"/>
                <a:cs typeface="Arial"/>
              </a:rPr>
              <a:t>кишечной</a:t>
            </a:r>
            <a:r>
              <a:rPr dirty="0" sz="1900" spc="-75" b="1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dirty="0" sz="1900" spc="-10" b="1">
                <a:solidFill>
                  <a:srgbClr val="800080"/>
                </a:solidFill>
                <a:latin typeface="Arial"/>
                <a:cs typeface="Arial"/>
              </a:rPr>
              <a:t>палочки)</a:t>
            </a:r>
            <a:r>
              <a:rPr dirty="0" sz="1900" spc="-30" b="1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dirty="0" sz="1900" spc="-20" b="1">
                <a:latin typeface="Arial"/>
                <a:cs typeface="Arial"/>
              </a:rPr>
              <a:t>составляют</a:t>
            </a:r>
            <a:r>
              <a:rPr dirty="0" sz="1900" spc="6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разновидные </a:t>
            </a:r>
            <a:r>
              <a:rPr dirty="0" sz="1900" spc="-515" b="1">
                <a:latin typeface="Arial"/>
                <a:cs typeface="Arial"/>
              </a:rPr>
              <a:t> </a:t>
            </a:r>
            <a:r>
              <a:rPr dirty="0" sz="1900" spc="-5" b="1">
                <a:latin typeface="Arial"/>
                <a:cs typeface="Arial"/>
              </a:rPr>
              <a:t>микроорганизмы:</a:t>
            </a:r>
            <a:r>
              <a:rPr dirty="0" sz="1900" spc="-45" b="1">
                <a:latin typeface="Arial"/>
                <a:cs typeface="Arial"/>
              </a:rPr>
              <a:t> </a:t>
            </a:r>
            <a:r>
              <a:rPr dirty="0" sz="1900" spc="-5" b="1">
                <a:latin typeface="Arial"/>
                <a:cs typeface="Arial"/>
              </a:rPr>
              <a:t>цитробактеры,</a:t>
            </a:r>
            <a:r>
              <a:rPr dirty="0" sz="1900" spc="20" b="1">
                <a:latin typeface="Arial"/>
                <a:cs typeface="Arial"/>
              </a:rPr>
              <a:t> </a:t>
            </a:r>
            <a:r>
              <a:rPr dirty="0" sz="1900" spc="5" b="1">
                <a:latin typeface="Arial"/>
                <a:cs typeface="Arial"/>
              </a:rPr>
              <a:t>эшерихии,</a:t>
            </a:r>
            <a:r>
              <a:rPr dirty="0" sz="1900" spc="-95" b="1">
                <a:latin typeface="Arial"/>
                <a:cs typeface="Arial"/>
              </a:rPr>
              <a:t> </a:t>
            </a:r>
            <a:r>
              <a:rPr dirty="0" sz="1900" spc="10" b="1">
                <a:latin typeface="Arial"/>
                <a:cs typeface="Arial"/>
              </a:rPr>
              <a:t>шигеллы</a:t>
            </a:r>
            <a:r>
              <a:rPr dirty="0" sz="1900" spc="-75" b="1">
                <a:latin typeface="Arial"/>
                <a:cs typeface="Arial"/>
              </a:rPr>
              <a:t> </a:t>
            </a:r>
            <a:r>
              <a:rPr dirty="0" sz="1900" spc="5" b="1">
                <a:latin typeface="Arial"/>
                <a:cs typeface="Arial"/>
              </a:rPr>
              <a:t>и</a:t>
            </a:r>
            <a:r>
              <a:rPr dirty="0" sz="1900" spc="-15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другие.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2265"/>
              </a:lnSpc>
            </a:pPr>
            <a:r>
              <a:rPr dirty="0" sz="1900" spc="-10" b="1">
                <a:latin typeface="Arial"/>
                <a:cs typeface="Arial"/>
              </a:rPr>
              <a:t>Присутствие</a:t>
            </a:r>
            <a:r>
              <a:rPr dirty="0" sz="1900" spc="4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эшерихий</a:t>
            </a:r>
            <a:r>
              <a:rPr dirty="0" sz="1900" spc="-75" b="1">
                <a:latin typeface="Arial"/>
                <a:cs typeface="Arial"/>
              </a:rPr>
              <a:t> </a:t>
            </a:r>
            <a:r>
              <a:rPr dirty="0" sz="1900" spc="-15" b="1">
                <a:latin typeface="Arial"/>
                <a:cs typeface="Arial"/>
              </a:rPr>
              <a:t>свидетельствует</a:t>
            </a:r>
            <a:r>
              <a:rPr dirty="0" sz="1900" spc="5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о</a:t>
            </a:r>
            <a:r>
              <a:rPr dirty="0" sz="1900" spc="-40" b="1">
                <a:latin typeface="Arial"/>
                <a:cs typeface="Arial"/>
              </a:rPr>
              <a:t> </a:t>
            </a:r>
            <a:r>
              <a:rPr dirty="0" sz="1900" spc="-5" b="1">
                <a:latin typeface="Arial"/>
                <a:cs typeface="Arial"/>
              </a:rPr>
              <a:t>недавнем</a:t>
            </a:r>
            <a:r>
              <a:rPr dirty="0" sz="1900" spc="5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загрязнении.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2275"/>
              </a:lnSpc>
            </a:pPr>
            <a:r>
              <a:rPr dirty="0" sz="1900" b="1">
                <a:latin typeface="Arial"/>
                <a:cs typeface="Arial"/>
              </a:rPr>
              <a:t>Наличие</a:t>
            </a:r>
            <a:r>
              <a:rPr dirty="0" sz="1900" spc="-75" b="1">
                <a:latin typeface="Arial"/>
                <a:cs typeface="Arial"/>
              </a:rPr>
              <a:t> </a:t>
            </a:r>
            <a:r>
              <a:rPr dirty="0" sz="1900" spc="-5" b="1">
                <a:latin typeface="Arial"/>
                <a:cs typeface="Arial"/>
              </a:rPr>
              <a:t>цитробактера</a:t>
            </a:r>
            <a:r>
              <a:rPr dirty="0" sz="1900" spc="40" b="1">
                <a:latin typeface="Arial"/>
                <a:cs typeface="Arial"/>
              </a:rPr>
              <a:t> </a:t>
            </a:r>
            <a:r>
              <a:rPr dirty="0" sz="1900" spc="10" b="1">
                <a:latin typeface="Arial"/>
                <a:cs typeface="Arial"/>
              </a:rPr>
              <a:t>или</a:t>
            </a:r>
            <a:r>
              <a:rPr dirty="0" sz="1900" spc="-45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энтеробактера</a:t>
            </a:r>
            <a:r>
              <a:rPr dirty="0" sz="1900" spc="75" b="1">
                <a:latin typeface="Arial"/>
                <a:cs typeface="Arial"/>
              </a:rPr>
              <a:t> </a:t>
            </a:r>
            <a:r>
              <a:rPr dirty="0" sz="1900" spc="-40" b="1">
                <a:latin typeface="Arial"/>
                <a:cs typeface="Arial"/>
              </a:rPr>
              <a:t>означает,</a:t>
            </a:r>
            <a:r>
              <a:rPr dirty="0" sz="1900" spc="85" b="1">
                <a:latin typeface="Arial"/>
                <a:cs typeface="Arial"/>
              </a:rPr>
              <a:t> </a:t>
            </a:r>
            <a:r>
              <a:rPr dirty="0" sz="1900" spc="-20" b="1">
                <a:latin typeface="Arial"/>
                <a:cs typeface="Arial"/>
              </a:rPr>
              <a:t>что</a:t>
            </a:r>
            <a:r>
              <a:rPr dirty="0" sz="1900" spc="-5" b="1">
                <a:latin typeface="Arial"/>
                <a:cs typeface="Arial"/>
              </a:rPr>
              <a:t> </a:t>
            </a:r>
            <a:r>
              <a:rPr dirty="0" sz="1900" spc="5" b="1">
                <a:latin typeface="Arial"/>
                <a:cs typeface="Arial"/>
              </a:rPr>
              <a:t>с</a:t>
            </a:r>
            <a:r>
              <a:rPr dirty="0" sz="1900" spc="-10" b="1">
                <a:latin typeface="Arial"/>
                <a:cs typeface="Arial"/>
              </a:rPr>
              <a:t> </a:t>
            </a:r>
            <a:r>
              <a:rPr dirty="0" sz="1900" spc="-20" b="1">
                <a:latin typeface="Arial"/>
                <a:cs typeface="Arial"/>
              </a:rPr>
              <a:t>момента</a:t>
            </a:r>
            <a:endParaRPr sz="1900">
              <a:latin typeface="Arial"/>
              <a:cs typeface="Arial"/>
            </a:endParaRPr>
          </a:p>
          <a:p>
            <a:pPr marL="12700" marR="771525">
              <a:lnSpc>
                <a:spcPct val="100000"/>
              </a:lnSpc>
              <a:spcBef>
                <a:spcPts val="25"/>
              </a:spcBef>
            </a:pPr>
            <a:r>
              <a:rPr dirty="0" sz="1900" spc="-10" b="1">
                <a:latin typeface="Arial"/>
                <a:cs typeface="Arial"/>
              </a:rPr>
              <a:t>появления</a:t>
            </a:r>
            <a:r>
              <a:rPr dirty="0" sz="1900" spc="-2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БГКП</a:t>
            </a:r>
            <a:r>
              <a:rPr dirty="0" sz="1900" spc="-2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на</a:t>
            </a:r>
            <a:r>
              <a:rPr dirty="0" sz="1900" spc="-5" b="1">
                <a:latin typeface="Arial"/>
                <a:cs typeface="Arial"/>
              </a:rPr>
              <a:t> </a:t>
            </a:r>
            <a:r>
              <a:rPr dirty="0" sz="1900" spc="-20" b="1">
                <a:latin typeface="Arial"/>
                <a:cs typeface="Arial"/>
              </a:rPr>
              <a:t>исследуемом</a:t>
            </a:r>
            <a:r>
              <a:rPr dirty="0" sz="1900" spc="80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объекте</a:t>
            </a:r>
            <a:r>
              <a:rPr dirty="0" sz="1900" spc="-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внешней</a:t>
            </a:r>
            <a:r>
              <a:rPr dirty="0" sz="1900" spc="-45" b="1">
                <a:latin typeface="Arial"/>
                <a:cs typeface="Arial"/>
              </a:rPr>
              <a:t> </a:t>
            </a:r>
            <a:r>
              <a:rPr dirty="0" sz="1900" spc="-5" b="1">
                <a:latin typeface="Arial"/>
                <a:cs typeface="Arial"/>
              </a:rPr>
              <a:t>среды</a:t>
            </a:r>
            <a:r>
              <a:rPr dirty="0" sz="1900" spc="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прошло </a:t>
            </a:r>
            <a:r>
              <a:rPr dirty="0" sz="1900" spc="-515" b="1">
                <a:latin typeface="Arial"/>
                <a:cs typeface="Arial"/>
              </a:rPr>
              <a:t> </a:t>
            </a:r>
            <a:r>
              <a:rPr dirty="0" sz="1900" spc="-15" b="1">
                <a:latin typeface="Arial"/>
                <a:cs typeface="Arial"/>
              </a:rPr>
              <a:t>несколько</a:t>
            </a:r>
            <a:r>
              <a:rPr dirty="0" sz="1900" spc="-4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недель.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32035" y="1225296"/>
            <a:ext cx="2660904" cy="215798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32035" y="4293108"/>
            <a:ext cx="2610612" cy="210769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7290" y="90627"/>
            <a:ext cx="1019111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5">
                <a:solidFill>
                  <a:srgbClr val="FF0000"/>
                </a:solidFill>
              </a:rPr>
              <a:t>Микробиологические</a:t>
            </a:r>
            <a:r>
              <a:rPr dirty="0" sz="3600" spc="-45">
                <a:solidFill>
                  <a:srgbClr val="FF0000"/>
                </a:solidFill>
              </a:rPr>
              <a:t> </a:t>
            </a:r>
            <a:r>
              <a:rPr dirty="0" sz="3600" spc="-10">
                <a:solidFill>
                  <a:srgbClr val="FF0000"/>
                </a:solidFill>
              </a:rPr>
              <a:t>исследования</a:t>
            </a:r>
            <a:r>
              <a:rPr dirty="0" sz="3600" spc="15">
                <a:solidFill>
                  <a:srgbClr val="FF0000"/>
                </a:solidFill>
              </a:rPr>
              <a:t> </a:t>
            </a:r>
            <a:r>
              <a:rPr dirty="0" sz="3600" spc="-20">
                <a:solidFill>
                  <a:srgbClr val="FF0000"/>
                </a:solidFill>
              </a:rPr>
              <a:t>смывов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12800" y="819988"/>
            <a:ext cx="8796655" cy="16725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800080"/>
                </a:solidFill>
                <a:latin typeface="Arial"/>
                <a:cs typeface="Arial"/>
              </a:rPr>
              <a:t>Иерсинии.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latin typeface="Arial"/>
                <a:cs typeface="Arial"/>
              </a:rPr>
              <a:t>-</a:t>
            </a:r>
            <a:r>
              <a:rPr dirty="0" sz="1800" spc="135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являются</a:t>
            </a:r>
            <a:r>
              <a:rPr dirty="0" sz="1800" spc="125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возбудителями</a:t>
            </a:r>
            <a:r>
              <a:rPr dirty="0" sz="1800" spc="15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инфекционных</a:t>
            </a:r>
            <a:r>
              <a:rPr dirty="0" sz="1800" spc="150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заболеваний</a:t>
            </a:r>
            <a:r>
              <a:rPr dirty="0" sz="1800" spc="15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-</a:t>
            </a:r>
            <a:r>
              <a:rPr dirty="0" sz="1800" spc="135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псевдотуберкулез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и</a:t>
            </a:r>
            <a:r>
              <a:rPr dirty="0" sz="1800" spc="-15" b="1">
                <a:latin typeface="Arial"/>
                <a:cs typeface="Arial"/>
              </a:rPr>
              <a:t> кишечный</a:t>
            </a:r>
            <a:r>
              <a:rPr dirty="0" sz="1800" spc="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иерсиниоз.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320800" algn="l"/>
                <a:tab pos="3470275" algn="l"/>
                <a:tab pos="4878705" algn="l"/>
                <a:tab pos="6068060" algn="l"/>
                <a:tab pos="7663815" algn="l"/>
              </a:tabLst>
            </a:pPr>
            <a:r>
              <a:rPr dirty="0" sz="1800" spc="-25" b="1">
                <a:latin typeface="Arial"/>
                <a:cs typeface="Arial"/>
              </a:rPr>
              <a:t>Условием,	</a:t>
            </a:r>
            <a:r>
              <a:rPr dirty="0" sz="1800" spc="-5" b="1">
                <a:latin typeface="Arial"/>
                <a:cs typeface="Arial"/>
              </a:rPr>
              <a:t>способствующим	заражению	</a:t>
            </a:r>
            <a:r>
              <a:rPr dirty="0" sz="1800" spc="-10" b="1">
                <a:latin typeface="Arial"/>
                <a:cs typeface="Arial"/>
              </a:rPr>
              <a:t>человека	</a:t>
            </a:r>
            <a:r>
              <a:rPr dirty="0" sz="1800" spc="-5" b="1">
                <a:latin typeface="Arial"/>
                <a:cs typeface="Arial"/>
              </a:rPr>
              <a:t>иерсиниями,	</a:t>
            </a:r>
            <a:r>
              <a:rPr dirty="0" sz="1800" spc="-15" b="1">
                <a:latin typeface="Arial"/>
                <a:cs typeface="Arial"/>
              </a:rPr>
              <a:t>является: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5" b="1">
                <a:latin typeface="Arial"/>
                <a:cs typeface="Arial"/>
              </a:rPr>
              <a:t>некачественная</a:t>
            </a:r>
            <a:r>
              <a:rPr dirty="0" sz="1800" spc="26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очистка</a:t>
            </a:r>
            <a:r>
              <a:rPr dirty="0" sz="1800" spc="25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овощей,</a:t>
            </a:r>
            <a:r>
              <a:rPr dirty="0" sz="1800" spc="26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замачивание</a:t>
            </a:r>
            <a:r>
              <a:rPr dirty="0" sz="1800" spc="280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овощей</a:t>
            </a:r>
            <a:r>
              <a:rPr dirty="0" sz="1800" spc="27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на</a:t>
            </a:r>
            <a:r>
              <a:rPr dirty="0" sz="1800" spc="26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ночь,</a:t>
            </a:r>
            <a:r>
              <a:rPr dirty="0" sz="1800" spc="215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отсутствие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93563" y="2467178"/>
            <a:ext cx="127190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хранение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10" b="1">
                <a:latin typeface="Arial"/>
                <a:cs typeface="Arial"/>
              </a:rPr>
              <a:t>н</a:t>
            </a:r>
            <a:r>
              <a:rPr dirty="0" sz="1800" spc="5" b="1">
                <a:latin typeface="Arial"/>
                <a:cs typeface="Arial"/>
              </a:rPr>
              <a:t>а</a:t>
            </a:r>
            <a:r>
              <a:rPr dirty="0" sz="1800" spc="-20" b="1">
                <a:latin typeface="Arial"/>
                <a:cs typeface="Arial"/>
              </a:rPr>
              <a:t>р</a:t>
            </a:r>
            <a:r>
              <a:rPr dirty="0" sz="1800" spc="5" b="1">
                <a:latin typeface="Arial"/>
                <a:cs typeface="Arial"/>
              </a:rPr>
              <a:t>у</a:t>
            </a:r>
            <a:r>
              <a:rPr dirty="0" sz="1800" spc="-65" b="1">
                <a:latin typeface="Arial"/>
                <a:cs typeface="Arial"/>
              </a:rPr>
              <a:t>ш</a:t>
            </a:r>
            <a:r>
              <a:rPr dirty="0" sz="1800" spc="5" b="1">
                <a:latin typeface="Arial"/>
                <a:cs typeface="Arial"/>
              </a:rPr>
              <a:t>е</a:t>
            </a:r>
            <a:r>
              <a:rPr dirty="0" sz="1800" spc="-10" b="1">
                <a:latin typeface="Arial"/>
                <a:cs typeface="Arial"/>
              </a:rPr>
              <a:t>н</a:t>
            </a:r>
            <a:r>
              <a:rPr dirty="0" sz="1800" spc="5" b="1">
                <a:latin typeface="Arial"/>
                <a:cs typeface="Arial"/>
              </a:rPr>
              <a:t>и</a:t>
            </a:r>
            <a:r>
              <a:rPr dirty="0" sz="1800" b="1">
                <a:latin typeface="Arial"/>
                <a:cs typeface="Arial"/>
              </a:rPr>
              <a:t>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43521" y="2467178"/>
            <a:ext cx="99314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dirty="0" sz="1800" spc="-70" b="1">
                <a:latin typeface="Arial"/>
                <a:cs typeface="Arial"/>
              </a:rPr>
              <a:t>г</a:t>
            </a:r>
            <a:r>
              <a:rPr dirty="0" sz="1800" spc="-25" b="1">
                <a:latin typeface="Arial"/>
                <a:cs typeface="Arial"/>
              </a:rPr>
              <a:t>о</a:t>
            </a:r>
            <a:r>
              <a:rPr dirty="0" sz="1800" spc="-95" b="1">
                <a:latin typeface="Arial"/>
                <a:cs typeface="Arial"/>
              </a:rPr>
              <a:t>т</a:t>
            </a:r>
            <a:r>
              <a:rPr dirty="0" sz="1800" spc="10" b="1">
                <a:latin typeface="Arial"/>
                <a:cs typeface="Arial"/>
              </a:rPr>
              <a:t>о</a:t>
            </a:r>
            <a:r>
              <a:rPr dirty="0" sz="1800" spc="5" b="1">
                <a:latin typeface="Arial"/>
                <a:cs typeface="Arial"/>
              </a:rPr>
              <a:t>вы</a:t>
            </a:r>
            <a:r>
              <a:rPr dirty="0" sz="1800" b="1">
                <a:latin typeface="Arial"/>
                <a:cs typeface="Arial"/>
              </a:rPr>
              <a:t>х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5" b="1">
                <a:latin typeface="Arial"/>
                <a:cs typeface="Arial"/>
              </a:rPr>
              <a:t>сроков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49616" y="2467178"/>
            <a:ext cx="136271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8255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салатов,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1800" spc="-10" b="1">
                <a:latin typeface="Arial"/>
                <a:cs typeface="Arial"/>
              </a:rPr>
              <a:t>реализации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2800" y="2467178"/>
            <a:ext cx="480504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631314" algn="l"/>
                <a:tab pos="1901189" algn="l"/>
                <a:tab pos="3259454" algn="l"/>
                <a:tab pos="3547745" algn="l"/>
              </a:tabLst>
            </a:pPr>
            <a:r>
              <a:rPr dirty="0" sz="1800" spc="-10" b="1">
                <a:latin typeface="Arial"/>
                <a:cs typeface="Arial"/>
              </a:rPr>
              <a:t>повторной	промывки,	</a:t>
            </a:r>
            <a:r>
              <a:rPr dirty="0" sz="1800" spc="-5" b="1">
                <a:latin typeface="Arial"/>
                <a:cs typeface="Arial"/>
              </a:rPr>
              <a:t>длительное 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н</a:t>
            </a:r>
            <a:r>
              <a:rPr dirty="0" sz="1800" spc="5" b="1">
                <a:latin typeface="Arial"/>
                <a:cs typeface="Arial"/>
              </a:rPr>
              <a:t>ед</a:t>
            </a:r>
            <a:r>
              <a:rPr dirty="0" sz="1800" spc="-20" b="1">
                <a:latin typeface="Arial"/>
                <a:cs typeface="Arial"/>
              </a:rPr>
              <a:t>о</a:t>
            </a:r>
            <a:r>
              <a:rPr dirty="0" sz="1800" spc="5" b="1">
                <a:latin typeface="Arial"/>
                <a:cs typeface="Arial"/>
              </a:rPr>
              <a:t>с</a:t>
            </a:r>
            <a:r>
              <a:rPr dirty="0" sz="1800" spc="-55" b="1">
                <a:latin typeface="Arial"/>
                <a:cs typeface="Arial"/>
              </a:rPr>
              <a:t>т</a:t>
            </a:r>
            <a:r>
              <a:rPr dirty="0" sz="1800" spc="40" b="1">
                <a:latin typeface="Arial"/>
                <a:cs typeface="Arial"/>
              </a:rPr>
              <a:t>а</a:t>
            </a:r>
            <a:r>
              <a:rPr dirty="0" sz="1800" spc="-90" b="1">
                <a:latin typeface="Arial"/>
                <a:cs typeface="Arial"/>
              </a:rPr>
              <a:t>т</a:t>
            </a:r>
            <a:r>
              <a:rPr dirty="0" sz="1800" spc="-20" b="1">
                <a:latin typeface="Arial"/>
                <a:cs typeface="Arial"/>
              </a:rPr>
              <a:t>о</a:t>
            </a:r>
            <a:r>
              <a:rPr dirty="0" sz="1800" b="1">
                <a:latin typeface="Arial"/>
                <a:cs typeface="Arial"/>
              </a:rPr>
              <a:t>ч</a:t>
            </a:r>
            <a:r>
              <a:rPr dirty="0" sz="1800" spc="-10" b="1">
                <a:latin typeface="Arial"/>
                <a:cs typeface="Arial"/>
              </a:rPr>
              <a:t>н</a:t>
            </a:r>
            <a:r>
              <a:rPr dirty="0" sz="1800" spc="5" b="1">
                <a:latin typeface="Arial"/>
                <a:cs typeface="Arial"/>
              </a:rPr>
              <a:t>а</a:t>
            </a:r>
            <a:r>
              <a:rPr dirty="0" sz="1800" b="1">
                <a:latin typeface="Arial"/>
                <a:cs typeface="Arial"/>
              </a:rPr>
              <a:t>я	</a:t>
            </a:r>
            <a:r>
              <a:rPr dirty="0" sz="1800" spc="-55" b="1">
                <a:latin typeface="Arial"/>
                <a:cs typeface="Arial"/>
              </a:rPr>
              <a:t>т</a:t>
            </a:r>
            <a:r>
              <a:rPr dirty="0" sz="1800" spc="5" b="1">
                <a:latin typeface="Arial"/>
                <a:cs typeface="Arial"/>
              </a:rPr>
              <a:t>е</a:t>
            </a:r>
            <a:r>
              <a:rPr dirty="0" sz="1800" spc="15" b="1">
                <a:latin typeface="Arial"/>
                <a:cs typeface="Arial"/>
              </a:rPr>
              <a:t>р</a:t>
            </a:r>
            <a:r>
              <a:rPr dirty="0" sz="1800" spc="-35" b="1">
                <a:latin typeface="Arial"/>
                <a:cs typeface="Arial"/>
              </a:rPr>
              <a:t>м</a:t>
            </a:r>
            <a:r>
              <a:rPr dirty="0" sz="1800" spc="5" b="1">
                <a:latin typeface="Arial"/>
                <a:cs typeface="Arial"/>
              </a:rPr>
              <a:t>и</a:t>
            </a:r>
            <a:r>
              <a:rPr dirty="0" sz="1800" spc="35" b="1">
                <a:latin typeface="Arial"/>
                <a:cs typeface="Arial"/>
              </a:rPr>
              <a:t>ч</a:t>
            </a:r>
            <a:r>
              <a:rPr dirty="0" sz="1800" spc="-30" b="1">
                <a:latin typeface="Arial"/>
                <a:cs typeface="Arial"/>
              </a:rPr>
              <a:t>е</a:t>
            </a:r>
            <a:r>
              <a:rPr dirty="0" sz="1800" spc="5" b="1">
                <a:latin typeface="Arial"/>
                <a:cs typeface="Arial"/>
              </a:rPr>
              <a:t>с</a:t>
            </a:r>
            <a:r>
              <a:rPr dirty="0" sz="1800" spc="-5" b="1">
                <a:latin typeface="Arial"/>
                <a:cs typeface="Arial"/>
              </a:rPr>
              <a:t>к</a:t>
            </a:r>
            <a:r>
              <a:rPr dirty="0" sz="1800" spc="5" b="1">
                <a:latin typeface="Arial"/>
                <a:cs typeface="Arial"/>
              </a:rPr>
              <a:t>а</a:t>
            </a:r>
            <a:r>
              <a:rPr dirty="0" sz="1800" b="1">
                <a:latin typeface="Arial"/>
                <a:cs typeface="Arial"/>
              </a:rPr>
              <a:t>я	</a:t>
            </a:r>
            <a:r>
              <a:rPr dirty="0" sz="1800" spc="15" b="1">
                <a:latin typeface="Arial"/>
                <a:cs typeface="Arial"/>
              </a:rPr>
              <a:t>о</a:t>
            </a:r>
            <a:r>
              <a:rPr dirty="0" sz="1800" b="1">
                <a:latin typeface="Arial"/>
                <a:cs typeface="Arial"/>
              </a:rPr>
              <a:t>б</a:t>
            </a:r>
            <a:r>
              <a:rPr dirty="0" sz="1800" spc="15" b="1">
                <a:latin typeface="Arial"/>
                <a:cs typeface="Arial"/>
              </a:rPr>
              <a:t>р</a:t>
            </a:r>
            <a:r>
              <a:rPr dirty="0" sz="1800" spc="5" b="1">
                <a:latin typeface="Arial"/>
                <a:cs typeface="Arial"/>
              </a:rPr>
              <a:t>а</a:t>
            </a:r>
            <a:r>
              <a:rPr dirty="0" sz="1800" spc="-30" b="1">
                <a:latin typeface="Arial"/>
                <a:cs typeface="Arial"/>
              </a:rPr>
              <a:t>б</a:t>
            </a:r>
            <a:r>
              <a:rPr dirty="0" sz="1800" spc="-20" b="1">
                <a:latin typeface="Arial"/>
                <a:cs typeface="Arial"/>
              </a:rPr>
              <a:t>о</a:t>
            </a:r>
            <a:r>
              <a:rPr dirty="0" sz="1800" spc="-55" b="1">
                <a:latin typeface="Arial"/>
                <a:cs typeface="Arial"/>
              </a:rPr>
              <a:t>т</a:t>
            </a:r>
            <a:r>
              <a:rPr dirty="0" sz="1800" spc="35" b="1">
                <a:latin typeface="Arial"/>
                <a:cs typeface="Arial"/>
              </a:rPr>
              <a:t>к</a:t>
            </a:r>
            <a:r>
              <a:rPr dirty="0" sz="1800" spc="5" b="1">
                <a:latin typeface="Arial"/>
                <a:cs typeface="Arial"/>
              </a:rPr>
              <a:t>а</a:t>
            </a:r>
            <a:r>
              <a:rPr dirty="0" sz="1800" b="1">
                <a:latin typeface="Arial"/>
                <a:cs typeface="Arial"/>
              </a:rPr>
              <a:t>,  </a:t>
            </a:r>
            <a:r>
              <a:rPr dirty="0" sz="1800" spc="-20" b="1">
                <a:latin typeface="Arial"/>
                <a:cs typeface="Arial"/>
              </a:rPr>
              <a:t>готовых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блюд.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2800" y="3565093"/>
            <a:ext cx="8797290" cy="3045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Смывы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берут с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оборудования,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тары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и </a:t>
            </a:r>
            <a:r>
              <a:rPr dirty="0" sz="1800" spc="-15" b="1">
                <a:latin typeface="Arial"/>
                <a:cs typeface="Arial"/>
              </a:rPr>
              <a:t>инвентаря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в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овощехранилищах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и </a:t>
            </a:r>
            <a:r>
              <a:rPr dirty="0" sz="1800" spc="5" b="1">
                <a:latin typeface="Arial"/>
                <a:cs typeface="Arial"/>
              </a:rPr>
              <a:t> складах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хранения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овощей,</a:t>
            </a:r>
            <a:r>
              <a:rPr dirty="0" sz="1800" spc="50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цехе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обработки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и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приготовления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овощей.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800" spc="10" b="1">
                <a:solidFill>
                  <a:srgbClr val="800080"/>
                </a:solidFill>
                <a:latin typeface="Arial"/>
                <a:cs typeface="Arial"/>
              </a:rPr>
              <a:t>Яйца</a:t>
            </a:r>
            <a:r>
              <a:rPr dirty="0" sz="1800" spc="-45" b="1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800080"/>
                </a:solidFill>
                <a:latin typeface="Arial"/>
                <a:cs typeface="Arial"/>
              </a:rPr>
              <a:t>гельминтов.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800" spc="-10" b="1">
                <a:latin typeface="Arial"/>
                <a:cs typeface="Arial"/>
              </a:rPr>
              <a:t>Обнаружение</a:t>
            </a:r>
            <a:r>
              <a:rPr dirty="0" sz="1800" spc="-5" b="1">
                <a:latin typeface="Arial"/>
                <a:cs typeface="Arial"/>
              </a:rPr>
              <a:t> яиц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гельминтов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в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смывах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30" b="1">
                <a:latin typeface="Arial"/>
                <a:cs typeface="Arial"/>
              </a:rPr>
              <a:t>возможно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при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нарушении </a:t>
            </a:r>
            <a:r>
              <a:rPr dirty="0" sz="1800" spc="-5" b="1">
                <a:latin typeface="Arial"/>
                <a:cs typeface="Arial"/>
              </a:rPr>
              <a:t> персоналом </a:t>
            </a:r>
            <a:r>
              <a:rPr dirty="0" sz="1800" b="1">
                <a:latin typeface="Arial"/>
                <a:cs typeface="Arial"/>
              </a:rPr>
              <a:t>правил личной </a:t>
            </a:r>
            <a:r>
              <a:rPr dirty="0" sz="1800" spc="-5" b="1">
                <a:latin typeface="Arial"/>
                <a:cs typeface="Arial"/>
              </a:rPr>
              <a:t>гигиены, </a:t>
            </a:r>
            <a:r>
              <a:rPr dirty="0" sz="1800" spc="-20" b="1">
                <a:latin typeface="Arial"/>
                <a:cs typeface="Arial"/>
              </a:rPr>
              <a:t>некачественно </a:t>
            </a:r>
            <a:r>
              <a:rPr dirty="0" sz="1800" spc="-10" b="1">
                <a:latin typeface="Arial"/>
                <a:cs typeface="Arial"/>
              </a:rPr>
              <a:t>проводимой </a:t>
            </a:r>
            <a:r>
              <a:rPr dirty="0" sz="1800" spc="-5" b="1">
                <a:latin typeface="Arial"/>
                <a:cs typeface="Arial"/>
              </a:rPr>
              <a:t>уборки </a:t>
            </a:r>
            <a:r>
              <a:rPr dirty="0" sz="1800" b="1">
                <a:latin typeface="Arial"/>
                <a:cs typeface="Arial"/>
              </a:rPr>
              <a:t>и 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дезинфекции.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5"/>
              </a:spcBef>
            </a:pPr>
            <a:r>
              <a:rPr dirty="0" sz="1800" spc="-10" b="1">
                <a:latin typeface="Arial"/>
                <a:cs typeface="Arial"/>
              </a:rPr>
              <a:t>Смывы </a:t>
            </a:r>
            <a:r>
              <a:rPr dirty="0" sz="1800" spc="-5" b="1">
                <a:latin typeface="Arial"/>
                <a:cs typeface="Arial"/>
              </a:rPr>
              <a:t>на </a:t>
            </a:r>
            <a:r>
              <a:rPr dirty="0" sz="1800" spc="10" b="1">
                <a:latin typeface="Arial"/>
                <a:cs typeface="Arial"/>
              </a:rPr>
              <a:t>яйца </a:t>
            </a:r>
            <a:r>
              <a:rPr dirty="0" sz="1800" spc="-10" b="1">
                <a:latin typeface="Arial"/>
                <a:cs typeface="Arial"/>
              </a:rPr>
              <a:t>гельминтов </a:t>
            </a:r>
            <a:r>
              <a:rPr dirty="0" sz="1800" b="1">
                <a:latin typeface="Arial"/>
                <a:cs typeface="Arial"/>
              </a:rPr>
              <a:t>и </a:t>
            </a:r>
            <a:r>
              <a:rPr dirty="0" sz="1800" spc="-5" b="1">
                <a:latin typeface="Arial"/>
                <a:cs typeface="Arial"/>
              </a:rPr>
              <a:t>цисты </a:t>
            </a:r>
            <a:r>
              <a:rPr dirty="0" sz="1800" spc="-10" b="1">
                <a:latin typeface="Arial"/>
                <a:cs typeface="Arial"/>
              </a:rPr>
              <a:t>простейших </a:t>
            </a:r>
            <a:r>
              <a:rPr dirty="0" sz="1800" spc="5" b="1">
                <a:latin typeface="Arial"/>
                <a:cs typeface="Arial"/>
              </a:rPr>
              <a:t>берут </a:t>
            </a:r>
            <a:r>
              <a:rPr dirty="0" sz="1800" b="1">
                <a:latin typeface="Arial"/>
                <a:cs typeface="Arial"/>
              </a:rPr>
              <a:t>с </a:t>
            </a:r>
            <a:r>
              <a:rPr dirty="0" sz="1800" spc="-10" b="1">
                <a:latin typeface="Arial"/>
                <a:cs typeface="Arial"/>
              </a:rPr>
              <a:t>оборудования, 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инвентаря, тары, </a:t>
            </a:r>
            <a:r>
              <a:rPr dirty="0" sz="1800" spc="-20" b="1">
                <a:latin typeface="Arial"/>
                <a:cs typeface="Arial"/>
              </a:rPr>
              <a:t>рук </a:t>
            </a:r>
            <a:r>
              <a:rPr dirty="0" sz="1800" b="1">
                <a:latin typeface="Arial"/>
                <a:cs typeface="Arial"/>
              </a:rPr>
              <a:t>и </a:t>
            </a:r>
            <a:r>
              <a:rPr dirty="0" sz="1800" spc="-10" b="1">
                <a:latin typeface="Arial"/>
                <a:cs typeface="Arial"/>
              </a:rPr>
              <a:t>спецодежды </a:t>
            </a:r>
            <a:r>
              <a:rPr dirty="0" sz="1800" spc="-5" b="1">
                <a:latin typeface="Arial"/>
                <a:cs typeface="Arial"/>
              </a:rPr>
              <a:t>персонала, </a:t>
            </a:r>
            <a:r>
              <a:rPr dirty="0" sz="1800" spc="-10" b="1">
                <a:latin typeface="Arial"/>
                <a:cs typeface="Arial"/>
              </a:rPr>
              <a:t>сырых </a:t>
            </a:r>
            <a:r>
              <a:rPr dirty="0" sz="1800" spc="-5" b="1">
                <a:latin typeface="Arial"/>
                <a:cs typeface="Arial"/>
              </a:rPr>
              <a:t>пищевых </a:t>
            </a:r>
            <a:r>
              <a:rPr dirty="0" sz="1800" spc="-10" b="1">
                <a:latin typeface="Arial"/>
                <a:cs typeface="Arial"/>
              </a:rPr>
              <a:t>продуктов 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5" b="1">
                <a:latin typeface="Arial"/>
                <a:cs typeface="Arial"/>
              </a:rPr>
              <a:t>(рыбы,</a:t>
            </a:r>
            <a:r>
              <a:rPr dirty="0" sz="1800" spc="-6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мяса,</a:t>
            </a:r>
            <a:r>
              <a:rPr dirty="0" sz="1800" spc="5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зелени).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46919" y="1161288"/>
            <a:ext cx="2148839" cy="305866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28148" y="4796028"/>
            <a:ext cx="2274417" cy="1805939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6973" y="90627"/>
            <a:ext cx="620839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>
                <a:solidFill>
                  <a:srgbClr val="FF0000"/>
                </a:solidFill>
              </a:rPr>
              <a:t>Сырая</a:t>
            </a:r>
            <a:r>
              <a:rPr dirty="0" sz="3600" spc="-5">
                <a:solidFill>
                  <a:srgbClr val="FF0000"/>
                </a:solidFill>
              </a:rPr>
              <a:t> </a:t>
            </a:r>
            <a:r>
              <a:rPr dirty="0" sz="3600" spc="-20">
                <a:solidFill>
                  <a:srgbClr val="FF0000"/>
                </a:solidFill>
              </a:rPr>
              <a:t>пищевая</a:t>
            </a:r>
            <a:r>
              <a:rPr dirty="0" sz="3600" spc="55">
                <a:solidFill>
                  <a:srgbClr val="FF0000"/>
                </a:solidFill>
              </a:rPr>
              <a:t> </a:t>
            </a:r>
            <a:r>
              <a:rPr dirty="0" sz="3600" spc="-25">
                <a:solidFill>
                  <a:srgbClr val="FF0000"/>
                </a:solidFill>
              </a:rPr>
              <a:t>продукция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0" y="1728063"/>
            <a:ext cx="12192000" cy="5132070"/>
            <a:chOff x="0" y="1728063"/>
            <a:chExt cx="12192000" cy="5132070"/>
          </a:xfrm>
        </p:grpSpPr>
        <p:sp>
          <p:nvSpPr>
            <p:cNvPr id="4" name="object 4"/>
            <p:cNvSpPr/>
            <p:nvPr/>
          </p:nvSpPr>
          <p:spPr>
            <a:xfrm>
              <a:off x="0" y="1728063"/>
              <a:ext cx="12192000" cy="443230"/>
            </a:xfrm>
            <a:custGeom>
              <a:avLst/>
              <a:gdLst/>
              <a:ahLst/>
              <a:cxnLst/>
              <a:rect l="l" t="t" r="r" b="b"/>
              <a:pathLst>
                <a:path w="12192000" h="443230">
                  <a:moveTo>
                    <a:pt x="12192000" y="0"/>
                  </a:moveTo>
                  <a:lnTo>
                    <a:pt x="8439785" y="0"/>
                  </a:lnTo>
                  <a:lnTo>
                    <a:pt x="2871216" y="0"/>
                  </a:lnTo>
                  <a:lnTo>
                    <a:pt x="0" y="0"/>
                  </a:lnTo>
                  <a:lnTo>
                    <a:pt x="0" y="442874"/>
                  </a:lnTo>
                  <a:lnTo>
                    <a:pt x="2871216" y="442874"/>
                  </a:lnTo>
                  <a:lnTo>
                    <a:pt x="8439785" y="442874"/>
                  </a:lnTo>
                  <a:lnTo>
                    <a:pt x="12192000" y="44287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999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2170937"/>
              <a:ext cx="12192000" cy="2476500"/>
            </a:xfrm>
            <a:custGeom>
              <a:avLst/>
              <a:gdLst/>
              <a:ahLst/>
              <a:cxnLst/>
              <a:rect l="l" t="t" r="r" b="b"/>
              <a:pathLst>
                <a:path w="12192000" h="2476500">
                  <a:moveTo>
                    <a:pt x="12192000" y="0"/>
                  </a:moveTo>
                  <a:lnTo>
                    <a:pt x="8439785" y="0"/>
                  </a:lnTo>
                  <a:lnTo>
                    <a:pt x="2871216" y="0"/>
                  </a:lnTo>
                  <a:lnTo>
                    <a:pt x="0" y="0"/>
                  </a:lnTo>
                  <a:lnTo>
                    <a:pt x="0" y="2476500"/>
                  </a:lnTo>
                  <a:lnTo>
                    <a:pt x="2871216" y="2476500"/>
                  </a:lnTo>
                  <a:lnTo>
                    <a:pt x="8439785" y="2476500"/>
                  </a:lnTo>
                  <a:lnTo>
                    <a:pt x="12192000" y="24765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4647374"/>
              <a:ext cx="12192000" cy="2212340"/>
            </a:xfrm>
            <a:custGeom>
              <a:avLst/>
              <a:gdLst/>
              <a:ahLst/>
              <a:cxnLst/>
              <a:rect l="l" t="t" r="r" b="b"/>
              <a:pathLst>
                <a:path w="12192000" h="2212340">
                  <a:moveTo>
                    <a:pt x="12192000" y="0"/>
                  </a:moveTo>
                  <a:lnTo>
                    <a:pt x="8439785" y="0"/>
                  </a:lnTo>
                  <a:lnTo>
                    <a:pt x="2871216" y="0"/>
                  </a:lnTo>
                  <a:lnTo>
                    <a:pt x="0" y="0"/>
                  </a:lnTo>
                  <a:lnTo>
                    <a:pt x="0" y="2212213"/>
                  </a:lnTo>
                  <a:lnTo>
                    <a:pt x="2871216" y="2212213"/>
                  </a:lnTo>
                  <a:lnTo>
                    <a:pt x="8439785" y="2212213"/>
                  </a:lnTo>
                  <a:lnTo>
                    <a:pt x="12192000" y="221221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6E6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77215" y="839851"/>
            <a:ext cx="11927840" cy="127381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95250">
              <a:lnSpc>
                <a:spcPct val="100000"/>
              </a:lnSpc>
              <a:spcBef>
                <a:spcPts val="114"/>
              </a:spcBef>
            </a:pPr>
            <a:r>
              <a:rPr dirty="0" sz="2000" spc="10" b="1">
                <a:latin typeface="Arial"/>
                <a:cs typeface="Arial"/>
              </a:rPr>
              <a:t>Для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определения</a:t>
            </a:r>
            <a:r>
              <a:rPr dirty="0" sz="2000" spc="-100" b="1"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доброкачественности</a:t>
            </a:r>
            <a:r>
              <a:rPr dirty="0" sz="2000" spc="-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5" b="1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dirty="0" sz="2000" spc="-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0000"/>
                </a:solidFill>
                <a:latin typeface="Arial"/>
                <a:cs typeface="Arial"/>
              </a:rPr>
              <a:t>безвредности</a:t>
            </a:r>
            <a:r>
              <a:rPr dirty="0" sz="2000" spc="-9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продуктов</a:t>
            </a:r>
            <a:r>
              <a:rPr dirty="0" sz="2000" spc="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необходимо</a:t>
            </a:r>
            <a:r>
              <a:rPr dirty="0" sz="2000" spc="-100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проведение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2000" spc="-5" b="1">
                <a:latin typeface="Arial"/>
                <a:cs typeface="Arial"/>
              </a:rPr>
              <a:t>исследований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spc="10" b="1">
                <a:latin typeface="Arial"/>
                <a:cs typeface="Arial"/>
              </a:rPr>
              <a:t>на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микробиологические</a:t>
            </a:r>
            <a:r>
              <a:rPr dirty="0" sz="2000" spc="-85" b="1">
                <a:latin typeface="Arial"/>
                <a:cs typeface="Arial"/>
              </a:rPr>
              <a:t> </a:t>
            </a:r>
            <a:r>
              <a:rPr dirty="0" sz="2000" spc="10" b="1">
                <a:latin typeface="Arial"/>
                <a:cs typeface="Arial"/>
              </a:rPr>
              <a:t>и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физико-химические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показатели.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Arial"/>
              <a:cs typeface="Arial"/>
            </a:endParaRPr>
          </a:p>
          <a:p>
            <a:pPr marL="598170">
              <a:lnSpc>
                <a:spcPct val="100000"/>
              </a:lnSpc>
              <a:tabLst>
                <a:tab pos="3790315" algn="l"/>
                <a:tab pos="8569960" algn="l"/>
              </a:tabLst>
            </a:pPr>
            <a:r>
              <a:rPr dirty="0" sz="2200" spc="-15" b="1">
                <a:latin typeface="Arial"/>
                <a:cs typeface="Arial"/>
              </a:rPr>
              <a:t>Вид</a:t>
            </a:r>
            <a:r>
              <a:rPr dirty="0" sz="2200" spc="10" b="1">
                <a:latin typeface="Arial"/>
                <a:cs typeface="Arial"/>
              </a:rPr>
              <a:t> </a:t>
            </a:r>
            <a:r>
              <a:rPr dirty="0" sz="2200" spc="-15" b="1">
                <a:latin typeface="Arial"/>
                <a:cs typeface="Arial"/>
              </a:rPr>
              <a:t>сырья	</a:t>
            </a:r>
            <a:r>
              <a:rPr dirty="0" sz="2200" spc="-10" b="1">
                <a:latin typeface="Arial"/>
                <a:cs typeface="Arial"/>
              </a:rPr>
              <a:t>Исследуемые</a:t>
            </a:r>
            <a:r>
              <a:rPr dirty="0" sz="2200" spc="5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показатели	</a:t>
            </a:r>
            <a:r>
              <a:rPr dirty="0" sz="2200" spc="-15" b="1">
                <a:latin typeface="Arial"/>
                <a:cs typeface="Arial"/>
              </a:rPr>
              <a:t>Нормативный</a:t>
            </a:r>
            <a:r>
              <a:rPr dirty="0" sz="2200" spc="4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документ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0745" y="2196464"/>
            <a:ext cx="171196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 b="1">
                <a:latin typeface="Arial"/>
                <a:cs typeface="Arial"/>
              </a:rPr>
              <a:t>Мясо</a:t>
            </a:r>
            <a:r>
              <a:rPr dirty="0" sz="2200" spc="-7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сырое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49701" y="2201036"/>
            <a:ext cx="334327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Санитарно-химические: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Microsoft Sans Serif"/>
                <a:cs typeface="Microsoft Sans Serif"/>
              </a:rPr>
              <a:t>свинец,</a:t>
            </a:r>
            <a:r>
              <a:rPr dirty="0" sz="1800" spc="-55">
                <a:latin typeface="Microsoft Sans Serif"/>
                <a:cs typeface="Microsoft Sans Serif"/>
              </a:rPr>
              <a:t> </a:t>
            </a:r>
            <a:r>
              <a:rPr dirty="0" sz="1800" spc="-30">
                <a:latin typeface="Microsoft Sans Serif"/>
                <a:cs typeface="Microsoft Sans Serif"/>
              </a:rPr>
              <a:t>мышьяк,кадмий,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ртуть.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55000" y="3024632"/>
            <a:ext cx="101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Microsoft Sans Serif"/>
                <a:cs typeface="Microsoft Sans Serif"/>
              </a:rPr>
              <a:t>-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26983" y="3298647"/>
            <a:ext cx="1022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Microsoft Sans Serif"/>
                <a:cs typeface="Microsoft Sans Serif"/>
              </a:rPr>
              <a:t>-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21828" y="3573526"/>
            <a:ext cx="101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Microsoft Sans Serif"/>
                <a:cs typeface="Microsoft Sans Serif"/>
              </a:rPr>
              <a:t>-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95564" y="3847541"/>
            <a:ext cx="1022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Microsoft Sans Serif"/>
                <a:cs typeface="Microsoft Sans Serif"/>
              </a:rPr>
              <a:t>-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49701" y="3024632"/>
            <a:ext cx="4065904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dirty="0" u="heavy" sz="1800" spc="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Ми</a:t>
            </a:r>
            <a:r>
              <a:rPr dirty="0" u="heavy" sz="1800" spc="-1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</a:t>
            </a:r>
            <a:r>
              <a:rPr dirty="0" u="heavy" sz="1800" spc="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ро</a:t>
            </a:r>
            <a:r>
              <a:rPr dirty="0" u="heavy" sz="1800" spc="-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б</a:t>
            </a:r>
            <a:r>
              <a:rPr dirty="0" u="heavy" sz="1800" spc="1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</a:t>
            </a:r>
            <a:r>
              <a:rPr dirty="0" u="heavy" sz="1800" spc="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</a:t>
            </a:r>
            <a:r>
              <a:rPr dirty="0" u="heavy" sz="1800" spc="-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л</a:t>
            </a:r>
            <a:r>
              <a:rPr dirty="0" u="heavy" sz="1800" spc="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</a:t>
            </a:r>
            <a:r>
              <a:rPr dirty="0" u="heavy" sz="1800" spc="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г</a:t>
            </a:r>
            <a:r>
              <a:rPr dirty="0" u="heavy" sz="1800" spc="-2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</a:t>
            </a:r>
            <a:r>
              <a:rPr dirty="0" u="heavy" sz="1800" spc="-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ч</a:t>
            </a:r>
            <a:r>
              <a:rPr dirty="0" u="heavy" sz="1800" spc="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ес</a:t>
            </a:r>
            <a:r>
              <a:rPr dirty="0" u="heavy" sz="1800" spc="-1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</a:t>
            </a:r>
            <a:r>
              <a:rPr dirty="0" u="heavy" sz="1800" spc="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</a:t>
            </a:r>
            <a:r>
              <a:rPr dirty="0" u="heavy" sz="18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е</a:t>
            </a:r>
            <a:r>
              <a:rPr dirty="0" u="heavy" sz="1800" spc="-13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spc="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по</a:t>
            </a:r>
            <a:r>
              <a:rPr dirty="0" u="heavy" sz="1800" spc="-1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</a:t>
            </a:r>
            <a:r>
              <a:rPr dirty="0" u="heavy" sz="1800" spc="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а</a:t>
            </a:r>
            <a:r>
              <a:rPr dirty="0" u="heavy" sz="1800" spc="1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</a:t>
            </a:r>
            <a:r>
              <a:rPr dirty="0" u="heavy" sz="1800" spc="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а</a:t>
            </a:r>
            <a:r>
              <a:rPr dirty="0" u="heavy" sz="1800" spc="-2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</a:t>
            </a:r>
            <a:r>
              <a:rPr dirty="0" u="heavy" sz="1800" spc="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е</a:t>
            </a:r>
            <a:r>
              <a:rPr dirty="0" u="heavy" sz="1800" spc="-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л</a:t>
            </a:r>
            <a:r>
              <a:rPr dirty="0" u="heavy" sz="1800" spc="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</a:t>
            </a:r>
            <a:r>
              <a:rPr dirty="0" u="heavy" sz="18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55">
                <a:latin typeface="Microsoft Sans Serif"/>
                <a:cs typeface="Microsoft Sans Serif"/>
              </a:rPr>
              <a:t>КМАФАнМ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800" spc="-55">
                <a:latin typeface="Microsoft Sans Serif"/>
                <a:cs typeface="Microsoft Sans Serif"/>
              </a:rPr>
              <a:t>БГКП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Microsoft Sans Serif"/>
                <a:cs typeface="Microsoft Sans Serif"/>
              </a:rPr>
              <a:t>Патогенные,</a:t>
            </a:r>
            <a:r>
              <a:rPr dirty="0" sz="1800" spc="-1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в т.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ч.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сальмонеллы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5">
                <a:latin typeface="Microsoft Sans Serif"/>
                <a:cs typeface="Microsoft Sans Serif"/>
              </a:rPr>
              <a:t>Listeria</a:t>
            </a:r>
            <a:r>
              <a:rPr dirty="0" sz="1800" spc="-90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monocitogenes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79763" y="2196464"/>
            <a:ext cx="207645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 b="1">
                <a:latin typeface="Arial"/>
                <a:cs typeface="Arial"/>
              </a:rPr>
              <a:t>ТР</a:t>
            </a:r>
            <a:r>
              <a:rPr dirty="0" sz="2200" spc="-3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ТС</a:t>
            </a:r>
            <a:r>
              <a:rPr dirty="0" sz="2200" spc="-5" b="1">
                <a:latin typeface="Arial"/>
                <a:cs typeface="Arial"/>
              </a:rPr>
              <a:t> 021/2011</a:t>
            </a:r>
            <a:endParaRPr sz="2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5317" y="4674184"/>
            <a:ext cx="169989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b="1">
                <a:latin typeface="Arial"/>
                <a:cs typeface="Arial"/>
              </a:rPr>
              <a:t>Мясо</a:t>
            </a:r>
            <a:r>
              <a:rPr dirty="0" sz="2200" spc="-80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птицы</a:t>
            </a:r>
            <a:endParaRPr sz="2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49701" y="4678756"/>
            <a:ext cx="3345179" cy="575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Санитарно-химические: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Microsoft Sans Serif"/>
                <a:cs typeface="Microsoft Sans Serif"/>
              </a:rPr>
              <a:t>свинец,</a:t>
            </a:r>
            <a:r>
              <a:rPr dirty="0" sz="1800" spc="-35">
                <a:latin typeface="Microsoft Sans Serif"/>
                <a:cs typeface="Microsoft Sans Serif"/>
              </a:rPr>
              <a:t> </a:t>
            </a:r>
            <a:r>
              <a:rPr dirty="0" sz="1800" spc="-30">
                <a:latin typeface="Microsoft Sans Serif"/>
                <a:cs typeface="Microsoft Sans Serif"/>
              </a:rPr>
              <a:t>мышьяк,кадмий,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ртуть.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31556" y="5777280"/>
            <a:ext cx="17018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064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Microsoft Sans Serif"/>
                <a:cs typeface="Microsoft Sans Serif"/>
              </a:rPr>
              <a:t>-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Microsoft Sans Serif"/>
                <a:cs typeface="Microsoft Sans Serif"/>
              </a:rPr>
              <a:t>-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49701" y="5502351"/>
            <a:ext cx="3999865" cy="1123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spc="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М</a:t>
            </a:r>
            <a:r>
              <a:rPr dirty="0" u="heavy" sz="1800" spc="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</a:t>
            </a:r>
            <a:r>
              <a:rPr dirty="0" u="heavy" sz="1800" spc="-1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</a:t>
            </a:r>
            <a:r>
              <a:rPr dirty="0" u="heavy" sz="1800" spc="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ро</a:t>
            </a:r>
            <a:r>
              <a:rPr dirty="0" u="heavy" sz="1800" spc="-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б</a:t>
            </a:r>
            <a:r>
              <a:rPr dirty="0" u="heavy" sz="1800" spc="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ио</a:t>
            </a:r>
            <a:r>
              <a:rPr dirty="0" u="heavy" sz="1800" spc="-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л</a:t>
            </a:r>
            <a:r>
              <a:rPr dirty="0" u="heavy" sz="1800" spc="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ог</a:t>
            </a:r>
            <a:r>
              <a:rPr dirty="0" u="heavy" sz="1800" spc="-2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</a:t>
            </a:r>
            <a:r>
              <a:rPr dirty="0" u="heavy" sz="1800" spc="-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ч</a:t>
            </a:r>
            <a:r>
              <a:rPr dirty="0" u="heavy" sz="18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ес</a:t>
            </a:r>
            <a:r>
              <a:rPr dirty="0" u="heavy" sz="1800" spc="-1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</a:t>
            </a:r>
            <a:r>
              <a:rPr dirty="0" u="heavy" sz="1800" spc="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</a:t>
            </a:r>
            <a:r>
              <a:rPr dirty="0" u="heavy" sz="18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е</a:t>
            </a:r>
            <a:r>
              <a:rPr dirty="0" u="heavy" sz="1800" spc="-10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spc="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по</a:t>
            </a:r>
            <a:r>
              <a:rPr dirty="0" u="heavy" sz="1800" spc="-1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</a:t>
            </a:r>
            <a:r>
              <a:rPr dirty="0" u="heavy" sz="18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а</a:t>
            </a:r>
            <a:r>
              <a:rPr dirty="0" u="heavy" sz="1800" spc="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</a:t>
            </a:r>
            <a:r>
              <a:rPr dirty="0" u="heavy" sz="18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а</a:t>
            </a:r>
            <a:r>
              <a:rPr dirty="0" u="heavy" sz="1800" spc="-2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</a:t>
            </a:r>
            <a:r>
              <a:rPr dirty="0" u="heavy" sz="18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е</a:t>
            </a:r>
            <a:r>
              <a:rPr dirty="0" u="heavy" sz="1800" spc="-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л</a:t>
            </a:r>
            <a:r>
              <a:rPr dirty="0" u="heavy" sz="1800" spc="6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</a:t>
            </a:r>
            <a:r>
              <a:rPr dirty="0" u="heavy" sz="18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Microsoft Sans Serif"/>
                <a:cs typeface="Microsoft Sans Serif"/>
              </a:rPr>
              <a:t>-</a:t>
            </a:r>
            <a:r>
              <a:rPr dirty="0" sz="1800" spc="-40">
                <a:latin typeface="Microsoft Sans Serif"/>
                <a:cs typeface="Microsoft Sans Serif"/>
              </a:rPr>
              <a:t> </a:t>
            </a:r>
            <a:r>
              <a:rPr dirty="0" sz="1800" spc="-55">
                <a:latin typeface="Microsoft Sans Serif"/>
                <a:cs typeface="Microsoft Sans Serif"/>
              </a:rPr>
              <a:t>КМАФАнМ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Microsoft Sans Serif"/>
                <a:cs typeface="Microsoft Sans Serif"/>
              </a:rPr>
              <a:t>Патогенные,</a:t>
            </a:r>
            <a:r>
              <a:rPr dirty="0" sz="1800" spc="-1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в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т.ч.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сальмонеллы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800" spc="5">
                <a:latin typeface="Microsoft Sans Serif"/>
                <a:cs typeface="Microsoft Sans Serif"/>
              </a:rPr>
              <a:t>Listeria</a:t>
            </a:r>
            <a:r>
              <a:rPr dirty="0" sz="1800" spc="-75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monocitogenes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279763" y="4674184"/>
            <a:ext cx="207645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 b="1">
                <a:latin typeface="Arial"/>
                <a:cs typeface="Arial"/>
              </a:rPr>
              <a:t>ТР</a:t>
            </a:r>
            <a:r>
              <a:rPr dirty="0" sz="2200" spc="-2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ТС</a:t>
            </a:r>
            <a:r>
              <a:rPr dirty="0" sz="2200" spc="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021/2011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6827" rIns="0" bIns="0" rtlCol="0" vert="horz">
            <a:spAutoFit/>
          </a:bodyPr>
          <a:lstStyle/>
          <a:p>
            <a:pPr marL="1455420" marR="5080" indent="1325880">
              <a:lnSpc>
                <a:spcPct val="100299"/>
              </a:lnSpc>
              <a:spcBef>
                <a:spcPts val="80"/>
              </a:spcBef>
            </a:pPr>
            <a:r>
              <a:rPr dirty="0" sz="4400" spc="-80">
                <a:latin typeface="Times New Roman"/>
                <a:cs typeface="Times New Roman"/>
              </a:rPr>
              <a:t>Главные</a:t>
            </a:r>
            <a:r>
              <a:rPr dirty="0" sz="4400" spc="30">
                <a:latin typeface="Times New Roman"/>
                <a:cs typeface="Times New Roman"/>
              </a:rPr>
              <a:t> </a:t>
            </a:r>
            <a:r>
              <a:rPr dirty="0" sz="4400" spc="-15">
                <a:latin typeface="Times New Roman"/>
                <a:cs typeface="Times New Roman"/>
              </a:rPr>
              <a:t>принципы </a:t>
            </a:r>
            <a:r>
              <a:rPr dirty="0" sz="4400" spc="-10">
                <a:latin typeface="Times New Roman"/>
                <a:cs typeface="Times New Roman"/>
              </a:rPr>
              <a:t> </a:t>
            </a:r>
            <a:r>
              <a:rPr dirty="0" sz="4400" spc="-25">
                <a:latin typeface="Times New Roman"/>
                <a:cs typeface="Times New Roman"/>
              </a:rPr>
              <a:t>правильного</a:t>
            </a:r>
            <a:r>
              <a:rPr dirty="0" sz="4400" spc="70">
                <a:latin typeface="Times New Roman"/>
                <a:cs typeface="Times New Roman"/>
              </a:rPr>
              <a:t> </a:t>
            </a:r>
            <a:r>
              <a:rPr dirty="0" sz="4400" spc="-10">
                <a:latin typeface="Times New Roman"/>
                <a:cs typeface="Times New Roman"/>
              </a:rPr>
              <a:t>рациона</a:t>
            </a:r>
            <a:r>
              <a:rPr dirty="0" sz="4400" spc="35">
                <a:latin typeface="Times New Roman"/>
                <a:cs typeface="Times New Roman"/>
              </a:rPr>
              <a:t> </a:t>
            </a:r>
            <a:r>
              <a:rPr dirty="0" sz="4400" spc="-15">
                <a:latin typeface="Times New Roman"/>
                <a:cs typeface="Times New Roman"/>
              </a:rPr>
              <a:t>питания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2547" y="1603146"/>
            <a:ext cx="10378440" cy="1118870"/>
          </a:xfrm>
          <a:prstGeom prst="rect">
            <a:avLst/>
          </a:prstGeom>
        </p:spPr>
        <p:txBody>
          <a:bodyPr wrap="square" lIns="0" tIns="132715" rIns="0" bIns="0" rtlCol="0" vert="horz">
            <a:spAutoFit/>
          </a:bodyPr>
          <a:lstStyle/>
          <a:p>
            <a:pPr marL="218440" indent="-205740">
              <a:lnSpc>
                <a:spcPct val="100000"/>
              </a:lnSpc>
              <a:spcBef>
                <a:spcPts val="1045"/>
              </a:spcBef>
              <a:buSzPct val="45000"/>
              <a:buFont typeface="Symbol"/>
              <a:buChar char=""/>
              <a:tabLst>
                <a:tab pos="217804" algn="l"/>
                <a:tab pos="218440" algn="l"/>
              </a:tabLst>
            </a:pPr>
            <a:r>
              <a:rPr dirty="0" sz="2000" spc="5" b="1">
                <a:latin typeface="Times New Roman"/>
                <a:cs typeface="Times New Roman"/>
              </a:rPr>
              <a:t>1.</a:t>
            </a:r>
            <a:r>
              <a:rPr dirty="0" sz="2000" spc="-40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Следовать</a:t>
            </a:r>
            <a:r>
              <a:rPr dirty="0" sz="2000" spc="-60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правильному</a:t>
            </a:r>
            <a:r>
              <a:rPr dirty="0" sz="2000" spc="-4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режиму</a:t>
            </a:r>
            <a:r>
              <a:rPr dirty="0" sz="2000" spc="-40" b="1">
                <a:latin typeface="Times New Roman"/>
                <a:cs typeface="Times New Roman"/>
              </a:rPr>
              <a:t> </a:t>
            </a:r>
            <a:r>
              <a:rPr dirty="0" sz="2000" spc="5" b="1">
                <a:latin typeface="Times New Roman"/>
                <a:cs typeface="Times New Roman"/>
              </a:rPr>
              <a:t>питания;</a:t>
            </a:r>
            <a:endParaRPr sz="2000">
              <a:latin typeface="Times New Roman"/>
              <a:cs typeface="Times New Roman"/>
            </a:endParaRPr>
          </a:p>
          <a:p>
            <a:pPr marL="218440" indent="-205740">
              <a:lnSpc>
                <a:spcPts val="2155"/>
              </a:lnSpc>
              <a:spcBef>
                <a:spcPts val="950"/>
              </a:spcBef>
              <a:buSzPct val="45000"/>
              <a:buFont typeface="Symbol"/>
              <a:buChar char=""/>
              <a:tabLst>
                <a:tab pos="217804" algn="l"/>
                <a:tab pos="218440" algn="l"/>
              </a:tabLst>
            </a:pPr>
            <a:r>
              <a:rPr dirty="0" sz="2000" spc="5" b="1">
                <a:latin typeface="Times New Roman"/>
                <a:cs typeface="Times New Roman"/>
              </a:rPr>
              <a:t>2.</a:t>
            </a:r>
            <a:r>
              <a:rPr dirty="0" sz="2000" spc="-35" b="1">
                <a:latin typeface="Times New Roman"/>
                <a:cs typeface="Times New Roman"/>
              </a:rPr>
              <a:t> </a:t>
            </a:r>
            <a:r>
              <a:rPr dirty="0" sz="2000" spc="5" b="1">
                <a:latin typeface="Times New Roman"/>
                <a:cs typeface="Times New Roman"/>
              </a:rPr>
              <a:t>Рационе</a:t>
            </a:r>
            <a:r>
              <a:rPr dirty="0" sz="2000" spc="-65" b="1">
                <a:latin typeface="Times New Roman"/>
                <a:cs typeface="Times New Roman"/>
              </a:rPr>
              <a:t> </a:t>
            </a:r>
            <a:r>
              <a:rPr dirty="0" sz="2000" spc="10" b="1">
                <a:latin typeface="Times New Roman"/>
                <a:cs typeface="Times New Roman"/>
              </a:rPr>
              <a:t>питания</a:t>
            </a:r>
            <a:r>
              <a:rPr dirty="0" sz="2000" spc="-45" b="1">
                <a:latin typeface="Times New Roman"/>
                <a:cs typeface="Times New Roman"/>
              </a:rPr>
              <a:t> </a:t>
            </a:r>
            <a:r>
              <a:rPr dirty="0" sz="2000" spc="-15" b="1">
                <a:latin typeface="Times New Roman"/>
                <a:cs typeface="Times New Roman"/>
              </a:rPr>
              <a:t>должен</a:t>
            </a:r>
            <a:r>
              <a:rPr dirty="0" sz="2000" b="1">
                <a:latin typeface="Times New Roman"/>
                <a:cs typeface="Times New Roman"/>
              </a:rPr>
              <a:t> </a:t>
            </a:r>
            <a:r>
              <a:rPr dirty="0" sz="2000" spc="10" b="1">
                <a:latin typeface="Times New Roman"/>
                <a:cs typeface="Times New Roman"/>
              </a:rPr>
              <a:t>быть</a:t>
            </a:r>
            <a:r>
              <a:rPr dirty="0" sz="2000" spc="-55" b="1">
                <a:latin typeface="Times New Roman"/>
                <a:cs typeface="Times New Roman"/>
              </a:rPr>
              <a:t> </a:t>
            </a:r>
            <a:r>
              <a:rPr dirty="0" sz="2000" spc="5" b="1">
                <a:latin typeface="Times New Roman"/>
                <a:cs typeface="Times New Roman"/>
              </a:rPr>
              <a:t>сбалансированным</a:t>
            </a:r>
            <a:r>
              <a:rPr dirty="0" sz="2000" spc="-145" b="1">
                <a:latin typeface="Times New Roman"/>
                <a:cs typeface="Times New Roman"/>
              </a:rPr>
              <a:t> </a:t>
            </a:r>
            <a:r>
              <a:rPr dirty="0" sz="2000" spc="5" b="1">
                <a:latin typeface="Times New Roman"/>
                <a:cs typeface="Times New Roman"/>
              </a:rPr>
              <a:t>и</a:t>
            </a:r>
            <a:r>
              <a:rPr dirty="0" sz="2000" spc="-5" b="1">
                <a:latin typeface="Times New Roman"/>
                <a:cs typeface="Times New Roman"/>
              </a:rPr>
              <a:t> </a:t>
            </a:r>
            <a:r>
              <a:rPr dirty="0" sz="2000" spc="5" b="1">
                <a:latin typeface="Times New Roman"/>
                <a:cs typeface="Times New Roman"/>
              </a:rPr>
              <a:t>разнообразным,</a:t>
            </a:r>
            <a:r>
              <a:rPr dirty="0" sz="2000" spc="-110" b="1">
                <a:latin typeface="Times New Roman"/>
                <a:cs typeface="Times New Roman"/>
              </a:rPr>
              <a:t> </a:t>
            </a:r>
            <a:r>
              <a:rPr dirty="0" sz="2000" spc="5" b="1">
                <a:latin typeface="Times New Roman"/>
                <a:cs typeface="Times New Roman"/>
              </a:rPr>
              <a:t>чтобы</a:t>
            </a:r>
            <a:r>
              <a:rPr dirty="0" sz="2000" spc="-9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организм</a:t>
            </a:r>
            <a:endParaRPr sz="2000">
              <a:latin typeface="Times New Roman"/>
              <a:cs typeface="Times New Roman"/>
            </a:endParaRPr>
          </a:p>
          <a:p>
            <a:pPr marL="218440">
              <a:lnSpc>
                <a:spcPts val="2155"/>
              </a:lnSpc>
            </a:pPr>
            <a:r>
              <a:rPr dirty="0" sz="2000" spc="-20" b="1">
                <a:latin typeface="Times New Roman"/>
                <a:cs typeface="Times New Roman"/>
              </a:rPr>
              <a:t>необходимое</a:t>
            </a:r>
            <a:r>
              <a:rPr dirty="0" sz="2000" spc="-8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количество</a:t>
            </a:r>
            <a:r>
              <a:rPr dirty="0" sz="2000" spc="-114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полезных</a:t>
            </a:r>
            <a:r>
              <a:rPr dirty="0" sz="2000" spc="-90" b="1">
                <a:latin typeface="Times New Roman"/>
                <a:cs typeface="Times New Roman"/>
              </a:rPr>
              <a:t> </a:t>
            </a:r>
            <a:r>
              <a:rPr dirty="0" sz="2000" spc="5" b="1">
                <a:latin typeface="Times New Roman"/>
                <a:cs typeface="Times New Roman"/>
              </a:rPr>
              <a:t>веществ;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52086" y="2146808"/>
            <a:ext cx="979169" cy="3327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 spc="-5" b="1">
                <a:latin typeface="Times New Roman"/>
                <a:cs typeface="Times New Roman"/>
              </a:rPr>
              <a:t>п</a:t>
            </a:r>
            <a:r>
              <a:rPr dirty="0" sz="2000" spc="-35" b="1">
                <a:latin typeface="Times New Roman"/>
                <a:cs typeface="Times New Roman"/>
              </a:rPr>
              <a:t>о</a:t>
            </a:r>
            <a:r>
              <a:rPr dirty="0" sz="2000" spc="-10" b="1">
                <a:latin typeface="Times New Roman"/>
                <a:cs typeface="Times New Roman"/>
              </a:rPr>
              <a:t>л</a:t>
            </a:r>
            <a:r>
              <a:rPr dirty="0" sz="2000" spc="-35" b="1">
                <a:latin typeface="Times New Roman"/>
                <a:cs typeface="Times New Roman"/>
              </a:rPr>
              <a:t>у</a:t>
            </a:r>
            <a:r>
              <a:rPr dirty="0" sz="2000" spc="20" b="1">
                <a:latin typeface="Times New Roman"/>
                <a:cs typeface="Times New Roman"/>
              </a:rPr>
              <a:t>ч</a:t>
            </a:r>
            <a:r>
              <a:rPr dirty="0" sz="2000" spc="5" b="1">
                <a:latin typeface="Times New Roman"/>
                <a:cs typeface="Times New Roman"/>
              </a:rPr>
              <a:t>ал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3880" y="3959352"/>
            <a:ext cx="3817620" cy="258775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07365" y="2809697"/>
            <a:ext cx="11707495" cy="35788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223520" indent="-206375">
              <a:lnSpc>
                <a:spcPts val="2175"/>
              </a:lnSpc>
              <a:spcBef>
                <a:spcPts val="114"/>
              </a:spcBef>
              <a:buSzPct val="45000"/>
              <a:buFont typeface="Symbol"/>
              <a:buChar char=""/>
              <a:tabLst>
                <a:tab pos="223520" algn="l"/>
                <a:tab pos="224154" algn="l"/>
                <a:tab pos="3815715" algn="l"/>
              </a:tabLst>
            </a:pPr>
            <a:r>
              <a:rPr dirty="0" sz="2000" b="1">
                <a:latin typeface="Times New Roman"/>
                <a:cs typeface="Times New Roman"/>
              </a:rPr>
              <a:t>3.</a:t>
            </a:r>
            <a:r>
              <a:rPr dirty="0" sz="2000" spc="-20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Продукты </a:t>
            </a:r>
            <a:r>
              <a:rPr dirty="0" sz="2000" spc="10" b="1">
                <a:latin typeface="Times New Roman"/>
                <a:cs typeface="Times New Roman"/>
              </a:rPr>
              <a:t>питания</a:t>
            </a:r>
            <a:r>
              <a:rPr dirty="0" sz="2000" spc="-65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должны	</a:t>
            </a:r>
            <a:r>
              <a:rPr dirty="0" sz="2000" spc="-5" b="1">
                <a:latin typeface="Times New Roman"/>
                <a:cs typeface="Times New Roman"/>
              </a:rPr>
              <a:t>правильно</a:t>
            </a:r>
            <a:r>
              <a:rPr dirty="0" sz="2000" spc="10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обрабатываться,</a:t>
            </a:r>
            <a:r>
              <a:rPr dirty="0" sz="2000" spc="-105" b="1">
                <a:latin typeface="Times New Roman"/>
                <a:cs typeface="Times New Roman"/>
              </a:rPr>
              <a:t> </a:t>
            </a:r>
            <a:r>
              <a:rPr dirty="0" sz="2000" spc="5" b="1">
                <a:latin typeface="Times New Roman"/>
                <a:cs typeface="Times New Roman"/>
              </a:rPr>
              <a:t>что</a:t>
            </a:r>
            <a:r>
              <a:rPr dirty="0" sz="2000" spc="-2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позволит</a:t>
            </a:r>
            <a:r>
              <a:rPr dirty="0" sz="2000" spc="-8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добиться</a:t>
            </a:r>
            <a:r>
              <a:rPr dirty="0" sz="2000" spc="-30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приятного</a:t>
            </a:r>
            <a:r>
              <a:rPr dirty="0" sz="2000" spc="-25" b="1">
                <a:latin typeface="Times New Roman"/>
                <a:cs typeface="Times New Roman"/>
              </a:rPr>
              <a:t> </a:t>
            </a:r>
            <a:r>
              <a:rPr dirty="0" sz="2000" spc="-20" b="1">
                <a:latin typeface="Times New Roman"/>
                <a:cs typeface="Times New Roman"/>
              </a:rPr>
              <a:t>вкуса</a:t>
            </a:r>
            <a:endParaRPr sz="2000">
              <a:latin typeface="Times New Roman"/>
              <a:cs typeface="Times New Roman"/>
            </a:endParaRPr>
          </a:p>
          <a:p>
            <a:pPr marL="223520">
              <a:lnSpc>
                <a:spcPts val="2175"/>
              </a:lnSpc>
            </a:pPr>
            <a:r>
              <a:rPr dirty="0" sz="2000" spc="5" b="1">
                <a:latin typeface="Times New Roman"/>
                <a:cs typeface="Times New Roman"/>
              </a:rPr>
              <a:t>и</a:t>
            </a:r>
            <a:r>
              <a:rPr dirty="0" sz="2000" spc="-2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сохранить</a:t>
            </a:r>
            <a:r>
              <a:rPr dirty="0" sz="2000" spc="-10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питательную</a:t>
            </a:r>
            <a:r>
              <a:rPr dirty="0" sz="2000" spc="-75" b="1">
                <a:latin typeface="Times New Roman"/>
                <a:cs typeface="Times New Roman"/>
              </a:rPr>
              <a:t> </a:t>
            </a:r>
            <a:r>
              <a:rPr dirty="0" sz="2000" spc="5" b="1">
                <a:latin typeface="Times New Roman"/>
                <a:cs typeface="Times New Roman"/>
              </a:rPr>
              <a:t>ценность</a:t>
            </a:r>
            <a:r>
              <a:rPr dirty="0" sz="2000" spc="-100" b="1">
                <a:latin typeface="Times New Roman"/>
                <a:cs typeface="Times New Roman"/>
              </a:rPr>
              <a:t> </a:t>
            </a:r>
            <a:r>
              <a:rPr dirty="0" sz="2000" spc="5" b="1">
                <a:latin typeface="Times New Roman"/>
                <a:cs typeface="Times New Roman"/>
              </a:rPr>
              <a:t>еды;</a:t>
            </a:r>
            <a:endParaRPr sz="2000">
              <a:latin typeface="Times New Roman"/>
              <a:cs typeface="Times New Roman"/>
            </a:endParaRPr>
          </a:p>
          <a:p>
            <a:pPr marL="218440" indent="-205740">
              <a:lnSpc>
                <a:spcPts val="2390"/>
              </a:lnSpc>
              <a:spcBef>
                <a:spcPts val="605"/>
              </a:spcBef>
              <a:buSzPct val="45000"/>
              <a:buFont typeface="Symbol"/>
              <a:buChar char=""/>
              <a:tabLst>
                <a:tab pos="217804" algn="l"/>
                <a:tab pos="218440" algn="l"/>
              </a:tabLst>
            </a:pPr>
            <a:r>
              <a:rPr dirty="0" sz="2000" b="1">
                <a:latin typeface="Times New Roman"/>
                <a:cs typeface="Times New Roman"/>
              </a:rPr>
              <a:t>4.</a:t>
            </a:r>
            <a:r>
              <a:rPr dirty="0" sz="2000" spc="-40" b="1">
                <a:latin typeface="Times New Roman"/>
                <a:cs typeface="Times New Roman"/>
              </a:rPr>
              <a:t> </a:t>
            </a:r>
            <a:r>
              <a:rPr dirty="0" sz="2000" spc="10" b="1">
                <a:latin typeface="Times New Roman"/>
                <a:cs typeface="Times New Roman"/>
              </a:rPr>
              <a:t>Учет</a:t>
            </a:r>
            <a:r>
              <a:rPr dirty="0" sz="2000" spc="-55" b="1">
                <a:latin typeface="Times New Roman"/>
                <a:cs typeface="Times New Roman"/>
              </a:rPr>
              <a:t> </a:t>
            </a:r>
            <a:r>
              <a:rPr dirty="0" sz="2000" spc="5" b="1">
                <a:latin typeface="Times New Roman"/>
                <a:cs typeface="Times New Roman"/>
              </a:rPr>
              <a:t>личных</a:t>
            </a:r>
            <a:r>
              <a:rPr dirty="0" sz="2000" spc="-80" b="1">
                <a:latin typeface="Times New Roman"/>
                <a:cs typeface="Times New Roman"/>
              </a:rPr>
              <a:t> </a:t>
            </a:r>
            <a:r>
              <a:rPr dirty="0" sz="2000" spc="-20" b="1">
                <a:latin typeface="Times New Roman"/>
                <a:cs typeface="Times New Roman"/>
              </a:rPr>
              <a:t>вкусовых</a:t>
            </a:r>
            <a:r>
              <a:rPr dirty="0" sz="2000" spc="-40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предпочтений;</a:t>
            </a:r>
            <a:endParaRPr sz="2000">
              <a:latin typeface="Times New Roman"/>
              <a:cs typeface="Times New Roman"/>
            </a:endParaRPr>
          </a:p>
          <a:p>
            <a:pPr marL="218440" indent="-205740">
              <a:lnSpc>
                <a:spcPts val="2390"/>
              </a:lnSpc>
              <a:buSzPct val="45000"/>
              <a:buFont typeface="Symbol"/>
              <a:buChar char=""/>
              <a:tabLst>
                <a:tab pos="217804" algn="l"/>
                <a:tab pos="218440" algn="l"/>
              </a:tabLst>
            </a:pPr>
            <a:r>
              <a:rPr dirty="0" sz="2000" b="1">
                <a:latin typeface="Times New Roman"/>
                <a:cs typeface="Times New Roman"/>
              </a:rPr>
              <a:t>5.</a:t>
            </a:r>
            <a:r>
              <a:rPr dirty="0" sz="2000" spc="-30" b="1">
                <a:latin typeface="Times New Roman"/>
                <a:cs typeface="Times New Roman"/>
              </a:rPr>
              <a:t> </a:t>
            </a:r>
            <a:r>
              <a:rPr dirty="0" sz="2000" spc="-15" b="1">
                <a:latin typeface="Times New Roman"/>
                <a:cs typeface="Times New Roman"/>
              </a:rPr>
              <a:t>Соблюдение</a:t>
            </a:r>
            <a:r>
              <a:rPr dirty="0" sz="2000" spc="-55" b="1">
                <a:latin typeface="Times New Roman"/>
                <a:cs typeface="Times New Roman"/>
              </a:rPr>
              <a:t> </a:t>
            </a:r>
            <a:r>
              <a:rPr dirty="0" sz="2000" spc="10" b="1">
                <a:latin typeface="Times New Roman"/>
                <a:cs typeface="Times New Roman"/>
              </a:rPr>
              <a:t>санитарных</a:t>
            </a:r>
            <a:r>
              <a:rPr dirty="0" sz="2000" spc="-100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норм</a:t>
            </a:r>
            <a:r>
              <a:rPr dirty="0" sz="2000" spc="-3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при</a:t>
            </a:r>
            <a:r>
              <a:rPr dirty="0" sz="2000" spc="1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хранении</a:t>
            </a:r>
            <a:r>
              <a:rPr dirty="0" sz="2000" spc="-75" b="1">
                <a:latin typeface="Times New Roman"/>
                <a:cs typeface="Times New Roman"/>
              </a:rPr>
              <a:t> </a:t>
            </a:r>
            <a:r>
              <a:rPr dirty="0" sz="2000" spc="-20" b="1">
                <a:latin typeface="Times New Roman"/>
                <a:cs typeface="Times New Roman"/>
              </a:rPr>
              <a:t>продуктов</a:t>
            </a:r>
            <a:r>
              <a:rPr dirty="0" sz="2000" b="1">
                <a:latin typeface="Times New Roman"/>
                <a:cs typeface="Times New Roman"/>
              </a:rPr>
              <a:t> </a:t>
            </a:r>
            <a:r>
              <a:rPr dirty="0" sz="2000" spc="5" b="1">
                <a:latin typeface="Times New Roman"/>
                <a:cs typeface="Times New Roman"/>
              </a:rPr>
              <a:t>питания</a:t>
            </a:r>
            <a:endParaRPr sz="20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15"/>
              </a:spcBef>
              <a:buSzPct val="45000"/>
              <a:buFont typeface="Symbol"/>
              <a:buChar char=""/>
              <a:tabLst>
                <a:tab pos="217804" algn="l"/>
                <a:tab pos="218440" algn="l"/>
              </a:tabLst>
            </a:pPr>
            <a:r>
              <a:rPr dirty="0" sz="2000" b="1">
                <a:latin typeface="Times New Roman"/>
                <a:cs typeface="Times New Roman"/>
              </a:rPr>
              <a:t>их</a:t>
            </a:r>
            <a:r>
              <a:rPr dirty="0" sz="2000" spc="-25" b="1">
                <a:latin typeface="Times New Roman"/>
                <a:cs typeface="Times New Roman"/>
              </a:rPr>
              <a:t> </a:t>
            </a:r>
            <a:r>
              <a:rPr dirty="0" sz="2000" spc="-15" b="1">
                <a:latin typeface="Times New Roman"/>
                <a:cs typeface="Times New Roman"/>
              </a:rPr>
              <a:t>приготовления;</a:t>
            </a:r>
            <a:endParaRPr sz="2000">
              <a:latin typeface="Times New Roman"/>
              <a:cs typeface="Times New Roman"/>
            </a:endParaRPr>
          </a:p>
          <a:p>
            <a:pPr marL="218440" indent="-205740">
              <a:lnSpc>
                <a:spcPts val="2390"/>
              </a:lnSpc>
              <a:spcBef>
                <a:spcPts val="10"/>
              </a:spcBef>
              <a:buSzPct val="45000"/>
              <a:buFont typeface="Symbol"/>
              <a:buChar char=""/>
              <a:tabLst>
                <a:tab pos="217804" algn="l"/>
                <a:tab pos="218440" algn="l"/>
              </a:tabLst>
            </a:pPr>
            <a:r>
              <a:rPr dirty="0" sz="2000" b="1">
                <a:latin typeface="Times New Roman"/>
                <a:cs typeface="Times New Roman"/>
              </a:rPr>
              <a:t>6.</a:t>
            </a:r>
            <a:r>
              <a:rPr dirty="0" sz="2000" spc="-3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Энергетическая</a:t>
            </a:r>
            <a:r>
              <a:rPr dirty="0" sz="2000" spc="-120" b="1">
                <a:latin typeface="Times New Roman"/>
                <a:cs typeface="Times New Roman"/>
              </a:rPr>
              <a:t> </a:t>
            </a:r>
            <a:r>
              <a:rPr dirty="0" sz="2000" spc="5" b="1">
                <a:latin typeface="Times New Roman"/>
                <a:cs typeface="Times New Roman"/>
              </a:rPr>
              <a:t>ценность</a:t>
            </a:r>
            <a:r>
              <a:rPr dirty="0" sz="2000" spc="-60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пищи должна</a:t>
            </a:r>
            <a:r>
              <a:rPr dirty="0" sz="2000" b="1">
                <a:latin typeface="Times New Roman"/>
                <a:cs typeface="Times New Roman"/>
              </a:rPr>
              <a:t> </a:t>
            </a:r>
            <a:r>
              <a:rPr dirty="0" sz="2000" spc="5" b="1">
                <a:latin typeface="Times New Roman"/>
                <a:cs typeface="Times New Roman"/>
              </a:rPr>
              <a:t>в</a:t>
            </a:r>
            <a:r>
              <a:rPr dirty="0" sz="2000" spc="-5" b="1">
                <a:latin typeface="Times New Roman"/>
                <a:cs typeface="Times New Roman"/>
              </a:rPr>
              <a:t> полной</a:t>
            </a:r>
            <a:r>
              <a:rPr dirty="0" sz="2000" spc="-10" b="1">
                <a:latin typeface="Times New Roman"/>
                <a:cs typeface="Times New Roman"/>
              </a:rPr>
              <a:t> </a:t>
            </a:r>
            <a:r>
              <a:rPr dirty="0" sz="2000" spc="5" b="1">
                <a:latin typeface="Times New Roman"/>
                <a:cs typeface="Times New Roman"/>
              </a:rPr>
              <a:t>мере</a:t>
            </a:r>
            <a:endParaRPr sz="2000">
              <a:latin typeface="Times New Roman"/>
              <a:cs typeface="Times New Roman"/>
            </a:endParaRPr>
          </a:p>
          <a:p>
            <a:pPr marL="218440" indent="-205740">
              <a:lnSpc>
                <a:spcPts val="2390"/>
              </a:lnSpc>
              <a:buSzPct val="45000"/>
              <a:buFont typeface="Symbol"/>
              <a:buChar char=""/>
              <a:tabLst>
                <a:tab pos="217804" algn="l"/>
                <a:tab pos="218440" algn="l"/>
              </a:tabLst>
            </a:pPr>
            <a:r>
              <a:rPr dirty="0" sz="2000" spc="-5" b="1">
                <a:latin typeface="Times New Roman"/>
                <a:cs typeface="Times New Roman"/>
              </a:rPr>
              <a:t>соответствовать</a:t>
            </a:r>
            <a:r>
              <a:rPr dirty="0" sz="2000" spc="-130" b="1">
                <a:latin typeface="Times New Roman"/>
                <a:cs typeface="Times New Roman"/>
              </a:rPr>
              <a:t> </a:t>
            </a:r>
            <a:r>
              <a:rPr dirty="0" sz="2000" spc="5" b="1">
                <a:latin typeface="Times New Roman"/>
                <a:cs typeface="Times New Roman"/>
              </a:rPr>
              <a:t>энергетическим</a:t>
            </a:r>
            <a:r>
              <a:rPr dirty="0" sz="2000" spc="-11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затратам</a:t>
            </a:r>
            <a:r>
              <a:rPr dirty="0" sz="2000" spc="-114" b="1">
                <a:latin typeface="Times New Roman"/>
                <a:cs typeface="Times New Roman"/>
              </a:rPr>
              <a:t> </a:t>
            </a:r>
            <a:r>
              <a:rPr dirty="0" sz="2000" spc="5" b="1">
                <a:latin typeface="Times New Roman"/>
                <a:cs typeface="Times New Roman"/>
              </a:rPr>
              <a:t>в</a:t>
            </a:r>
            <a:r>
              <a:rPr dirty="0" sz="2000" spc="-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течении</a:t>
            </a:r>
            <a:r>
              <a:rPr dirty="0" sz="2000" spc="-114" b="1">
                <a:latin typeface="Times New Roman"/>
                <a:cs typeface="Times New Roman"/>
              </a:rPr>
              <a:t> </a:t>
            </a:r>
            <a:r>
              <a:rPr dirty="0" sz="2000" spc="5" b="1">
                <a:latin typeface="Times New Roman"/>
                <a:cs typeface="Times New Roman"/>
              </a:rPr>
              <a:t>всего</a:t>
            </a:r>
            <a:r>
              <a:rPr dirty="0" sz="2000" spc="-70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дня.</a:t>
            </a:r>
            <a:endParaRPr sz="2000">
              <a:latin typeface="Times New Roman"/>
              <a:cs typeface="Times New Roman"/>
            </a:endParaRPr>
          </a:p>
          <a:p>
            <a:pPr marL="67310" marR="4359910">
              <a:lnSpc>
                <a:spcPct val="100099"/>
              </a:lnSpc>
              <a:spcBef>
                <a:spcPts val="1415"/>
              </a:spcBef>
            </a:pPr>
            <a:r>
              <a:rPr dirty="0" sz="2000" spc="-20" b="1">
                <a:solidFill>
                  <a:srgbClr val="542F8D"/>
                </a:solidFill>
                <a:latin typeface="Times New Roman"/>
                <a:cs typeface="Times New Roman"/>
              </a:rPr>
              <a:t>Следуя </a:t>
            </a:r>
            <a:r>
              <a:rPr dirty="0" sz="2000" spc="5" b="1">
                <a:solidFill>
                  <a:srgbClr val="542F8D"/>
                </a:solidFill>
                <a:latin typeface="Times New Roman"/>
                <a:cs typeface="Times New Roman"/>
              </a:rPr>
              <a:t>простым </a:t>
            </a:r>
            <a:r>
              <a:rPr dirty="0" sz="2000" b="1">
                <a:solidFill>
                  <a:srgbClr val="542F8D"/>
                </a:solidFill>
                <a:latin typeface="Times New Roman"/>
                <a:cs typeface="Times New Roman"/>
              </a:rPr>
              <a:t>правилам, </a:t>
            </a:r>
            <a:r>
              <a:rPr dirty="0" sz="2000" spc="-15" b="1">
                <a:solidFill>
                  <a:srgbClr val="542F8D"/>
                </a:solidFill>
                <a:latin typeface="Times New Roman"/>
                <a:cs typeface="Times New Roman"/>
              </a:rPr>
              <a:t>можно </a:t>
            </a:r>
            <a:r>
              <a:rPr dirty="0" sz="2000" b="1">
                <a:solidFill>
                  <a:srgbClr val="542F8D"/>
                </a:solidFill>
                <a:latin typeface="Times New Roman"/>
                <a:cs typeface="Times New Roman"/>
              </a:rPr>
              <a:t>сделать рацион </a:t>
            </a:r>
            <a:r>
              <a:rPr dirty="0" sz="2000" spc="-10" b="1">
                <a:solidFill>
                  <a:srgbClr val="542F8D"/>
                </a:solidFill>
                <a:latin typeface="Times New Roman"/>
                <a:cs typeface="Times New Roman"/>
              </a:rPr>
              <a:t>ребенка </a:t>
            </a:r>
            <a:r>
              <a:rPr dirty="0" sz="2000" spc="-5" b="1">
                <a:solidFill>
                  <a:srgbClr val="542F8D"/>
                </a:solidFill>
                <a:latin typeface="Times New Roman"/>
                <a:cs typeface="Times New Roman"/>
              </a:rPr>
              <a:t> правильным.</a:t>
            </a:r>
            <a:r>
              <a:rPr dirty="0" sz="2000" spc="-40" b="1">
                <a:solidFill>
                  <a:srgbClr val="542F8D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542F8D"/>
                </a:solidFill>
                <a:latin typeface="Times New Roman"/>
                <a:cs typeface="Times New Roman"/>
              </a:rPr>
              <a:t>Это</a:t>
            </a:r>
            <a:r>
              <a:rPr dirty="0" sz="2000" spc="-35" b="1">
                <a:solidFill>
                  <a:srgbClr val="542F8D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542F8D"/>
                </a:solidFill>
                <a:latin typeface="Times New Roman"/>
                <a:cs typeface="Times New Roman"/>
              </a:rPr>
              <a:t>позволит</a:t>
            </a:r>
            <a:r>
              <a:rPr dirty="0" sz="2000" spc="-50" b="1">
                <a:solidFill>
                  <a:srgbClr val="542F8D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542F8D"/>
                </a:solidFill>
                <a:latin typeface="Times New Roman"/>
                <a:cs typeface="Times New Roman"/>
              </a:rPr>
              <a:t>избежать</a:t>
            </a:r>
            <a:r>
              <a:rPr dirty="0" sz="2000" spc="-95" b="1">
                <a:solidFill>
                  <a:srgbClr val="542F8D"/>
                </a:solidFill>
                <a:latin typeface="Times New Roman"/>
                <a:cs typeface="Times New Roman"/>
              </a:rPr>
              <a:t> </a:t>
            </a:r>
            <a:r>
              <a:rPr dirty="0" sz="2000" spc="5" b="1">
                <a:solidFill>
                  <a:srgbClr val="542F8D"/>
                </a:solidFill>
                <a:latin typeface="Times New Roman"/>
                <a:cs typeface="Times New Roman"/>
              </a:rPr>
              <a:t>в</a:t>
            </a:r>
            <a:r>
              <a:rPr dirty="0" sz="2000" spc="-40" b="1">
                <a:solidFill>
                  <a:srgbClr val="542F8D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542F8D"/>
                </a:solidFill>
                <a:latin typeface="Times New Roman"/>
                <a:cs typeface="Times New Roman"/>
              </a:rPr>
              <a:t>дальнейшем</a:t>
            </a:r>
            <a:r>
              <a:rPr dirty="0" sz="2000" spc="35" b="1">
                <a:solidFill>
                  <a:srgbClr val="542F8D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542F8D"/>
                </a:solidFill>
                <a:latin typeface="Times New Roman"/>
                <a:cs typeface="Times New Roman"/>
              </a:rPr>
              <a:t>множества </a:t>
            </a:r>
            <a:r>
              <a:rPr dirty="0" sz="2000" spc="-484" b="1">
                <a:solidFill>
                  <a:srgbClr val="542F8D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542F8D"/>
                </a:solidFill>
                <a:latin typeface="Times New Roman"/>
                <a:cs typeface="Times New Roman"/>
              </a:rPr>
              <a:t>заболеваний, </a:t>
            </a:r>
            <a:r>
              <a:rPr dirty="0" sz="2000" spc="5" b="1">
                <a:solidFill>
                  <a:srgbClr val="542F8D"/>
                </a:solidFill>
                <a:latin typeface="Times New Roman"/>
                <a:cs typeface="Times New Roman"/>
              </a:rPr>
              <a:t>а также </a:t>
            </a:r>
            <a:r>
              <a:rPr dirty="0" sz="2000" b="1">
                <a:solidFill>
                  <a:srgbClr val="542F8D"/>
                </a:solidFill>
                <a:latin typeface="Times New Roman"/>
                <a:cs typeface="Times New Roman"/>
              </a:rPr>
              <a:t>обеспечит </a:t>
            </a:r>
            <a:r>
              <a:rPr dirty="0" sz="2000" spc="-5" b="1">
                <a:solidFill>
                  <a:srgbClr val="542F8D"/>
                </a:solidFill>
                <a:latin typeface="Times New Roman"/>
                <a:cs typeface="Times New Roman"/>
              </a:rPr>
              <a:t>организму </a:t>
            </a:r>
            <a:r>
              <a:rPr dirty="0" sz="2000" spc="-10" b="1">
                <a:solidFill>
                  <a:srgbClr val="542F8D"/>
                </a:solidFill>
                <a:latin typeface="Times New Roman"/>
                <a:cs typeface="Times New Roman"/>
              </a:rPr>
              <a:t>его </a:t>
            </a:r>
            <a:r>
              <a:rPr dirty="0" sz="2000" spc="-5" b="1">
                <a:solidFill>
                  <a:srgbClr val="542F8D"/>
                </a:solidFill>
                <a:latin typeface="Times New Roman"/>
                <a:cs typeface="Times New Roman"/>
              </a:rPr>
              <a:t>полноценное </a:t>
            </a:r>
            <a:r>
              <a:rPr dirty="0" sz="2000" b="1">
                <a:solidFill>
                  <a:srgbClr val="542F8D"/>
                </a:solidFill>
                <a:latin typeface="Times New Roman"/>
                <a:cs typeface="Times New Roman"/>
              </a:rPr>
              <a:t> </a:t>
            </a:r>
            <a:r>
              <a:rPr dirty="0" sz="2000" spc="5" b="1">
                <a:solidFill>
                  <a:srgbClr val="542F8D"/>
                </a:solidFill>
                <a:latin typeface="Times New Roman"/>
                <a:cs typeface="Times New Roman"/>
              </a:rPr>
              <a:t>развитие.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6973" y="90627"/>
            <a:ext cx="620839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>
                <a:solidFill>
                  <a:srgbClr val="FF0000"/>
                </a:solidFill>
              </a:rPr>
              <a:t>Сырая</a:t>
            </a:r>
            <a:r>
              <a:rPr dirty="0" sz="3600" spc="-5">
                <a:solidFill>
                  <a:srgbClr val="FF0000"/>
                </a:solidFill>
              </a:rPr>
              <a:t> </a:t>
            </a:r>
            <a:r>
              <a:rPr dirty="0" sz="3600" spc="-20">
                <a:solidFill>
                  <a:srgbClr val="FF0000"/>
                </a:solidFill>
              </a:rPr>
              <a:t>пищевая</a:t>
            </a:r>
            <a:r>
              <a:rPr dirty="0" sz="3600" spc="55">
                <a:solidFill>
                  <a:srgbClr val="FF0000"/>
                </a:solidFill>
              </a:rPr>
              <a:t> </a:t>
            </a:r>
            <a:r>
              <a:rPr dirty="0" sz="3600" spc="-25">
                <a:solidFill>
                  <a:srgbClr val="FF0000"/>
                </a:solidFill>
              </a:rPr>
              <a:t>продукция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0" y="899617"/>
            <a:ext cx="12189460" cy="5960110"/>
            <a:chOff x="0" y="899617"/>
            <a:chExt cx="12189460" cy="5960110"/>
          </a:xfrm>
        </p:grpSpPr>
        <p:sp>
          <p:nvSpPr>
            <p:cNvPr id="4" name="object 4"/>
            <p:cNvSpPr/>
            <p:nvPr/>
          </p:nvSpPr>
          <p:spPr>
            <a:xfrm>
              <a:off x="0" y="899616"/>
              <a:ext cx="12189460" cy="515620"/>
            </a:xfrm>
            <a:custGeom>
              <a:avLst/>
              <a:gdLst/>
              <a:ahLst/>
              <a:cxnLst/>
              <a:rect l="l" t="t" r="r" b="b"/>
              <a:pathLst>
                <a:path w="12189460" h="515619">
                  <a:moveTo>
                    <a:pt x="12189206" y="0"/>
                  </a:moveTo>
                  <a:lnTo>
                    <a:pt x="8437880" y="0"/>
                  </a:lnTo>
                  <a:lnTo>
                    <a:pt x="2870581" y="0"/>
                  </a:lnTo>
                  <a:lnTo>
                    <a:pt x="0" y="0"/>
                  </a:lnTo>
                  <a:lnTo>
                    <a:pt x="0" y="515289"/>
                  </a:lnTo>
                  <a:lnTo>
                    <a:pt x="2870581" y="515289"/>
                  </a:lnTo>
                  <a:lnTo>
                    <a:pt x="8437880" y="515289"/>
                  </a:lnTo>
                  <a:lnTo>
                    <a:pt x="12189206" y="515289"/>
                  </a:lnTo>
                  <a:lnTo>
                    <a:pt x="12189206" y="0"/>
                  </a:lnTo>
                  <a:close/>
                </a:path>
              </a:pathLst>
            </a:custGeom>
            <a:solidFill>
              <a:srgbClr val="999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1415033"/>
              <a:ext cx="12189460" cy="2870200"/>
            </a:xfrm>
            <a:custGeom>
              <a:avLst/>
              <a:gdLst/>
              <a:ahLst/>
              <a:cxnLst/>
              <a:rect l="l" t="t" r="r" b="b"/>
              <a:pathLst>
                <a:path w="12189460" h="2870200">
                  <a:moveTo>
                    <a:pt x="12189206" y="0"/>
                  </a:moveTo>
                  <a:lnTo>
                    <a:pt x="8437880" y="0"/>
                  </a:lnTo>
                  <a:lnTo>
                    <a:pt x="2870581" y="0"/>
                  </a:lnTo>
                  <a:lnTo>
                    <a:pt x="0" y="0"/>
                  </a:lnTo>
                  <a:lnTo>
                    <a:pt x="0" y="2869692"/>
                  </a:lnTo>
                  <a:lnTo>
                    <a:pt x="2870581" y="2869692"/>
                  </a:lnTo>
                  <a:lnTo>
                    <a:pt x="8437880" y="2869692"/>
                  </a:lnTo>
                  <a:lnTo>
                    <a:pt x="12189206" y="2869692"/>
                  </a:lnTo>
                  <a:lnTo>
                    <a:pt x="12189206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4284674"/>
              <a:ext cx="12189460" cy="2574925"/>
            </a:xfrm>
            <a:custGeom>
              <a:avLst/>
              <a:gdLst/>
              <a:ahLst/>
              <a:cxnLst/>
              <a:rect l="l" t="t" r="r" b="b"/>
              <a:pathLst>
                <a:path w="12189460" h="2574925">
                  <a:moveTo>
                    <a:pt x="12189206" y="0"/>
                  </a:moveTo>
                  <a:lnTo>
                    <a:pt x="8437880" y="0"/>
                  </a:lnTo>
                  <a:lnTo>
                    <a:pt x="2870581" y="0"/>
                  </a:lnTo>
                  <a:lnTo>
                    <a:pt x="0" y="0"/>
                  </a:lnTo>
                  <a:lnTo>
                    <a:pt x="0" y="2574912"/>
                  </a:lnTo>
                  <a:lnTo>
                    <a:pt x="2870581" y="2574912"/>
                  </a:lnTo>
                  <a:lnTo>
                    <a:pt x="8437880" y="2574912"/>
                  </a:lnTo>
                  <a:lnTo>
                    <a:pt x="12189206" y="2574912"/>
                  </a:lnTo>
                  <a:lnTo>
                    <a:pt x="12189206" y="0"/>
                  </a:lnTo>
                  <a:close/>
                </a:path>
              </a:pathLst>
            </a:custGeom>
            <a:solidFill>
              <a:srgbClr val="E6E6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658774" y="924001"/>
            <a:ext cx="154813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 b="1">
                <a:latin typeface="Arial"/>
                <a:cs typeface="Arial"/>
              </a:rPr>
              <a:t>Вид</a:t>
            </a:r>
            <a:r>
              <a:rPr dirty="0" sz="2200" spc="-7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сырья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54958" y="924001"/>
            <a:ext cx="8147684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790440" algn="l"/>
              </a:tabLst>
            </a:pPr>
            <a:r>
              <a:rPr dirty="0" sz="2200" spc="-5" b="1">
                <a:latin typeface="Arial"/>
                <a:cs typeface="Arial"/>
              </a:rPr>
              <a:t>Исследуемые</a:t>
            </a:r>
            <a:r>
              <a:rPr dirty="0" sz="2200" spc="4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показатели	</a:t>
            </a:r>
            <a:r>
              <a:rPr dirty="0" sz="2200" spc="-15" b="1">
                <a:latin typeface="Arial"/>
                <a:cs typeface="Arial"/>
              </a:rPr>
              <a:t>Нормативный</a:t>
            </a:r>
            <a:r>
              <a:rPr dirty="0" sz="2200" spc="3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документ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2251" y="1439621"/>
            <a:ext cx="108775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 b="1">
                <a:latin typeface="Arial"/>
                <a:cs typeface="Arial"/>
              </a:rPr>
              <a:t>Мол</a:t>
            </a:r>
            <a:r>
              <a:rPr dirty="0" sz="2200" spc="-15" b="1">
                <a:latin typeface="Arial"/>
                <a:cs typeface="Arial"/>
              </a:rPr>
              <a:t>о</a:t>
            </a:r>
            <a:r>
              <a:rPr dirty="0" sz="2200" spc="5" b="1">
                <a:latin typeface="Arial"/>
                <a:cs typeface="Arial"/>
              </a:rPr>
              <a:t>к</a:t>
            </a:r>
            <a:r>
              <a:rPr dirty="0" sz="2200" spc="-5" b="1">
                <a:latin typeface="Arial"/>
                <a:cs typeface="Arial"/>
              </a:rPr>
              <a:t>о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49067" y="1444497"/>
            <a:ext cx="334454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Санитарно-химические: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Microsoft Sans Serif"/>
                <a:cs typeface="Microsoft Sans Serif"/>
              </a:rPr>
              <a:t>свинец,</a:t>
            </a:r>
            <a:r>
              <a:rPr dirty="0" sz="1800" spc="-45">
                <a:latin typeface="Microsoft Sans Serif"/>
                <a:cs typeface="Microsoft Sans Serif"/>
              </a:rPr>
              <a:t> </a:t>
            </a:r>
            <a:r>
              <a:rPr dirty="0" sz="1800" spc="-30">
                <a:latin typeface="Microsoft Sans Serif"/>
                <a:cs typeface="Microsoft Sans Serif"/>
              </a:rPr>
              <a:t>мышьяк,кадмий,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ртуть.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49067" y="2268092"/>
            <a:ext cx="4006215" cy="16725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spc="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Ми</a:t>
            </a:r>
            <a:r>
              <a:rPr dirty="0" u="heavy" sz="1800" spc="-1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</a:t>
            </a:r>
            <a:r>
              <a:rPr dirty="0" u="heavy" sz="1800" spc="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ро</a:t>
            </a:r>
            <a:r>
              <a:rPr dirty="0" u="heavy" sz="1800" spc="-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б</a:t>
            </a:r>
            <a:r>
              <a:rPr dirty="0" u="heavy" sz="1800" spc="1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</a:t>
            </a:r>
            <a:r>
              <a:rPr dirty="0" u="heavy" sz="1800" spc="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</a:t>
            </a:r>
            <a:r>
              <a:rPr dirty="0" u="heavy" sz="1800" spc="-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л</a:t>
            </a:r>
            <a:r>
              <a:rPr dirty="0" u="heavy" sz="1800" spc="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</a:t>
            </a:r>
            <a:r>
              <a:rPr dirty="0" u="heavy" sz="1800" spc="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г</a:t>
            </a:r>
            <a:r>
              <a:rPr dirty="0" u="heavy" sz="1800" spc="-2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</a:t>
            </a:r>
            <a:r>
              <a:rPr dirty="0" u="heavy" sz="1800" spc="-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ч</a:t>
            </a:r>
            <a:r>
              <a:rPr dirty="0" u="heavy" sz="1800" spc="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ес</a:t>
            </a:r>
            <a:r>
              <a:rPr dirty="0" u="heavy" sz="1800" spc="-1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</a:t>
            </a:r>
            <a:r>
              <a:rPr dirty="0" u="heavy" sz="1800" spc="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</a:t>
            </a:r>
            <a:r>
              <a:rPr dirty="0" u="heavy" sz="18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е</a:t>
            </a:r>
            <a:r>
              <a:rPr dirty="0" u="heavy" sz="1800" spc="-1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spc="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по</a:t>
            </a:r>
            <a:r>
              <a:rPr dirty="0" u="heavy" sz="1800" spc="-1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</a:t>
            </a:r>
            <a:r>
              <a:rPr dirty="0" u="heavy" sz="1800" spc="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а</a:t>
            </a:r>
            <a:r>
              <a:rPr dirty="0" u="heavy" sz="1800" spc="1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</a:t>
            </a:r>
            <a:r>
              <a:rPr dirty="0" u="heavy" sz="1800" spc="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а</a:t>
            </a:r>
            <a:r>
              <a:rPr dirty="0" u="heavy" sz="1800" spc="-2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</a:t>
            </a:r>
            <a:r>
              <a:rPr dirty="0" u="heavy" sz="1800" spc="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е</a:t>
            </a:r>
            <a:r>
              <a:rPr dirty="0" u="heavy" sz="1800" spc="-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л</a:t>
            </a:r>
            <a:r>
              <a:rPr dirty="0" u="heavy" sz="1800" spc="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</a:t>
            </a:r>
            <a:r>
              <a:rPr dirty="0" u="heavy" sz="18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149860" indent="-137160">
              <a:lnSpc>
                <a:spcPct val="100000"/>
              </a:lnSpc>
              <a:buChar char="-"/>
              <a:tabLst>
                <a:tab pos="149860" algn="l"/>
              </a:tabLst>
            </a:pPr>
            <a:r>
              <a:rPr dirty="0" sz="1800" spc="-55">
                <a:latin typeface="Microsoft Sans Serif"/>
                <a:cs typeface="Microsoft Sans Serif"/>
              </a:rPr>
              <a:t>КМАФАнМ</a:t>
            </a:r>
            <a:endParaRPr sz="1800">
              <a:latin typeface="Microsoft Sans Serif"/>
              <a:cs typeface="Microsoft Sans Serif"/>
            </a:endParaRPr>
          </a:p>
          <a:p>
            <a:pPr marL="149860" indent="-137160">
              <a:lnSpc>
                <a:spcPct val="100000"/>
              </a:lnSpc>
              <a:buChar char="-"/>
              <a:tabLst>
                <a:tab pos="149860" algn="l"/>
              </a:tabLst>
            </a:pPr>
            <a:r>
              <a:rPr dirty="0" sz="1800" spc="-55">
                <a:latin typeface="Microsoft Sans Serif"/>
                <a:cs typeface="Microsoft Sans Serif"/>
              </a:rPr>
              <a:t>БГКП</a:t>
            </a:r>
            <a:endParaRPr sz="1800">
              <a:latin typeface="Microsoft Sans Serif"/>
              <a:cs typeface="Microsoft Sans Serif"/>
            </a:endParaRPr>
          </a:p>
          <a:p>
            <a:pPr marL="149860" indent="-137160">
              <a:lnSpc>
                <a:spcPct val="100000"/>
              </a:lnSpc>
              <a:buChar char="-"/>
              <a:tabLst>
                <a:tab pos="149860" algn="l"/>
              </a:tabLst>
            </a:pPr>
            <a:r>
              <a:rPr dirty="0" sz="1800">
                <a:latin typeface="Microsoft Sans Serif"/>
                <a:cs typeface="Microsoft Sans Serif"/>
              </a:rPr>
              <a:t>Stapylococcus</a:t>
            </a:r>
            <a:r>
              <a:rPr dirty="0" sz="1800" spc="-6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aureus</a:t>
            </a:r>
            <a:endParaRPr sz="1800">
              <a:latin typeface="Microsoft Sans Serif"/>
              <a:cs typeface="Microsoft Sans Serif"/>
            </a:endParaRPr>
          </a:p>
          <a:p>
            <a:pPr marL="149860" indent="-137160">
              <a:lnSpc>
                <a:spcPct val="100000"/>
              </a:lnSpc>
              <a:spcBef>
                <a:spcPts val="5"/>
              </a:spcBef>
              <a:buChar char="-"/>
              <a:tabLst>
                <a:tab pos="149860" algn="l"/>
              </a:tabLst>
            </a:pPr>
            <a:r>
              <a:rPr dirty="0" sz="1800" spc="-5">
                <a:latin typeface="Microsoft Sans Serif"/>
                <a:cs typeface="Microsoft Sans Serif"/>
              </a:rPr>
              <a:t>Патогенные,</a:t>
            </a:r>
            <a:r>
              <a:rPr dirty="0" sz="1800" spc="-2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в</a:t>
            </a:r>
            <a:r>
              <a:rPr dirty="0" sz="1800" spc="4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т.ч.</a:t>
            </a:r>
            <a:r>
              <a:rPr dirty="0" sz="1800" spc="-1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сальмонеллы</a:t>
            </a:r>
            <a:endParaRPr sz="1800">
              <a:latin typeface="Microsoft Sans Serif"/>
              <a:cs typeface="Microsoft Sans Serif"/>
            </a:endParaRPr>
          </a:p>
          <a:p>
            <a:pPr marL="149860" indent="-137160">
              <a:lnSpc>
                <a:spcPct val="100000"/>
              </a:lnSpc>
              <a:buChar char="-"/>
              <a:tabLst>
                <a:tab pos="149860" algn="l"/>
              </a:tabLst>
            </a:pPr>
            <a:r>
              <a:rPr dirty="0" sz="1800" spc="5">
                <a:latin typeface="Microsoft Sans Serif"/>
                <a:cs typeface="Microsoft Sans Serif"/>
              </a:rPr>
              <a:t>Listeria</a:t>
            </a:r>
            <a:r>
              <a:rPr dirty="0" sz="1800" spc="-75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monocitogenes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65793" y="1373339"/>
            <a:ext cx="3171190" cy="1089660"/>
          </a:xfrm>
          <a:prstGeom prst="rect">
            <a:avLst/>
          </a:prstGeom>
        </p:spPr>
        <p:txBody>
          <a:bodyPr wrap="square" lIns="0" tIns="78740" rIns="0" bIns="0" rtlCol="0" vert="horz">
            <a:spAutoFit/>
          </a:bodyPr>
          <a:lstStyle/>
          <a:p>
            <a:pPr marL="680085">
              <a:lnSpc>
                <a:spcPct val="100000"/>
              </a:lnSpc>
              <a:spcBef>
                <a:spcPts val="620"/>
              </a:spcBef>
            </a:pPr>
            <a:r>
              <a:rPr dirty="0" sz="2200" spc="-10" b="1">
                <a:latin typeface="Arial"/>
                <a:cs typeface="Arial"/>
              </a:rPr>
              <a:t>ТР</a:t>
            </a:r>
            <a:r>
              <a:rPr dirty="0" sz="2200" spc="-1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ТС</a:t>
            </a:r>
            <a:r>
              <a:rPr dirty="0" sz="2200" spc="1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033/2013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  <a:tabLst>
                <a:tab pos="3017520" algn="l"/>
              </a:tabLst>
            </a:pPr>
            <a:r>
              <a:rPr dirty="0" sz="1800" spc="5" b="1">
                <a:latin typeface="Arial"/>
                <a:cs typeface="Arial"/>
              </a:rPr>
              <a:t>"</a:t>
            </a:r>
            <a:r>
              <a:rPr dirty="0" sz="1800" b="1">
                <a:latin typeface="Arial"/>
                <a:cs typeface="Arial"/>
              </a:rPr>
              <a:t>О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б</a:t>
            </a:r>
            <a:r>
              <a:rPr dirty="0" sz="1800" spc="5" b="1">
                <a:latin typeface="Arial"/>
                <a:cs typeface="Arial"/>
              </a:rPr>
              <a:t>е</a:t>
            </a:r>
            <a:r>
              <a:rPr dirty="0" sz="1800" spc="-5" b="1">
                <a:latin typeface="Arial"/>
                <a:cs typeface="Arial"/>
              </a:rPr>
              <a:t>з</a:t>
            </a:r>
            <a:r>
              <a:rPr dirty="0" sz="1800" spc="15" b="1">
                <a:latin typeface="Arial"/>
                <a:cs typeface="Arial"/>
              </a:rPr>
              <a:t>о</a:t>
            </a:r>
            <a:r>
              <a:rPr dirty="0" sz="1800" spc="-10" b="1">
                <a:latin typeface="Arial"/>
                <a:cs typeface="Arial"/>
              </a:rPr>
              <a:t>п</a:t>
            </a:r>
            <a:r>
              <a:rPr dirty="0" sz="1800" spc="5" b="1">
                <a:latin typeface="Arial"/>
                <a:cs typeface="Arial"/>
              </a:rPr>
              <a:t>ас</a:t>
            </a:r>
            <a:r>
              <a:rPr dirty="0" sz="1800" spc="-10" b="1">
                <a:latin typeface="Arial"/>
                <a:cs typeface="Arial"/>
              </a:rPr>
              <a:t>н</a:t>
            </a:r>
            <a:r>
              <a:rPr dirty="0" sz="1800" spc="10" b="1">
                <a:latin typeface="Arial"/>
                <a:cs typeface="Arial"/>
              </a:rPr>
              <a:t>о</a:t>
            </a:r>
            <a:r>
              <a:rPr dirty="0" sz="1800" spc="5" b="1">
                <a:latin typeface="Arial"/>
                <a:cs typeface="Arial"/>
              </a:rPr>
              <a:t>с</a:t>
            </a:r>
            <a:r>
              <a:rPr dirty="0" sz="1800" spc="-55" b="1">
                <a:latin typeface="Arial"/>
                <a:cs typeface="Arial"/>
              </a:rPr>
              <a:t>т</a:t>
            </a:r>
            <a:r>
              <a:rPr dirty="0" sz="1800" b="1">
                <a:latin typeface="Arial"/>
                <a:cs typeface="Arial"/>
              </a:rPr>
              <a:t>и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70" b="1">
                <a:latin typeface="Arial"/>
                <a:cs typeface="Arial"/>
              </a:rPr>
              <a:t>м</a:t>
            </a:r>
            <a:r>
              <a:rPr dirty="0" sz="1800" spc="10" b="1">
                <a:latin typeface="Arial"/>
                <a:cs typeface="Arial"/>
              </a:rPr>
              <a:t>о</a:t>
            </a:r>
            <a:r>
              <a:rPr dirty="0" sz="1800" spc="5" b="1">
                <a:latin typeface="Arial"/>
                <a:cs typeface="Arial"/>
              </a:rPr>
              <a:t>л</a:t>
            </a:r>
            <a:r>
              <a:rPr dirty="0" sz="1800" spc="10" b="1">
                <a:latin typeface="Arial"/>
                <a:cs typeface="Arial"/>
              </a:rPr>
              <a:t>о</a:t>
            </a:r>
            <a:r>
              <a:rPr dirty="0" sz="1800" spc="-5" b="1">
                <a:latin typeface="Arial"/>
                <a:cs typeface="Arial"/>
              </a:rPr>
              <a:t>к</a:t>
            </a:r>
            <a:r>
              <a:rPr dirty="0" sz="1800" b="1">
                <a:latin typeface="Arial"/>
                <a:cs typeface="Arial"/>
              </a:rPr>
              <a:t>а	и</a:t>
            </a:r>
            <a:endParaRPr sz="1800">
              <a:latin typeface="Arial"/>
              <a:cs typeface="Arial"/>
            </a:endParaRPr>
          </a:p>
          <a:p>
            <a:pPr marL="277495">
              <a:lnSpc>
                <a:spcPct val="100000"/>
              </a:lnSpc>
              <a:spcBef>
                <a:spcPts val="470"/>
              </a:spcBef>
            </a:pPr>
            <a:r>
              <a:rPr dirty="0" sz="1800" spc="-5" b="1">
                <a:latin typeface="Arial"/>
                <a:cs typeface="Arial"/>
              </a:rPr>
              <a:t>молочной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продукции"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33686" y="3452571"/>
            <a:ext cx="207645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 b="1">
                <a:latin typeface="Arial"/>
                <a:cs typeface="Arial"/>
              </a:rPr>
              <a:t>ТР</a:t>
            </a:r>
            <a:r>
              <a:rPr dirty="0" sz="2200" spc="-2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ТС</a:t>
            </a:r>
            <a:r>
              <a:rPr dirty="0" sz="2200" spc="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021/2011</a:t>
            </a:r>
            <a:endParaRPr sz="2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4726" y="4311218"/>
            <a:ext cx="2315210" cy="103378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>
              <a:lnSpc>
                <a:spcPct val="100299"/>
              </a:lnSpc>
              <a:spcBef>
                <a:spcPts val="90"/>
              </a:spcBef>
            </a:pPr>
            <a:r>
              <a:rPr dirty="0" sz="2200" spc="-15" b="1">
                <a:latin typeface="Arial"/>
                <a:cs typeface="Arial"/>
              </a:rPr>
              <a:t>К</a:t>
            </a:r>
            <a:r>
              <a:rPr dirty="0" sz="2200" spc="-25" b="1">
                <a:latin typeface="Arial"/>
                <a:cs typeface="Arial"/>
              </a:rPr>
              <a:t>и</a:t>
            </a:r>
            <a:r>
              <a:rPr dirty="0" sz="2200" spc="-10" b="1">
                <a:latin typeface="Arial"/>
                <a:cs typeface="Arial"/>
              </a:rPr>
              <a:t>с</a:t>
            </a:r>
            <a:r>
              <a:rPr dirty="0" sz="2200" b="1">
                <a:latin typeface="Arial"/>
                <a:cs typeface="Arial"/>
              </a:rPr>
              <a:t>л</a:t>
            </a:r>
            <a:r>
              <a:rPr dirty="0" sz="2200" spc="-20" b="1">
                <a:latin typeface="Arial"/>
                <a:cs typeface="Arial"/>
              </a:rPr>
              <a:t>о</a:t>
            </a:r>
            <a:r>
              <a:rPr dirty="0" sz="2200" spc="20" b="1">
                <a:latin typeface="Arial"/>
                <a:cs typeface="Arial"/>
              </a:rPr>
              <a:t>м</a:t>
            </a:r>
            <a:r>
              <a:rPr dirty="0" sz="2200" spc="-20" b="1">
                <a:latin typeface="Arial"/>
                <a:cs typeface="Arial"/>
              </a:rPr>
              <a:t>о</a:t>
            </a:r>
            <a:r>
              <a:rPr dirty="0" sz="2200" b="1">
                <a:latin typeface="Arial"/>
                <a:cs typeface="Arial"/>
              </a:rPr>
              <a:t>л</a:t>
            </a:r>
            <a:r>
              <a:rPr dirty="0" sz="2200" spc="-20" b="1">
                <a:latin typeface="Arial"/>
                <a:cs typeface="Arial"/>
              </a:rPr>
              <a:t>о</a:t>
            </a:r>
            <a:r>
              <a:rPr dirty="0" sz="2200" spc="-25" b="1">
                <a:latin typeface="Arial"/>
                <a:cs typeface="Arial"/>
              </a:rPr>
              <a:t>ч</a:t>
            </a:r>
            <a:r>
              <a:rPr dirty="0" sz="2200" spc="-5" b="1">
                <a:latin typeface="Arial"/>
                <a:cs typeface="Arial"/>
              </a:rPr>
              <a:t>ные  </a:t>
            </a:r>
            <a:r>
              <a:rPr dirty="0" sz="2200" spc="-25" b="1">
                <a:latin typeface="Arial"/>
                <a:cs typeface="Arial"/>
              </a:rPr>
              <a:t>продукты </a:t>
            </a:r>
            <a:r>
              <a:rPr dirty="0" sz="2200" spc="-2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(кефир,</a:t>
            </a:r>
            <a:r>
              <a:rPr dirty="0" sz="2200" spc="10" b="1">
                <a:latin typeface="Arial"/>
                <a:cs typeface="Arial"/>
              </a:rPr>
              <a:t> </a:t>
            </a:r>
            <a:r>
              <a:rPr dirty="0" sz="2200" spc="-30" b="1">
                <a:latin typeface="Arial"/>
                <a:cs typeface="Arial"/>
              </a:rPr>
              <a:t>йогурт)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49067" y="4590669"/>
            <a:ext cx="40062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spc="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Ми</a:t>
            </a:r>
            <a:r>
              <a:rPr dirty="0" u="heavy" sz="1800" spc="-1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</a:t>
            </a:r>
            <a:r>
              <a:rPr dirty="0" u="heavy" sz="1800" spc="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ро</a:t>
            </a:r>
            <a:r>
              <a:rPr dirty="0" u="heavy" sz="1800" spc="-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б</a:t>
            </a:r>
            <a:r>
              <a:rPr dirty="0" u="heavy" sz="1800" spc="1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</a:t>
            </a:r>
            <a:r>
              <a:rPr dirty="0" u="heavy" sz="1800" spc="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</a:t>
            </a:r>
            <a:r>
              <a:rPr dirty="0" u="heavy" sz="1800" spc="-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л</a:t>
            </a:r>
            <a:r>
              <a:rPr dirty="0" u="heavy" sz="1800" spc="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</a:t>
            </a:r>
            <a:r>
              <a:rPr dirty="0" u="heavy" sz="1800" spc="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г</a:t>
            </a:r>
            <a:r>
              <a:rPr dirty="0" u="heavy" sz="1800" spc="-2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</a:t>
            </a:r>
            <a:r>
              <a:rPr dirty="0" u="heavy" sz="1800" spc="-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ч</a:t>
            </a:r>
            <a:r>
              <a:rPr dirty="0" u="heavy" sz="1800" spc="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ес</a:t>
            </a:r>
            <a:r>
              <a:rPr dirty="0" u="heavy" sz="1800" spc="-1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</a:t>
            </a:r>
            <a:r>
              <a:rPr dirty="0" u="heavy" sz="1800" spc="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</a:t>
            </a:r>
            <a:r>
              <a:rPr dirty="0" u="heavy" sz="18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е</a:t>
            </a:r>
            <a:r>
              <a:rPr dirty="0" u="heavy" sz="1800" spc="-1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spc="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по</a:t>
            </a:r>
            <a:r>
              <a:rPr dirty="0" u="heavy" sz="1800" spc="-1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</a:t>
            </a:r>
            <a:r>
              <a:rPr dirty="0" u="heavy" sz="1800" spc="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а</a:t>
            </a:r>
            <a:r>
              <a:rPr dirty="0" u="heavy" sz="1800" spc="1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</a:t>
            </a:r>
            <a:r>
              <a:rPr dirty="0" u="heavy" sz="1800" spc="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а</a:t>
            </a:r>
            <a:r>
              <a:rPr dirty="0" u="heavy" sz="1800" spc="-2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</a:t>
            </a:r>
            <a:r>
              <a:rPr dirty="0" u="heavy" sz="1800" spc="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е</a:t>
            </a:r>
            <a:r>
              <a:rPr dirty="0" u="heavy" sz="1800" spc="-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л</a:t>
            </a:r>
            <a:r>
              <a:rPr dirty="0" u="heavy" sz="1800" spc="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</a:t>
            </a:r>
            <a:r>
              <a:rPr dirty="0" u="heavy" sz="18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49067" y="4865370"/>
            <a:ext cx="4515485" cy="16725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0355" indent="-288290">
              <a:lnSpc>
                <a:spcPct val="100000"/>
              </a:lnSpc>
              <a:spcBef>
                <a:spcPts val="100"/>
              </a:spcBef>
              <a:buChar char="-"/>
              <a:tabLst>
                <a:tab pos="300355" algn="l"/>
                <a:tab pos="300990" algn="l"/>
              </a:tabLst>
            </a:pPr>
            <a:r>
              <a:rPr dirty="0" sz="1800" spc="-10">
                <a:latin typeface="Microsoft Sans Serif"/>
                <a:cs typeface="Microsoft Sans Serif"/>
              </a:rPr>
              <a:t>молочно-кислые</a:t>
            </a:r>
            <a:r>
              <a:rPr dirty="0" sz="1800" spc="-35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м/о </a:t>
            </a:r>
            <a:r>
              <a:rPr dirty="0" sz="1800" spc="-5">
                <a:latin typeface="Microsoft Sans Serif"/>
                <a:cs typeface="Microsoft Sans Serif"/>
              </a:rPr>
              <a:t>(бифидобактерии)</a:t>
            </a:r>
            <a:endParaRPr sz="1800">
              <a:latin typeface="Microsoft Sans Serif"/>
              <a:cs typeface="Microsoft Sans Serif"/>
            </a:endParaRPr>
          </a:p>
          <a:p>
            <a:pPr marL="300355" indent="-288290">
              <a:lnSpc>
                <a:spcPct val="100000"/>
              </a:lnSpc>
              <a:buChar char="-"/>
              <a:tabLst>
                <a:tab pos="300355" algn="l"/>
                <a:tab pos="300990" algn="l"/>
              </a:tabLst>
            </a:pPr>
            <a:r>
              <a:rPr dirty="0" sz="1800" spc="-55">
                <a:latin typeface="Microsoft Sans Serif"/>
                <a:cs typeface="Microsoft Sans Serif"/>
              </a:rPr>
              <a:t>БГКП</a:t>
            </a:r>
            <a:endParaRPr sz="1800">
              <a:latin typeface="Microsoft Sans Serif"/>
              <a:cs typeface="Microsoft Sans Serif"/>
            </a:endParaRPr>
          </a:p>
          <a:p>
            <a:pPr marL="300355" indent="-288290">
              <a:lnSpc>
                <a:spcPct val="100000"/>
              </a:lnSpc>
              <a:buChar char="-"/>
              <a:tabLst>
                <a:tab pos="300355" algn="l"/>
                <a:tab pos="300990" algn="l"/>
              </a:tabLst>
            </a:pPr>
            <a:r>
              <a:rPr dirty="0" sz="1800">
                <a:latin typeface="Microsoft Sans Serif"/>
                <a:cs typeface="Microsoft Sans Serif"/>
              </a:rPr>
              <a:t>Stapylococcus</a:t>
            </a:r>
            <a:r>
              <a:rPr dirty="0" sz="1800" spc="-5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aureus</a:t>
            </a:r>
            <a:endParaRPr sz="1800">
              <a:latin typeface="Microsoft Sans Serif"/>
              <a:cs typeface="Microsoft Sans Serif"/>
            </a:endParaRPr>
          </a:p>
          <a:p>
            <a:pPr marL="300355" indent="-288290">
              <a:lnSpc>
                <a:spcPct val="100000"/>
              </a:lnSpc>
              <a:buChar char="-"/>
              <a:tabLst>
                <a:tab pos="300355" algn="l"/>
                <a:tab pos="300990" algn="l"/>
              </a:tabLst>
            </a:pPr>
            <a:r>
              <a:rPr dirty="0" sz="1800" spc="-5">
                <a:latin typeface="Microsoft Sans Serif"/>
                <a:cs typeface="Microsoft Sans Serif"/>
              </a:rPr>
              <a:t>Патогенные,</a:t>
            </a:r>
            <a:r>
              <a:rPr dirty="0" sz="1800" spc="-1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в</a:t>
            </a:r>
            <a:r>
              <a:rPr dirty="0" sz="1800" spc="-10">
                <a:latin typeface="Microsoft Sans Serif"/>
                <a:cs typeface="Microsoft Sans Serif"/>
              </a:rPr>
              <a:t> т.ч.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сальмонеллы</a:t>
            </a:r>
            <a:endParaRPr sz="1800">
              <a:latin typeface="Microsoft Sans Serif"/>
              <a:cs typeface="Microsoft Sans Serif"/>
            </a:endParaRPr>
          </a:p>
          <a:p>
            <a:pPr marL="300355" indent="-288290">
              <a:lnSpc>
                <a:spcPct val="100000"/>
              </a:lnSpc>
              <a:spcBef>
                <a:spcPts val="5"/>
              </a:spcBef>
              <a:buChar char="-"/>
              <a:tabLst>
                <a:tab pos="300355" algn="l"/>
                <a:tab pos="300990" algn="l"/>
              </a:tabLst>
            </a:pPr>
            <a:r>
              <a:rPr dirty="0" sz="1800" spc="-60">
                <a:latin typeface="Microsoft Sans Serif"/>
                <a:cs typeface="Microsoft Sans Serif"/>
              </a:rPr>
              <a:t>Дрожжи</a:t>
            </a:r>
            <a:endParaRPr sz="1800">
              <a:latin typeface="Microsoft Sans Serif"/>
              <a:cs typeface="Microsoft Sans Serif"/>
            </a:endParaRPr>
          </a:p>
          <a:p>
            <a:pPr marL="300355" indent="-288290">
              <a:lnSpc>
                <a:spcPct val="100000"/>
              </a:lnSpc>
              <a:buChar char="-"/>
              <a:tabLst>
                <a:tab pos="300355" algn="l"/>
                <a:tab pos="300990" algn="l"/>
              </a:tabLst>
            </a:pPr>
            <a:r>
              <a:rPr dirty="0" sz="1800">
                <a:latin typeface="Microsoft Sans Serif"/>
                <a:cs typeface="Microsoft Sans Serif"/>
              </a:rPr>
              <a:t>Плесени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470263" y="4311218"/>
            <a:ext cx="207645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 b="1">
                <a:latin typeface="Arial"/>
                <a:cs typeface="Arial"/>
              </a:rPr>
              <a:t>ТР</a:t>
            </a:r>
            <a:r>
              <a:rPr dirty="0" sz="2200" spc="-2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ТС</a:t>
            </a:r>
            <a:r>
              <a:rPr dirty="0" sz="2200" spc="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033/2013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6973" y="64084"/>
            <a:ext cx="620839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>
                <a:solidFill>
                  <a:srgbClr val="FF0000"/>
                </a:solidFill>
              </a:rPr>
              <a:t>Сырая</a:t>
            </a:r>
            <a:r>
              <a:rPr dirty="0" sz="3600" spc="-5">
                <a:solidFill>
                  <a:srgbClr val="FF0000"/>
                </a:solidFill>
              </a:rPr>
              <a:t> </a:t>
            </a:r>
            <a:r>
              <a:rPr dirty="0" sz="3600" spc="-20">
                <a:solidFill>
                  <a:srgbClr val="FF0000"/>
                </a:solidFill>
              </a:rPr>
              <a:t>пищевая</a:t>
            </a:r>
            <a:r>
              <a:rPr dirty="0" sz="3600" spc="55">
                <a:solidFill>
                  <a:srgbClr val="FF0000"/>
                </a:solidFill>
              </a:rPr>
              <a:t> </a:t>
            </a:r>
            <a:r>
              <a:rPr dirty="0" sz="3600" spc="-25">
                <a:solidFill>
                  <a:srgbClr val="FF0000"/>
                </a:solidFill>
              </a:rPr>
              <a:t>продукция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0" y="766927"/>
            <a:ext cx="12189460" cy="6091555"/>
            <a:chOff x="0" y="766927"/>
            <a:chExt cx="12189460" cy="6091555"/>
          </a:xfrm>
        </p:grpSpPr>
        <p:sp>
          <p:nvSpPr>
            <p:cNvPr id="4" name="object 4"/>
            <p:cNvSpPr/>
            <p:nvPr/>
          </p:nvSpPr>
          <p:spPr>
            <a:xfrm>
              <a:off x="0" y="766927"/>
              <a:ext cx="12189460" cy="371475"/>
            </a:xfrm>
            <a:custGeom>
              <a:avLst/>
              <a:gdLst/>
              <a:ahLst/>
              <a:cxnLst/>
              <a:rect l="l" t="t" r="r" b="b"/>
              <a:pathLst>
                <a:path w="12189460" h="371475">
                  <a:moveTo>
                    <a:pt x="12189206" y="0"/>
                  </a:moveTo>
                  <a:lnTo>
                    <a:pt x="8437880" y="0"/>
                  </a:lnTo>
                  <a:lnTo>
                    <a:pt x="2870581" y="0"/>
                  </a:lnTo>
                  <a:lnTo>
                    <a:pt x="0" y="0"/>
                  </a:lnTo>
                  <a:lnTo>
                    <a:pt x="0" y="370865"/>
                  </a:lnTo>
                  <a:lnTo>
                    <a:pt x="2870581" y="370865"/>
                  </a:lnTo>
                  <a:lnTo>
                    <a:pt x="8437880" y="370865"/>
                  </a:lnTo>
                  <a:lnTo>
                    <a:pt x="12189206" y="370865"/>
                  </a:lnTo>
                  <a:lnTo>
                    <a:pt x="12189206" y="0"/>
                  </a:lnTo>
                  <a:close/>
                </a:path>
              </a:pathLst>
            </a:custGeom>
            <a:solidFill>
              <a:srgbClr val="999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1137919"/>
              <a:ext cx="12189460" cy="2874645"/>
            </a:xfrm>
            <a:custGeom>
              <a:avLst/>
              <a:gdLst/>
              <a:ahLst/>
              <a:cxnLst/>
              <a:rect l="l" t="t" r="r" b="b"/>
              <a:pathLst>
                <a:path w="12189460" h="2874645">
                  <a:moveTo>
                    <a:pt x="12189206" y="0"/>
                  </a:moveTo>
                  <a:lnTo>
                    <a:pt x="8437880" y="0"/>
                  </a:lnTo>
                  <a:lnTo>
                    <a:pt x="2870581" y="0"/>
                  </a:lnTo>
                  <a:lnTo>
                    <a:pt x="0" y="0"/>
                  </a:lnTo>
                  <a:lnTo>
                    <a:pt x="0" y="2874137"/>
                  </a:lnTo>
                  <a:lnTo>
                    <a:pt x="2870581" y="2874137"/>
                  </a:lnTo>
                  <a:lnTo>
                    <a:pt x="8437880" y="2874137"/>
                  </a:lnTo>
                  <a:lnTo>
                    <a:pt x="12189206" y="2874137"/>
                  </a:lnTo>
                  <a:lnTo>
                    <a:pt x="12189206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4012044"/>
              <a:ext cx="12189460" cy="2846070"/>
            </a:xfrm>
            <a:custGeom>
              <a:avLst/>
              <a:gdLst/>
              <a:ahLst/>
              <a:cxnLst/>
              <a:rect l="l" t="t" r="r" b="b"/>
              <a:pathLst>
                <a:path w="12189460" h="2846070">
                  <a:moveTo>
                    <a:pt x="12189206" y="0"/>
                  </a:moveTo>
                  <a:lnTo>
                    <a:pt x="8437880" y="0"/>
                  </a:lnTo>
                  <a:lnTo>
                    <a:pt x="2870581" y="0"/>
                  </a:lnTo>
                  <a:lnTo>
                    <a:pt x="0" y="0"/>
                  </a:lnTo>
                  <a:lnTo>
                    <a:pt x="0" y="2845955"/>
                  </a:lnTo>
                  <a:lnTo>
                    <a:pt x="2870581" y="2845955"/>
                  </a:lnTo>
                  <a:lnTo>
                    <a:pt x="8437880" y="2845955"/>
                  </a:lnTo>
                  <a:lnTo>
                    <a:pt x="12189206" y="2845955"/>
                  </a:lnTo>
                  <a:lnTo>
                    <a:pt x="12189206" y="0"/>
                  </a:lnTo>
                  <a:close/>
                </a:path>
              </a:pathLst>
            </a:custGeom>
            <a:solidFill>
              <a:srgbClr val="E6E6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796239" y="796290"/>
            <a:ext cx="12776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Вид</a:t>
            </a:r>
            <a:r>
              <a:rPr dirty="0" sz="1800" spc="-100" b="1">
                <a:latin typeface="Arial"/>
                <a:cs typeface="Arial"/>
              </a:rPr>
              <a:t> </a:t>
            </a:r>
            <a:r>
              <a:rPr dirty="0" sz="1800" spc="5" b="1">
                <a:latin typeface="Arial"/>
                <a:cs typeface="Arial"/>
              </a:rPr>
              <a:t>сырья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79823" y="796290"/>
            <a:ext cx="75190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72025" algn="l"/>
              </a:tabLst>
            </a:pPr>
            <a:r>
              <a:rPr dirty="0" sz="1800" spc="-10" b="1">
                <a:latin typeface="Arial"/>
                <a:cs typeface="Arial"/>
              </a:rPr>
              <a:t>Исследуемые</a:t>
            </a:r>
            <a:r>
              <a:rPr dirty="0" sz="1800" spc="2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показатели	</a:t>
            </a:r>
            <a:r>
              <a:rPr dirty="0" sz="1800" spc="-10" b="1">
                <a:latin typeface="Arial"/>
                <a:cs typeface="Arial"/>
              </a:rPr>
              <a:t>Нормативный</a:t>
            </a:r>
            <a:r>
              <a:rPr dirty="0" sz="1800" spc="25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документ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9610" y="1166825"/>
            <a:ext cx="188341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latin typeface="Arial"/>
                <a:cs typeface="Arial"/>
              </a:rPr>
              <a:t>Сметана,</a:t>
            </a:r>
            <a:r>
              <a:rPr dirty="0" sz="1800" spc="5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творог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49067" y="1166825"/>
            <a:ext cx="37973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Ф</a:t>
            </a:r>
            <a:r>
              <a:rPr dirty="0" u="heavy" sz="1800" spc="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</a:t>
            </a:r>
            <a:r>
              <a:rPr dirty="0" u="heavy" sz="1800" spc="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зи</a:t>
            </a:r>
            <a:r>
              <a:rPr dirty="0" u="heavy" sz="1800" spc="-1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</a:t>
            </a:r>
            <a:r>
              <a:rPr dirty="0" u="heavy" sz="1800" spc="2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</a:t>
            </a:r>
            <a:r>
              <a:rPr dirty="0" u="heavy" sz="1800" spc="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dirty="0" u="heavy" sz="18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х</a:t>
            </a:r>
            <a:r>
              <a:rPr dirty="0" u="heavy" sz="1800" spc="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</a:t>
            </a:r>
            <a:r>
              <a:rPr dirty="0" u="heavy" sz="18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м</a:t>
            </a:r>
            <a:r>
              <a:rPr dirty="0" u="heavy" sz="1800" spc="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</a:t>
            </a:r>
            <a:r>
              <a:rPr dirty="0" u="heavy" sz="1800" spc="-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ч</a:t>
            </a:r>
            <a:r>
              <a:rPr dirty="0" u="heavy" sz="18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е</a:t>
            </a:r>
            <a:r>
              <a:rPr dirty="0" u="heavy" sz="1800" spc="-3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</a:t>
            </a:r>
            <a:r>
              <a:rPr dirty="0" u="heavy" sz="1800" spc="-1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</a:t>
            </a:r>
            <a:r>
              <a:rPr dirty="0" u="heavy" sz="1800" spc="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</a:t>
            </a:r>
            <a:r>
              <a:rPr dirty="0" u="heavy" sz="18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е</a:t>
            </a:r>
            <a:r>
              <a:rPr dirty="0" u="heavy" sz="1800" spc="-10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spc="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по</a:t>
            </a:r>
            <a:r>
              <a:rPr dirty="0" u="heavy" sz="1800" spc="-1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</a:t>
            </a:r>
            <a:r>
              <a:rPr dirty="0" u="heavy" sz="18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а</a:t>
            </a:r>
            <a:r>
              <a:rPr dirty="0" u="heavy" sz="1800" spc="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</a:t>
            </a:r>
            <a:r>
              <a:rPr dirty="0" u="heavy" sz="18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а</a:t>
            </a:r>
            <a:r>
              <a:rPr dirty="0" u="heavy" sz="1800" spc="-2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</a:t>
            </a:r>
            <a:r>
              <a:rPr dirty="0" u="heavy" sz="18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е</a:t>
            </a:r>
            <a:r>
              <a:rPr dirty="0" u="heavy" sz="1800" spc="-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л</a:t>
            </a:r>
            <a:r>
              <a:rPr dirty="0" u="heavy" sz="1800" spc="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</a:t>
            </a:r>
            <a:r>
              <a:rPr dirty="0" u="heavy" sz="18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49067" y="1441830"/>
            <a:ext cx="4602480" cy="2496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0355" indent="-288290">
              <a:lnSpc>
                <a:spcPct val="100000"/>
              </a:lnSpc>
              <a:spcBef>
                <a:spcPts val="100"/>
              </a:spcBef>
              <a:buFont typeface="Microsoft Sans Serif"/>
              <a:buChar char="-"/>
              <a:tabLst>
                <a:tab pos="300355" algn="l"/>
                <a:tab pos="300990" algn="l"/>
              </a:tabLst>
            </a:pPr>
            <a:r>
              <a:rPr dirty="0" sz="1800" i="1">
                <a:latin typeface="Arial"/>
                <a:cs typeface="Arial"/>
              </a:rPr>
              <a:t>массовая</a:t>
            </a:r>
            <a:r>
              <a:rPr dirty="0" sz="1800" spc="-4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доля</a:t>
            </a:r>
            <a:r>
              <a:rPr dirty="0" sz="1800" spc="-45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жира</a:t>
            </a:r>
            <a:endParaRPr sz="1800">
              <a:latin typeface="Arial"/>
              <a:cs typeface="Arial"/>
            </a:endParaRPr>
          </a:p>
          <a:p>
            <a:pPr marL="300355" indent="-288290">
              <a:lnSpc>
                <a:spcPct val="100000"/>
              </a:lnSpc>
              <a:buFont typeface="Microsoft Sans Serif"/>
              <a:buChar char="-"/>
              <a:tabLst>
                <a:tab pos="300355" algn="l"/>
                <a:tab pos="300990" algn="l"/>
              </a:tabLst>
            </a:pPr>
            <a:r>
              <a:rPr dirty="0" sz="1800" spc="-5" i="1">
                <a:latin typeface="Arial"/>
                <a:cs typeface="Arial"/>
              </a:rPr>
              <a:t>массовая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доля</a:t>
            </a:r>
            <a:r>
              <a:rPr dirty="0" sz="1800" spc="-4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белка</a:t>
            </a:r>
            <a:endParaRPr sz="1800">
              <a:latin typeface="Arial"/>
              <a:cs typeface="Arial"/>
            </a:endParaRPr>
          </a:p>
          <a:p>
            <a:pPr marL="300355">
              <a:lnSpc>
                <a:spcPct val="100000"/>
              </a:lnSpc>
            </a:pPr>
            <a:r>
              <a:rPr dirty="0" u="heavy" sz="1800" spc="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М</a:t>
            </a:r>
            <a:r>
              <a:rPr dirty="0" u="heavy" sz="1800" spc="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</a:t>
            </a:r>
            <a:r>
              <a:rPr dirty="0" u="heavy" sz="1800" spc="-1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</a:t>
            </a:r>
            <a:r>
              <a:rPr dirty="0" u="heavy" sz="1800" spc="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ро</a:t>
            </a:r>
            <a:r>
              <a:rPr dirty="0" u="heavy" sz="1800" spc="-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б</a:t>
            </a:r>
            <a:r>
              <a:rPr dirty="0" u="heavy" sz="1800" spc="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ио</a:t>
            </a:r>
            <a:r>
              <a:rPr dirty="0" u="heavy" sz="1800" spc="-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л</a:t>
            </a:r>
            <a:r>
              <a:rPr dirty="0" u="heavy" sz="1800" spc="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ог</a:t>
            </a:r>
            <a:r>
              <a:rPr dirty="0" u="heavy" sz="1800" spc="-2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</a:t>
            </a:r>
            <a:r>
              <a:rPr dirty="0" u="heavy" sz="1800" spc="-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ч</a:t>
            </a:r>
            <a:r>
              <a:rPr dirty="0" u="heavy" sz="18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ес</a:t>
            </a:r>
            <a:r>
              <a:rPr dirty="0" u="heavy" sz="1800" spc="-1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</a:t>
            </a:r>
            <a:r>
              <a:rPr dirty="0" u="heavy" sz="1800" spc="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</a:t>
            </a:r>
            <a:r>
              <a:rPr dirty="0" u="heavy" sz="18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е</a:t>
            </a:r>
            <a:r>
              <a:rPr dirty="0" u="heavy" sz="1800" spc="-10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spc="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по</a:t>
            </a:r>
            <a:r>
              <a:rPr dirty="0" u="heavy" sz="1800" spc="-1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</a:t>
            </a:r>
            <a:r>
              <a:rPr dirty="0" u="heavy" sz="18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а</a:t>
            </a:r>
            <a:r>
              <a:rPr dirty="0" u="heavy" sz="1800" spc="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</a:t>
            </a:r>
            <a:r>
              <a:rPr dirty="0" u="heavy" sz="18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а</a:t>
            </a:r>
            <a:r>
              <a:rPr dirty="0" u="heavy" sz="1800" spc="-2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</a:t>
            </a:r>
            <a:r>
              <a:rPr dirty="0" u="heavy" sz="18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е</a:t>
            </a:r>
            <a:r>
              <a:rPr dirty="0" u="heavy" sz="1800" spc="-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л</a:t>
            </a:r>
            <a:r>
              <a:rPr dirty="0" u="heavy" sz="1800" spc="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</a:t>
            </a:r>
            <a:r>
              <a:rPr dirty="0" u="heavy" sz="18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300355" indent="-288290">
              <a:lnSpc>
                <a:spcPct val="100000"/>
              </a:lnSpc>
              <a:spcBef>
                <a:spcPts val="5"/>
              </a:spcBef>
              <a:buFont typeface="Microsoft Sans Serif"/>
              <a:buChar char="-"/>
              <a:tabLst>
                <a:tab pos="300355" algn="l"/>
                <a:tab pos="300990" algn="l"/>
              </a:tabLst>
            </a:pPr>
            <a:r>
              <a:rPr dirty="0" sz="1800" i="1">
                <a:latin typeface="Arial"/>
                <a:cs typeface="Arial"/>
              </a:rPr>
              <a:t>молочно-кислые</a:t>
            </a:r>
            <a:r>
              <a:rPr dirty="0" sz="1800" spc="-8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м/о</a:t>
            </a:r>
            <a:r>
              <a:rPr dirty="0" sz="1800" spc="-35" i="1">
                <a:latin typeface="Arial"/>
                <a:cs typeface="Arial"/>
              </a:rPr>
              <a:t> </a:t>
            </a:r>
            <a:r>
              <a:rPr dirty="0" sz="1800" spc="5" i="1">
                <a:latin typeface="Arial"/>
                <a:cs typeface="Arial"/>
              </a:rPr>
              <a:t>(бифидобактерии)</a:t>
            </a:r>
            <a:endParaRPr sz="1800">
              <a:latin typeface="Arial"/>
              <a:cs typeface="Arial"/>
            </a:endParaRPr>
          </a:p>
          <a:p>
            <a:pPr marL="300355" indent="-288290">
              <a:lnSpc>
                <a:spcPct val="100000"/>
              </a:lnSpc>
              <a:buFont typeface="Microsoft Sans Serif"/>
              <a:buChar char="-"/>
              <a:tabLst>
                <a:tab pos="300355" algn="l"/>
                <a:tab pos="300990" algn="l"/>
              </a:tabLst>
            </a:pPr>
            <a:r>
              <a:rPr dirty="0" sz="1800" spc="-5" i="1">
                <a:latin typeface="Arial"/>
                <a:cs typeface="Arial"/>
              </a:rPr>
              <a:t>БГКП</a:t>
            </a:r>
            <a:endParaRPr sz="1800">
              <a:latin typeface="Arial"/>
              <a:cs typeface="Arial"/>
            </a:endParaRPr>
          </a:p>
          <a:p>
            <a:pPr marL="300355" indent="-288290">
              <a:lnSpc>
                <a:spcPct val="100000"/>
              </a:lnSpc>
              <a:buFont typeface="Microsoft Sans Serif"/>
              <a:buChar char="-"/>
              <a:tabLst>
                <a:tab pos="300355" algn="l"/>
                <a:tab pos="300990" algn="l"/>
              </a:tabLst>
            </a:pPr>
            <a:r>
              <a:rPr dirty="0" sz="1800" i="1">
                <a:latin typeface="Arial"/>
                <a:cs typeface="Arial"/>
              </a:rPr>
              <a:t>Stapylococcus</a:t>
            </a:r>
            <a:r>
              <a:rPr dirty="0" sz="1800" spc="-5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aureus</a:t>
            </a:r>
            <a:endParaRPr sz="1800">
              <a:latin typeface="Arial"/>
              <a:cs typeface="Arial"/>
            </a:endParaRPr>
          </a:p>
          <a:p>
            <a:pPr marL="300355" indent="-288290">
              <a:lnSpc>
                <a:spcPct val="100000"/>
              </a:lnSpc>
              <a:buFont typeface="Microsoft Sans Serif"/>
              <a:buChar char="-"/>
              <a:tabLst>
                <a:tab pos="300355" algn="l"/>
                <a:tab pos="300990" algn="l"/>
              </a:tabLst>
            </a:pPr>
            <a:r>
              <a:rPr dirty="0" sz="1800" spc="5" i="1">
                <a:latin typeface="Arial"/>
                <a:cs typeface="Arial"/>
              </a:rPr>
              <a:t>Патогенные,</a:t>
            </a:r>
            <a:r>
              <a:rPr dirty="0" sz="1800" spc="-12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в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т.ч.</a:t>
            </a:r>
            <a:r>
              <a:rPr dirty="0" sz="1800" spc="-45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сальмонеллы</a:t>
            </a:r>
            <a:endParaRPr sz="1800">
              <a:latin typeface="Arial"/>
              <a:cs typeface="Arial"/>
            </a:endParaRPr>
          </a:p>
          <a:p>
            <a:pPr marL="300355" indent="-288290">
              <a:lnSpc>
                <a:spcPct val="100000"/>
              </a:lnSpc>
              <a:spcBef>
                <a:spcPts val="5"/>
              </a:spcBef>
              <a:buFont typeface="Microsoft Sans Serif"/>
              <a:buChar char="-"/>
              <a:tabLst>
                <a:tab pos="300355" algn="l"/>
                <a:tab pos="300990" algn="l"/>
              </a:tabLst>
            </a:pPr>
            <a:r>
              <a:rPr dirty="0" sz="1800" spc="-10" i="1">
                <a:latin typeface="Arial"/>
                <a:cs typeface="Arial"/>
              </a:rPr>
              <a:t>Дрожжи</a:t>
            </a:r>
            <a:endParaRPr sz="1800">
              <a:latin typeface="Arial"/>
              <a:cs typeface="Arial"/>
            </a:endParaRPr>
          </a:p>
          <a:p>
            <a:pPr marL="300355" indent="-288290">
              <a:lnSpc>
                <a:spcPct val="100000"/>
              </a:lnSpc>
              <a:buFont typeface="Microsoft Sans Serif"/>
              <a:buChar char="-"/>
              <a:tabLst>
                <a:tab pos="300355" algn="l"/>
                <a:tab pos="300990" algn="l"/>
              </a:tabLst>
            </a:pPr>
            <a:r>
              <a:rPr dirty="0" sz="1800" i="1">
                <a:latin typeface="Arial"/>
                <a:cs typeface="Arial"/>
              </a:rPr>
              <a:t>Плесени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01785" y="1441830"/>
            <a:ext cx="322072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>
              <a:lnSpc>
                <a:spcPct val="100000"/>
              </a:lnSpc>
              <a:spcBef>
                <a:spcPts val="100"/>
              </a:spcBef>
            </a:pPr>
            <a:r>
              <a:rPr dirty="0" sz="1800" spc="25" b="1">
                <a:latin typeface="Arial"/>
                <a:cs typeface="Arial"/>
              </a:rPr>
              <a:t>ТР</a:t>
            </a:r>
            <a:r>
              <a:rPr dirty="0" sz="1800" spc="-85" b="1">
                <a:latin typeface="Arial"/>
                <a:cs typeface="Arial"/>
              </a:rPr>
              <a:t> </a:t>
            </a:r>
            <a:r>
              <a:rPr dirty="0" sz="1800" spc="5" b="1">
                <a:latin typeface="Arial"/>
                <a:cs typeface="Arial"/>
              </a:rPr>
              <a:t>ТС033/2013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(выявление</a:t>
            </a:r>
            <a:r>
              <a:rPr dirty="0" sz="1800" spc="-9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фальсификата)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61118" y="2539441"/>
            <a:ext cx="170561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20" b="1">
                <a:latin typeface="Arial"/>
                <a:cs typeface="Arial"/>
              </a:rPr>
              <a:t>ТР</a:t>
            </a:r>
            <a:r>
              <a:rPr dirty="0" sz="1800" spc="-85" b="1">
                <a:latin typeface="Arial"/>
                <a:cs typeface="Arial"/>
              </a:rPr>
              <a:t> </a:t>
            </a:r>
            <a:r>
              <a:rPr dirty="0" sz="1800" spc="20" b="1">
                <a:latin typeface="Arial"/>
                <a:cs typeface="Arial"/>
              </a:rPr>
              <a:t>ТС</a:t>
            </a:r>
            <a:r>
              <a:rPr dirty="0" sz="1800" spc="-10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021/2011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0486" y="4042994"/>
            <a:ext cx="158686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Рыба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свежая,</a:t>
            </a:r>
            <a:endParaRPr sz="1800">
              <a:latin typeface="Arial"/>
              <a:cs typeface="Arial"/>
            </a:endParaRPr>
          </a:p>
          <a:p>
            <a:pPr algn="ctr" marL="2540">
              <a:lnSpc>
                <a:spcPct val="100000"/>
              </a:lnSpc>
              <a:spcBef>
                <a:spcPts val="5"/>
              </a:spcBef>
            </a:pPr>
            <a:r>
              <a:rPr dirty="0" sz="1800" spc="-10" b="1">
                <a:latin typeface="Arial"/>
                <a:cs typeface="Arial"/>
              </a:rPr>
              <a:t>мороженая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49067" y="4042994"/>
            <a:ext cx="448246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u="heavy" sz="18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Санитарно-химические показатели</a:t>
            </a:r>
            <a:r>
              <a:rPr dirty="0" sz="1800">
                <a:latin typeface="Microsoft Sans Serif"/>
                <a:cs typeface="Microsoft Sans Serif"/>
              </a:rPr>
              <a:t>: 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свинец,</a:t>
            </a:r>
            <a:r>
              <a:rPr dirty="0" sz="1800" spc="-25">
                <a:latin typeface="Microsoft Sans Serif"/>
                <a:cs typeface="Microsoft Sans Serif"/>
              </a:rPr>
              <a:t> </a:t>
            </a:r>
            <a:r>
              <a:rPr dirty="0" sz="1800" spc="-30">
                <a:latin typeface="Microsoft Sans Serif"/>
                <a:cs typeface="Microsoft Sans Serif"/>
              </a:rPr>
              <a:t>мышьяк,кадмий,</a:t>
            </a:r>
            <a:r>
              <a:rPr dirty="0" sz="1800" spc="4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ртуть, </a:t>
            </a:r>
            <a:r>
              <a:rPr dirty="0" sz="1800" spc="-5">
                <a:latin typeface="Microsoft Sans Serif"/>
                <a:cs typeface="Microsoft Sans Serif"/>
              </a:rPr>
              <a:t>фосфаты, </a:t>
            </a:r>
            <a:r>
              <a:rPr dirty="0" sz="1800" spc="-46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массовая</a:t>
            </a:r>
            <a:r>
              <a:rPr dirty="0" sz="1800" spc="-2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доля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глазури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49067" y="5141467"/>
            <a:ext cx="39998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spc="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Ми</a:t>
            </a:r>
            <a:r>
              <a:rPr dirty="0" u="heavy" sz="1800" spc="-1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</a:t>
            </a:r>
            <a:r>
              <a:rPr dirty="0" u="heavy" sz="1800" spc="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ро</a:t>
            </a:r>
            <a:r>
              <a:rPr dirty="0" u="heavy" sz="1800" spc="-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б</a:t>
            </a:r>
            <a:r>
              <a:rPr dirty="0" u="heavy" sz="1800" spc="1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</a:t>
            </a:r>
            <a:r>
              <a:rPr dirty="0" u="heavy" sz="1800" spc="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</a:t>
            </a:r>
            <a:r>
              <a:rPr dirty="0" u="heavy" sz="1800" spc="-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л</a:t>
            </a:r>
            <a:r>
              <a:rPr dirty="0" u="heavy" sz="1800" spc="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</a:t>
            </a:r>
            <a:r>
              <a:rPr dirty="0" u="heavy" sz="1800" spc="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г</a:t>
            </a:r>
            <a:r>
              <a:rPr dirty="0" u="heavy" sz="1800" spc="-2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</a:t>
            </a:r>
            <a:r>
              <a:rPr dirty="0" u="heavy" sz="1800" spc="-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ч</a:t>
            </a:r>
            <a:r>
              <a:rPr dirty="0" u="heavy" sz="1800" spc="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ес</a:t>
            </a:r>
            <a:r>
              <a:rPr dirty="0" u="heavy" sz="1800" spc="-1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</a:t>
            </a:r>
            <a:r>
              <a:rPr dirty="0" u="heavy" sz="1800" spc="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</a:t>
            </a:r>
            <a:r>
              <a:rPr dirty="0" u="heavy" sz="18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е</a:t>
            </a:r>
            <a:r>
              <a:rPr dirty="0" u="heavy" sz="1800" spc="-1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spc="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по</a:t>
            </a:r>
            <a:r>
              <a:rPr dirty="0" u="heavy" sz="1800" spc="-1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</a:t>
            </a:r>
            <a:r>
              <a:rPr dirty="0" u="heavy" sz="1800" spc="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а</a:t>
            </a:r>
            <a:r>
              <a:rPr dirty="0" u="heavy" sz="1800" spc="1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</a:t>
            </a:r>
            <a:r>
              <a:rPr dirty="0" u="heavy" sz="1800" spc="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а</a:t>
            </a:r>
            <a:r>
              <a:rPr dirty="0" u="heavy" sz="1800" spc="-2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</a:t>
            </a:r>
            <a:r>
              <a:rPr dirty="0" u="heavy" sz="1800" spc="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е</a:t>
            </a:r>
            <a:r>
              <a:rPr dirty="0" u="heavy" sz="1800" spc="-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л</a:t>
            </a:r>
            <a:r>
              <a:rPr dirty="0" u="heavy" sz="1800" spc="5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</a:t>
            </a:r>
            <a:r>
              <a:rPr dirty="0" u="heavy" sz="18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49067" y="5415483"/>
            <a:ext cx="3787140" cy="1398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0355" indent="-288290">
              <a:lnSpc>
                <a:spcPct val="100000"/>
              </a:lnSpc>
              <a:spcBef>
                <a:spcPts val="100"/>
              </a:spcBef>
              <a:buChar char="-"/>
              <a:tabLst>
                <a:tab pos="300355" algn="l"/>
                <a:tab pos="300990" algn="l"/>
              </a:tabLst>
            </a:pPr>
            <a:r>
              <a:rPr dirty="0" sz="1800" spc="-55">
                <a:latin typeface="Microsoft Sans Serif"/>
                <a:cs typeface="Microsoft Sans Serif"/>
              </a:rPr>
              <a:t>КМАФАнМ</a:t>
            </a:r>
            <a:endParaRPr sz="1800">
              <a:latin typeface="Microsoft Sans Serif"/>
              <a:cs typeface="Microsoft Sans Serif"/>
            </a:endParaRPr>
          </a:p>
          <a:p>
            <a:pPr marL="300355" indent="-288290">
              <a:lnSpc>
                <a:spcPct val="100000"/>
              </a:lnSpc>
              <a:spcBef>
                <a:spcPts val="5"/>
              </a:spcBef>
              <a:buChar char="-"/>
              <a:tabLst>
                <a:tab pos="300355" algn="l"/>
                <a:tab pos="300990" algn="l"/>
              </a:tabLst>
            </a:pPr>
            <a:r>
              <a:rPr dirty="0" sz="1800" spc="-55">
                <a:latin typeface="Microsoft Sans Serif"/>
                <a:cs typeface="Microsoft Sans Serif"/>
              </a:rPr>
              <a:t>БГКП</a:t>
            </a:r>
            <a:endParaRPr sz="1800">
              <a:latin typeface="Microsoft Sans Serif"/>
              <a:cs typeface="Microsoft Sans Serif"/>
            </a:endParaRPr>
          </a:p>
          <a:p>
            <a:pPr marL="300355" indent="-288290">
              <a:lnSpc>
                <a:spcPct val="100000"/>
              </a:lnSpc>
              <a:buChar char="-"/>
              <a:tabLst>
                <a:tab pos="300355" algn="l"/>
                <a:tab pos="300990" algn="l"/>
              </a:tabLst>
            </a:pPr>
            <a:r>
              <a:rPr dirty="0" sz="1800" spc="-5">
                <a:latin typeface="Microsoft Sans Serif"/>
                <a:cs typeface="Microsoft Sans Serif"/>
              </a:rPr>
              <a:t>Патогенные,</a:t>
            </a:r>
            <a:r>
              <a:rPr dirty="0" sz="1800" spc="-2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в</a:t>
            </a:r>
            <a:r>
              <a:rPr dirty="0" sz="1800" spc="-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т.ч.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сальмонеллы</a:t>
            </a:r>
            <a:endParaRPr sz="1800">
              <a:latin typeface="Microsoft Sans Serif"/>
              <a:cs typeface="Microsoft Sans Serif"/>
            </a:endParaRPr>
          </a:p>
          <a:p>
            <a:pPr marL="300355" indent="-288290">
              <a:lnSpc>
                <a:spcPct val="100000"/>
              </a:lnSpc>
              <a:buChar char="-"/>
              <a:tabLst>
                <a:tab pos="300355" algn="l"/>
                <a:tab pos="300990" algn="l"/>
              </a:tabLst>
            </a:pPr>
            <a:r>
              <a:rPr dirty="0" sz="1800">
                <a:latin typeface="Microsoft Sans Serif"/>
                <a:cs typeface="Microsoft Sans Serif"/>
              </a:rPr>
              <a:t>Stapylococcus</a:t>
            </a:r>
            <a:r>
              <a:rPr dirty="0" sz="1800" spc="-6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aureus</a:t>
            </a:r>
            <a:endParaRPr sz="1800">
              <a:latin typeface="Microsoft Sans Serif"/>
              <a:cs typeface="Microsoft Sans Serif"/>
            </a:endParaRPr>
          </a:p>
          <a:p>
            <a:pPr marL="300355" indent="-288290">
              <a:lnSpc>
                <a:spcPct val="100000"/>
              </a:lnSpc>
              <a:spcBef>
                <a:spcPts val="5"/>
              </a:spcBef>
              <a:buChar char="-"/>
              <a:tabLst>
                <a:tab pos="300355" algn="l"/>
                <a:tab pos="300990" algn="l"/>
              </a:tabLst>
            </a:pPr>
            <a:r>
              <a:rPr dirty="0" sz="1800" spc="-15">
                <a:latin typeface="Microsoft Sans Serif"/>
                <a:cs typeface="Microsoft Sans Serif"/>
              </a:rPr>
              <a:t>Парагемолитический</a:t>
            </a:r>
            <a:r>
              <a:rPr dirty="0" sz="1800" spc="-3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вибрион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08693" y="4042994"/>
            <a:ext cx="250825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303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СанПиН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2.3.2.1078-01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latin typeface="Arial"/>
                <a:cs typeface="Arial"/>
              </a:rPr>
              <a:t>СанПиН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2.3.2.2603-10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61806" y="5141467"/>
            <a:ext cx="290258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0"/>
              </a:spcBef>
            </a:pPr>
            <a:r>
              <a:rPr dirty="0" sz="1800" spc="25" b="1">
                <a:latin typeface="Arial"/>
                <a:cs typeface="Arial"/>
              </a:rPr>
              <a:t>ТР</a:t>
            </a:r>
            <a:r>
              <a:rPr dirty="0" sz="1800" spc="-65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ЕАЭС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040/2016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«О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безопасности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5" b="1">
                <a:latin typeface="Arial"/>
                <a:cs typeface="Arial"/>
              </a:rPr>
              <a:t>рыбы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и</a:t>
            </a:r>
            <a:endParaRPr sz="1800">
              <a:latin typeface="Arial"/>
              <a:cs typeface="Arial"/>
            </a:endParaRPr>
          </a:p>
          <a:p>
            <a:pPr algn="ctr" marL="508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рыбной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продукции"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0750" y="3505"/>
            <a:ext cx="7839075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5"/>
              <a:t>Медицинские</a:t>
            </a:r>
            <a:r>
              <a:rPr dirty="0" sz="5400" spc="10"/>
              <a:t> </a:t>
            </a:r>
            <a:r>
              <a:rPr dirty="0" sz="5400" spc="-55"/>
              <a:t>осмотры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439013" y="1079041"/>
            <a:ext cx="8042275" cy="5176520"/>
          </a:xfrm>
          <a:prstGeom prst="rect">
            <a:avLst/>
          </a:prstGeom>
        </p:spPr>
        <p:txBody>
          <a:bodyPr wrap="square" lIns="0" tIns="1727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dirty="0" sz="2450" spc="20" b="1">
                <a:solidFill>
                  <a:srgbClr val="FF0000"/>
                </a:solidFill>
                <a:latin typeface="Arial"/>
                <a:cs typeface="Arial"/>
              </a:rPr>
              <a:t>Приказ</a:t>
            </a:r>
            <a:r>
              <a:rPr dirty="0" sz="2450" spc="6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50" spc="10" b="1">
                <a:solidFill>
                  <a:srgbClr val="FF0000"/>
                </a:solidFill>
                <a:latin typeface="Arial"/>
                <a:cs typeface="Arial"/>
              </a:rPr>
              <a:t>Минздрав</a:t>
            </a:r>
            <a:r>
              <a:rPr dirty="0" sz="2450" spc="1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50" spc="-10" b="1">
                <a:solidFill>
                  <a:srgbClr val="FF0000"/>
                </a:solidFill>
                <a:latin typeface="Arial"/>
                <a:cs typeface="Arial"/>
              </a:rPr>
              <a:t>России</a:t>
            </a:r>
            <a:r>
              <a:rPr dirty="0" sz="2450" spc="1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50" spc="-25" b="1">
                <a:solidFill>
                  <a:srgbClr val="FF0000"/>
                </a:solidFill>
                <a:latin typeface="Arial"/>
                <a:cs typeface="Arial"/>
              </a:rPr>
              <a:t>от</a:t>
            </a:r>
            <a:r>
              <a:rPr dirty="0" sz="2450" spc="7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50" b="1">
                <a:solidFill>
                  <a:srgbClr val="FF0000"/>
                </a:solidFill>
                <a:latin typeface="Arial"/>
                <a:cs typeface="Arial"/>
              </a:rPr>
              <a:t>28.01.2021года</a:t>
            </a:r>
            <a:r>
              <a:rPr dirty="0" sz="2450" spc="2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50" spc="35" b="1">
                <a:solidFill>
                  <a:srgbClr val="FF0000"/>
                </a:solidFill>
                <a:latin typeface="Arial"/>
                <a:cs typeface="Arial"/>
              </a:rPr>
              <a:t>№</a:t>
            </a:r>
            <a:r>
              <a:rPr dirty="0" sz="2450" spc="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50" spc="10" b="1">
                <a:solidFill>
                  <a:srgbClr val="FF0000"/>
                </a:solidFill>
                <a:latin typeface="Arial"/>
                <a:cs typeface="Arial"/>
              </a:rPr>
              <a:t>29-Н</a:t>
            </a:r>
            <a:endParaRPr sz="2450">
              <a:latin typeface="Arial"/>
              <a:cs typeface="Arial"/>
            </a:endParaRPr>
          </a:p>
          <a:p>
            <a:pPr marL="245745" marR="1796414" indent="-146685">
              <a:lnSpc>
                <a:spcPts val="2810"/>
              </a:lnSpc>
              <a:spcBef>
                <a:spcPts val="1480"/>
              </a:spcBef>
            </a:pPr>
            <a:r>
              <a:rPr dirty="0" sz="2450" spc="15" b="1">
                <a:latin typeface="Arial"/>
                <a:cs typeface="Arial"/>
              </a:rPr>
              <a:t>«Об</a:t>
            </a:r>
            <a:r>
              <a:rPr dirty="0" sz="2450" spc="25" b="1">
                <a:latin typeface="Arial"/>
                <a:cs typeface="Arial"/>
              </a:rPr>
              <a:t> </a:t>
            </a:r>
            <a:r>
              <a:rPr dirty="0" sz="2450" spc="5" b="1">
                <a:latin typeface="Arial"/>
                <a:cs typeface="Arial"/>
              </a:rPr>
              <a:t>утверждении</a:t>
            </a:r>
            <a:r>
              <a:rPr dirty="0" sz="2450" spc="175" b="1">
                <a:latin typeface="Arial"/>
                <a:cs typeface="Arial"/>
              </a:rPr>
              <a:t> </a:t>
            </a:r>
            <a:r>
              <a:rPr dirty="0" sz="2450" spc="15" b="1">
                <a:latin typeface="Arial"/>
                <a:cs typeface="Arial"/>
              </a:rPr>
              <a:t>порядка</a:t>
            </a:r>
            <a:r>
              <a:rPr dirty="0" sz="2450" spc="35" b="1">
                <a:latin typeface="Arial"/>
                <a:cs typeface="Arial"/>
              </a:rPr>
              <a:t> </a:t>
            </a:r>
            <a:r>
              <a:rPr dirty="0" sz="2450" spc="10" b="1">
                <a:latin typeface="Arial"/>
                <a:cs typeface="Arial"/>
              </a:rPr>
              <a:t>проведения </a:t>
            </a:r>
            <a:r>
              <a:rPr dirty="0" sz="2450" spc="-665" b="1">
                <a:latin typeface="Arial"/>
                <a:cs typeface="Arial"/>
              </a:rPr>
              <a:t> </a:t>
            </a:r>
            <a:r>
              <a:rPr dirty="0" sz="2450" spc="5" b="1">
                <a:latin typeface="Arial"/>
                <a:cs typeface="Arial"/>
              </a:rPr>
              <a:t>обязательных</a:t>
            </a:r>
            <a:r>
              <a:rPr dirty="0" sz="2450" spc="195" b="1">
                <a:latin typeface="Arial"/>
                <a:cs typeface="Arial"/>
              </a:rPr>
              <a:t> </a:t>
            </a:r>
            <a:r>
              <a:rPr dirty="0" sz="2450" spc="10" b="1">
                <a:latin typeface="Arial"/>
                <a:cs typeface="Arial"/>
              </a:rPr>
              <a:t>предварительных</a:t>
            </a:r>
            <a:r>
              <a:rPr dirty="0" sz="2450" spc="160" b="1">
                <a:latin typeface="Arial"/>
                <a:cs typeface="Arial"/>
              </a:rPr>
              <a:t> </a:t>
            </a:r>
            <a:r>
              <a:rPr dirty="0" sz="2450" spc="20" b="1">
                <a:latin typeface="Arial"/>
                <a:cs typeface="Arial"/>
              </a:rPr>
              <a:t>и</a:t>
            </a:r>
            <a:endParaRPr sz="2450">
              <a:latin typeface="Arial"/>
              <a:cs typeface="Arial"/>
            </a:endParaRPr>
          </a:p>
          <a:p>
            <a:pPr marL="245745">
              <a:lnSpc>
                <a:spcPts val="2635"/>
              </a:lnSpc>
            </a:pPr>
            <a:r>
              <a:rPr dirty="0" sz="2450" spc="5" b="1">
                <a:latin typeface="Arial"/>
                <a:cs typeface="Arial"/>
              </a:rPr>
              <a:t>периодических</a:t>
            </a:r>
            <a:r>
              <a:rPr dirty="0" sz="2450" spc="150" b="1">
                <a:latin typeface="Arial"/>
                <a:cs typeface="Arial"/>
              </a:rPr>
              <a:t> </a:t>
            </a:r>
            <a:r>
              <a:rPr dirty="0" sz="2450" spc="10" b="1">
                <a:latin typeface="Arial"/>
                <a:cs typeface="Arial"/>
              </a:rPr>
              <a:t>медицинских</a:t>
            </a:r>
            <a:r>
              <a:rPr dirty="0" sz="2450" spc="155" b="1">
                <a:latin typeface="Arial"/>
                <a:cs typeface="Arial"/>
              </a:rPr>
              <a:t> </a:t>
            </a:r>
            <a:r>
              <a:rPr dirty="0" sz="2450" spc="-15" b="1">
                <a:latin typeface="Arial"/>
                <a:cs typeface="Arial"/>
              </a:rPr>
              <a:t>осмотров</a:t>
            </a:r>
            <a:endParaRPr sz="2450">
              <a:latin typeface="Arial"/>
              <a:cs typeface="Arial"/>
            </a:endParaRPr>
          </a:p>
          <a:p>
            <a:pPr algn="just" marL="245745" marR="254000">
              <a:lnSpc>
                <a:spcPct val="95000"/>
              </a:lnSpc>
              <a:spcBef>
                <a:spcPts val="80"/>
              </a:spcBef>
            </a:pPr>
            <a:r>
              <a:rPr dirty="0" sz="2450" spc="-5" b="1">
                <a:latin typeface="Arial"/>
                <a:cs typeface="Arial"/>
              </a:rPr>
              <a:t>работников, </a:t>
            </a:r>
            <a:r>
              <a:rPr dirty="0" sz="2450" spc="5" b="1">
                <a:latin typeface="Arial"/>
                <a:cs typeface="Arial"/>
              </a:rPr>
              <a:t>предусмотренных </a:t>
            </a:r>
            <a:r>
              <a:rPr dirty="0" sz="2450" b="1">
                <a:latin typeface="Arial"/>
                <a:cs typeface="Arial"/>
              </a:rPr>
              <a:t>частью </a:t>
            </a:r>
            <a:r>
              <a:rPr dirty="0" sz="2450" spc="15" b="1">
                <a:latin typeface="Arial"/>
                <a:cs typeface="Arial"/>
              </a:rPr>
              <a:t>4 </a:t>
            </a:r>
            <a:r>
              <a:rPr dirty="0" sz="2450" spc="-10" b="1">
                <a:latin typeface="Arial"/>
                <a:cs typeface="Arial"/>
              </a:rPr>
              <a:t>статьи </a:t>
            </a:r>
            <a:r>
              <a:rPr dirty="0" sz="2450" spc="-5" b="1">
                <a:latin typeface="Arial"/>
                <a:cs typeface="Arial"/>
              </a:rPr>
              <a:t> </a:t>
            </a:r>
            <a:r>
              <a:rPr dirty="0" sz="2450" spc="5" b="1">
                <a:latin typeface="Arial"/>
                <a:cs typeface="Arial"/>
              </a:rPr>
              <a:t>213 </a:t>
            </a:r>
            <a:r>
              <a:rPr dirty="0" sz="2450" spc="-15" b="1">
                <a:latin typeface="Arial"/>
                <a:cs typeface="Arial"/>
              </a:rPr>
              <a:t>Трудового </a:t>
            </a:r>
            <a:r>
              <a:rPr dirty="0" sz="2450" spc="5" b="1">
                <a:latin typeface="Arial"/>
                <a:cs typeface="Arial"/>
              </a:rPr>
              <a:t>кодекса </a:t>
            </a:r>
            <a:r>
              <a:rPr dirty="0" sz="2450" spc="-5" b="1">
                <a:latin typeface="Arial"/>
                <a:cs typeface="Arial"/>
              </a:rPr>
              <a:t>Российской </a:t>
            </a:r>
            <a:r>
              <a:rPr dirty="0" sz="2450" spc="10" b="1">
                <a:latin typeface="Arial"/>
                <a:cs typeface="Arial"/>
              </a:rPr>
              <a:t>Федерации, </a:t>
            </a:r>
            <a:r>
              <a:rPr dirty="0" sz="2450" spc="15" b="1">
                <a:latin typeface="Arial"/>
                <a:cs typeface="Arial"/>
              </a:rPr>
              <a:t> </a:t>
            </a:r>
            <a:r>
              <a:rPr dirty="0" sz="2450" spc="5" b="1">
                <a:latin typeface="Arial"/>
                <a:cs typeface="Arial"/>
              </a:rPr>
              <a:t>перечня</a:t>
            </a:r>
            <a:r>
              <a:rPr dirty="0" sz="2450" spc="95" b="1">
                <a:latin typeface="Arial"/>
                <a:cs typeface="Arial"/>
              </a:rPr>
              <a:t> </a:t>
            </a:r>
            <a:r>
              <a:rPr dirty="0" sz="2450" spc="10" b="1">
                <a:latin typeface="Arial"/>
                <a:cs typeface="Arial"/>
              </a:rPr>
              <a:t>медицинских</a:t>
            </a:r>
            <a:r>
              <a:rPr dirty="0" sz="2450" spc="165" b="1">
                <a:latin typeface="Arial"/>
                <a:cs typeface="Arial"/>
              </a:rPr>
              <a:t> </a:t>
            </a:r>
            <a:r>
              <a:rPr dirty="0" sz="2450" spc="5" b="1">
                <a:latin typeface="Arial"/>
                <a:cs typeface="Arial"/>
              </a:rPr>
              <a:t>противопоказаний</a:t>
            </a:r>
            <a:endParaRPr sz="2450">
              <a:latin typeface="Arial"/>
              <a:cs typeface="Arial"/>
            </a:endParaRPr>
          </a:p>
          <a:p>
            <a:pPr marL="186055">
              <a:lnSpc>
                <a:spcPts val="2710"/>
              </a:lnSpc>
            </a:pPr>
            <a:r>
              <a:rPr dirty="0" sz="2450" spc="15" b="1">
                <a:latin typeface="Arial"/>
                <a:cs typeface="Arial"/>
              </a:rPr>
              <a:t>к </a:t>
            </a:r>
            <a:r>
              <a:rPr dirty="0" sz="2450" b="1">
                <a:latin typeface="Arial"/>
                <a:cs typeface="Arial"/>
              </a:rPr>
              <a:t>осуществлению</a:t>
            </a:r>
            <a:r>
              <a:rPr dirty="0" sz="2450" spc="180" b="1">
                <a:latin typeface="Arial"/>
                <a:cs typeface="Arial"/>
              </a:rPr>
              <a:t> </a:t>
            </a:r>
            <a:r>
              <a:rPr dirty="0" sz="2450" b="1">
                <a:latin typeface="Arial"/>
                <a:cs typeface="Arial"/>
              </a:rPr>
              <a:t>работ</a:t>
            </a:r>
            <a:r>
              <a:rPr dirty="0" sz="2450" spc="80" b="1">
                <a:latin typeface="Arial"/>
                <a:cs typeface="Arial"/>
              </a:rPr>
              <a:t> </a:t>
            </a:r>
            <a:r>
              <a:rPr dirty="0" sz="2450" spc="15" b="1">
                <a:latin typeface="Arial"/>
                <a:cs typeface="Arial"/>
              </a:rPr>
              <a:t>с</a:t>
            </a:r>
            <a:r>
              <a:rPr dirty="0" sz="2450" spc="20" b="1">
                <a:latin typeface="Arial"/>
                <a:cs typeface="Arial"/>
              </a:rPr>
              <a:t> </a:t>
            </a:r>
            <a:r>
              <a:rPr dirty="0" sz="2450" spc="15" b="1">
                <a:latin typeface="Arial"/>
                <a:cs typeface="Arial"/>
              </a:rPr>
              <a:t>вредными</a:t>
            </a:r>
            <a:r>
              <a:rPr dirty="0" sz="2450" spc="125" b="1">
                <a:latin typeface="Arial"/>
                <a:cs typeface="Arial"/>
              </a:rPr>
              <a:t> </a:t>
            </a:r>
            <a:r>
              <a:rPr dirty="0" sz="2450" spc="20" b="1">
                <a:latin typeface="Arial"/>
                <a:cs typeface="Arial"/>
              </a:rPr>
              <a:t>и </a:t>
            </a:r>
            <a:r>
              <a:rPr dirty="0" sz="2450" spc="10" b="1">
                <a:latin typeface="Arial"/>
                <a:cs typeface="Arial"/>
              </a:rPr>
              <a:t>(</a:t>
            </a:r>
            <a:r>
              <a:rPr dirty="0" sz="2450" spc="5" b="1">
                <a:latin typeface="Arial"/>
                <a:cs typeface="Arial"/>
              </a:rPr>
              <a:t> или)</a:t>
            </a:r>
            <a:endParaRPr sz="2450">
              <a:latin typeface="Arial"/>
              <a:cs typeface="Arial"/>
            </a:endParaRPr>
          </a:p>
          <a:p>
            <a:pPr marL="264160" marR="560705">
              <a:lnSpc>
                <a:spcPts val="2770"/>
              </a:lnSpc>
              <a:spcBef>
                <a:spcPts val="170"/>
              </a:spcBef>
            </a:pPr>
            <a:r>
              <a:rPr dirty="0" sz="2450" spc="15" b="1">
                <a:latin typeface="Arial"/>
                <a:cs typeface="Arial"/>
              </a:rPr>
              <a:t>опасными</a:t>
            </a:r>
            <a:r>
              <a:rPr dirty="0" sz="2450" spc="95" b="1">
                <a:latin typeface="Arial"/>
                <a:cs typeface="Arial"/>
              </a:rPr>
              <a:t> </a:t>
            </a:r>
            <a:r>
              <a:rPr dirty="0" sz="2450" spc="5" b="1">
                <a:latin typeface="Arial"/>
                <a:cs typeface="Arial"/>
              </a:rPr>
              <a:t>производственными</a:t>
            </a:r>
            <a:r>
              <a:rPr dirty="0" sz="2450" spc="204" b="1">
                <a:latin typeface="Arial"/>
                <a:cs typeface="Arial"/>
              </a:rPr>
              <a:t> </a:t>
            </a:r>
            <a:r>
              <a:rPr dirty="0" sz="2450" b="1">
                <a:latin typeface="Arial"/>
                <a:cs typeface="Arial"/>
              </a:rPr>
              <a:t>факторами,</a:t>
            </a:r>
            <a:r>
              <a:rPr dirty="0" sz="2450" spc="220" b="1">
                <a:latin typeface="Arial"/>
                <a:cs typeface="Arial"/>
              </a:rPr>
              <a:t> </a:t>
            </a:r>
            <a:r>
              <a:rPr dirty="0" sz="2450" spc="20" b="1">
                <a:latin typeface="Arial"/>
                <a:cs typeface="Arial"/>
              </a:rPr>
              <a:t>а </a:t>
            </a:r>
            <a:r>
              <a:rPr dirty="0" sz="2450" spc="-665" b="1">
                <a:latin typeface="Arial"/>
                <a:cs typeface="Arial"/>
              </a:rPr>
              <a:t> </a:t>
            </a:r>
            <a:r>
              <a:rPr dirty="0" sz="2450" b="1">
                <a:latin typeface="Arial"/>
                <a:cs typeface="Arial"/>
              </a:rPr>
              <a:t>также</a:t>
            </a:r>
            <a:r>
              <a:rPr dirty="0" sz="2450" spc="55" b="1">
                <a:latin typeface="Arial"/>
                <a:cs typeface="Arial"/>
              </a:rPr>
              <a:t> </a:t>
            </a:r>
            <a:r>
              <a:rPr dirty="0" sz="2450" spc="-5" b="1">
                <a:latin typeface="Arial"/>
                <a:cs typeface="Arial"/>
              </a:rPr>
              <a:t>работам,</a:t>
            </a:r>
            <a:r>
              <a:rPr dirty="0" sz="2450" spc="204" b="1">
                <a:latin typeface="Arial"/>
                <a:cs typeface="Arial"/>
              </a:rPr>
              <a:t> </a:t>
            </a:r>
            <a:r>
              <a:rPr dirty="0" sz="2450" spc="20" b="1">
                <a:latin typeface="Arial"/>
                <a:cs typeface="Arial"/>
              </a:rPr>
              <a:t>при</a:t>
            </a:r>
            <a:r>
              <a:rPr dirty="0" sz="2450" spc="10" b="1">
                <a:latin typeface="Arial"/>
                <a:cs typeface="Arial"/>
              </a:rPr>
              <a:t> выполнении</a:t>
            </a:r>
            <a:r>
              <a:rPr dirty="0" sz="2450" spc="125" b="1">
                <a:latin typeface="Arial"/>
                <a:cs typeface="Arial"/>
              </a:rPr>
              <a:t> </a:t>
            </a:r>
            <a:r>
              <a:rPr dirty="0" sz="2450" spc="-15" b="1">
                <a:latin typeface="Arial"/>
                <a:cs typeface="Arial"/>
              </a:rPr>
              <a:t>которых</a:t>
            </a:r>
            <a:endParaRPr sz="2450">
              <a:latin typeface="Arial"/>
              <a:cs typeface="Arial"/>
            </a:endParaRPr>
          </a:p>
          <a:p>
            <a:pPr marL="264160" marR="300990">
              <a:lnSpc>
                <a:spcPts val="2770"/>
              </a:lnSpc>
              <a:spcBef>
                <a:spcPts val="45"/>
              </a:spcBef>
              <a:tabLst>
                <a:tab pos="6699250" algn="l"/>
              </a:tabLst>
            </a:pPr>
            <a:r>
              <a:rPr dirty="0" sz="2450" b="1">
                <a:latin typeface="Arial"/>
                <a:cs typeface="Arial"/>
              </a:rPr>
              <a:t>проводятся</a:t>
            </a:r>
            <a:r>
              <a:rPr dirty="0" sz="2450" spc="145" b="1">
                <a:latin typeface="Arial"/>
                <a:cs typeface="Arial"/>
              </a:rPr>
              <a:t> </a:t>
            </a:r>
            <a:r>
              <a:rPr dirty="0" sz="2450" spc="5" b="1">
                <a:latin typeface="Arial"/>
                <a:cs typeface="Arial"/>
              </a:rPr>
              <a:t>обязательные</a:t>
            </a:r>
            <a:r>
              <a:rPr dirty="0" sz="2450" spc="185" b="1">
                <a:latin typeface="Arial"/>
                <a:cs typeface="Arial"/>
              </a:rPr>
              <a:t> </a:t>
            </a:r>
            <a:r>
              <a:rPr dirty="0" sz="2450" spc="10" b="1">
                <a:latin typeface="Arial"/>
                <a:cs typeface="Arial"/>
              </a:rPr>
              <a:t>предварительные</a:t>
            </a:r>
            <a:r>
              <a:rPr dirty="0" sz="2450" spc="145" b="1">
                <a:latin typeface="Arial"/>
                <a:cs typeface="Arial"/>
              </a:rPr>
              <a:t> </a:t>
            </a:r>
            <a:r>
              <a:rPr dirty="0" sz="2450" spc="20" b="1">
                <a:latin typeface="Arial"/>
                <a:cs typeface="Arial"/>
              </a:rPr>
              <a:t>и </a:t>
            </a:r>
            <a:r>
              <a:rPr dirty="0" sz="2450" spc="-665" b="1">
                <a:latin typeface="Arial"/>
                <a:cs typeface="Arial"/>
              </a:rPr>
              <a:t> </a:t>
            </a:r>
            <a:r>
              <a:rPr dirty="0" sz="2450" spc="5" b="1">
                <a:latin typeface="Arial"/>
                <a:cs typeface="Arial"/>
              </a:rPr>
              <a:t>периодические</a:t>
            </a:r>
            <a:r>
              <a:rPr dirty="0" sz="2450" spc="185" b="1">
                <a:latin typeface="Arial"/>
                <a:cs typeface="Arial"/>
              </a:rPr>
              <a:t> </a:t>
            </a:r>
            <a:r>
              <a:rPr dirty="0" sz="2450" spc="10" b="1">
                <a:latin typeface="Arial"/>
                <a:cs typeface="Arial"/>
              </a:rPr>
              <a:t>медицинские</a:t>
            </a:r>
            <a:r>
              <a:rPr dirty="0" sz="2450" spc="185" b="1">
                <a:latin typeface="Arial"/>
                <a:cs typeface="Arial"/>
              </a:rPr>
              <a:t> </a:t>
            </a:r>
            <a:r>
              <a:rPr dirty="0" sz="2450" spc="-10" b="1">
                <a:latin typeface="Arial"/>
                <a:cs typeface="Arial"/>
              </a:rPr>
              <a:t>осмотры»	</a:t>
            </a:r>
            <a:r>
              <a:rPr dirty="0" sz="2450" spc="15" b="1">
                <a:solidFill>
                  <a:srgbClr val="C8201E"/>
                </a:solidFill>
                <a:latin typeface="Arial"/>
                <a:cs typeface="Arial"/>
              </a:rPr>
              <a:t>(п.</a:t>
            </a:r>
            <a:r>
              <a:rPr dirty="0" sz="2450" spc="-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450" spc="5" b="1">
                <a:solidFill>
                  <a:srgbClr val="C8201E"/>
                </a:solidFill>
                <a:latin typeface="Arial"/>
                <a:cs typeface="Arial"/>
              </a:rPr>
              <a:t>23)</a:t>
            </a:r>
            <a:endParaRPr sz="2450">
              <a:latin typeface="Arial"/>
              <a:cs typeface="Arial"/>
            </a:endParaRPr>
          </a:p>
          <a:p>
            <a:pPr marL="186055">
              <a:lnSpc>
                <a:spcPct val="100000"/>
              </a:lnSpc>
              <a:spcBef>
                <a:spcPts val="1215"/>
              </a:spcBef>
            </a:pPr>
            <a:r>
              <a:rPr dirty="0" sz="2450" b="1">
                <a:solidFill>
                  <a:srgbClr val="C8201E"/>
                </a:solidFill>
                <a:latin typeface="Arial"/>
                <a:cs typeface="Arial"/>
              </a:rPr>
              <a:t>вступил</a:t>
            </a:r>
            <a:r>
              <a:rPr dirty="0" sz="2450" spc="180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450" spc="20" b="1">
                <a:solidFill>
                  <a:srgbClr val="C8201E"/>
                </a:solidFill>
                <a:latin typeface="Arial"/>
                <a:cs typeface="Arial"/>
              </a:rPr>
              <a:t>в </a:t>
            </a:r>
            <a:r>
              <a:rPr dirty="0" sz="2450" spc="5" b="1">
                <a:solidFill>
                  <a:srgbClr val="C8201E"/>
                </a:solidFill>
                <a:latin typeface="Arial"/>
                <a:cs typeface="Arial"/>
              </a:rPr>
              <a:t>действие</a:t>
            </a:r>
            <a:r>
              <a:rPr dirty="0" sz="2450" spc="16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450" spc="15" b="1">
                <a:solidFill>
                  <a:srgbClr val="C8201E"/>
                </a:solidFill>
                <a:latin typeface="Arial"/>
                <a:cs typeface="Arial"/>
              </a:rPr>
              <a:t>с</a:t>
            </a:r>
            <a:r>
              <a:rPr dirty="0" sz="2450" spc="30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450" b="1">
                <a:solidFill>
                  <a:srgbClr val="C8201E"/>
                </a:solidFill>
                <a:latin typeface="Arial"/>
                <a:cs typeface="Arial"/>
              </a:rPr>
              <a:t>01.04.2021г</a:t>
            </a:r>
            <a:endParaRPr sz="24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10728" y="1847088"/>
            <a:ext cx="3922776" cy="393192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000" y="143954"/>
            <a:ext cx="12075160" cy="6624955"/>
            <a:chOff x="72000" y="143954"/>
            <a:chExt cx="12075160" cy="6624955"/>
          </a:xfrm>
        </p:grpSpPr>
        <p:sp>
          <p:nvSpPr>
            <p:cNvPr id="3" name="object 3"/>
            <p:cNvSpPr/>
            <p:nvPr/>
          </p:nvSpPr>
          <p:spPr>
            <a:xfrm>
              <a:off x="71996" y="143954"/>
              <a:ext cx="12075160" cy="1059180"/>
            </a:xfrm>
            <a:custGeom>
              <a:avLst/>
              <a:gdLst/>
              <a:ahLst/>
              <a:cxnLst/>
              <a:rect l="l" t="t" r="r" b="b"/>
              <a:pathLst>
                <a:path w="12075160" h="1059180">
                  <a:moveTo>
                    <a:pt x="2625471" y="0"/>
                  </a:moveTo>
                  <a:lnTo>
                    <a:pt x="0" y="0"/>
                  </a:lnTo>
                  <a:lnTo>
                    <a:pt x="0" y="1059116"/>
                  </a:lnTo>
                  <a:lnTo>
                    <a:pt x="2625471" y="1059116"/>
                  </a:lnTo>
                  <a:lnTo>
                    <a:pt x="2625471" y="0"/>
                  </a:lnTo>
                  <a:close/>
                </a:path>
                <a:path w="12075160" h="1059180">
                  <a:moveTo>
                    <a:pt x="12074792" y="0"/>
                  </a:moveTo>
                  <a:lnTo>
                    <a:pt x="8236852" y="0"/>
                  </a:lnTo>
                  <a:lnTo>
                    <a:pt x="2625483" y="0"/>
                  </a:lnTo>
                  <a:lnTo>
                    <a:pt x="2625483" y="1059116"/>
                  </a:lnTo>
                  <a:lnTo>
                    <a:pt x="8236852" y="1059116"/>
                  </a:lnTo>
                  <a:lnTo>
                    <a:pt x="12074792" y="1059116"/>
                  </a:lnTo>
                  <a:lnTo>
                    <a:pt x="12074792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1996" y="1203070"/>
              <a:ext cx="12075160" cy="5565775"/>
            </a:xfrm>
            <a:custGeom>
              <a:avLst/>
              <a:gdLst/>
              <a:ahLst/>
              <a:cxnLst/>
              <a:rect l="l" t="t" r="r" b="b"/>
              <a:pathLst>
                <a:path w="12075160" h="5565775">
                  <a:moveTo>
                    <a:pt x="2625471" y="12"/>
                  </a:moveTo>
                  <a:lnTo>
                    <a:pt x="0" y="12"/>
                  </a:lnTo>
                  <a:lnTo>
                    <a:pt x="0" y="5565660"/>
                  </a:lnTo>
                  <a:lnTo>
                    <a:pt x="2625471" y="5565660"/>
                  </a:lnTo>
                  <a:lnTo>
                    <a:pt x="2625471" y="12"/>
                  </a:lnTo>
                  <a:close/>
                </a:path>
                <a:path w="12075160" h="5565775">
                  <a:moveTo>
                    <a:pt x="12074792" y="0"/>
                  </a:moveTo>
                  <a:lnTo>
                    <a:pt x="8236852" y="0"/>
                  </a:lnTo>
                  <a:lnTo>
                    <a:pt x="2625483" y="0"/>
                  </a:lnTo>
                  <a:lnTo>
                    <a:pt x="2625483" y="2064639"/>
                  </a:lnTo>
                  <a:lnTo>
                    <a:pt x="8236852" y="2064639"/>
                  </a:lnTo>
                  <a:lnTo>
                    <a:pt x="12074792" y="2064639"/>
                  </a:lnTo>
                  <a:lnTo>
                    <a:pt x="1207479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697480" y="3267722"/>
              <a:ext cx="9449435" cy="3501390"/>
            </a:xfrm>
            <a:custGeom>
              <a:avLst/>
              <a:gdLst/>
              <a:ahLst/>
              <a:cxnLst/>
              <a:rect l="l" t="t" r="r" b="b"/>
              <a:pathLst>
                <a:path w="9449435" h="3501390">
                  <a:moveTo>
                    <a:pt x="9449308" y="0"/>
                  </a:moveTo>
                  <a:lnTo>
                    <a:pt x="5611368" y="0"/>
                  </a:lnTo>
                  <a:lnTo>
                    <a:pt x="0" y="0"/>
                  </a:lnTo>
                  <a:lnTo>
                    <a:pt x="0" y="3501009"/>
                  </a:lnTo>
                  <a:lnTo>
                    <a:pt x="5611368" y="3501009"/>
                  </a:lnTo>
                  <a:lnTo>
                    <a:pt x="9449308" y="3501009"/>
                  </a:lnTo>
                  <a:lnTo>
                    <a:pt x="9449308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565810" y="137665"/>
            <a:ext cx="1642110" cy="784225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227329" indent="-215265">
              <a:lnSpc>
                <a:spcPct val="100000"/>
              </a:lnSpc>
              <a:spcBef>
                <a:spcPts val="445"/>
              </a:spcBef>
              <a:buSzPct val="45454"/>
              <a:buFont typeface="Wingdings"/>
              <a:buChar char=""/>
              <a:tabLst>
                <a:tab pos="227965" algn="l"/>
              </a:tabLst>
            </a:pPr>
            <a:r>
              <a:rPr dirty="0" sz="2200" spc="-20" b="1">
                <a:latin typeface="Arial"/>
                <a:cs typeface="Arial"/>
              </a:rPr>
              <a:t>Категории</a:t>
            </a:r>
            <a:endParaRPr sz="2200">
              <a:latin typeface="Arial"/>
              <a:cs typeface="Arial"/>
            </a:endParaRPr>
          </a:p>
          <a:p>
            <a:pPr marL="529590">
              <a:lnSpc>
                <a:spcPct val="100000"/>
              </a:lnSpc>
              <a:spcBef>
                <a:spcPts val="350"/>
              </a:spcBef>
            </a:pPr>
            <a:r>
              <a:rPr dirty="0" sz="2200" spc="-10" b="1">
                <a:latin typeface="Arial"/>
                <a:cs typeface="Arial"/>
              </a:rPr>
              <a:t>работ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94023" y="137665"/>
            <a:ext cx="4023360" cy="784225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227329" indent="-227965">
              <a:lnSpc>
                <a:spcPct val="100000"/>
              </a:lnSpc>
              <a:spcBef>
                <a:spcPts val="445"/>
              </a:spcBef>
              <a:buSzPct val="45454"/>
              <a:buFont typeface="Wingdings"/>
              <a:buChar char=""/>
              <a:tabLst>
                <a:tab pos="227965" algn="l"/>
              </a:tabLst>
            </a:pPr>
            <a:r>
              <a:rPr dirty="0" sz="2200" spc="-10" b="1">
                <a:latin typeface="Arial"/>
                <a:cs typeface="Arial"/>
              </a:rPr>
              <a:t>Медицинские</a:t>
            </a:r>
            <a:r>
              <a:rPr dirty="0" sz="2200" spc="10" b="1">
                <a:latin typeface="Arial"/>
                <a:cs typeface="Arial"/>
              </a:rPr>
              <a:t> </a:t>
            </a:r>
            <a:r>
              <a:rPr dirty="0" sz="2200" spc="-15" b="1">
                <a:latin typeface="Arial"/>
                <a:cs typeface="Arial"/>
              </a:rPr>
              <a:t>осмотры</a:t>
            </a:r>
            <a:r>
              <a:rPr dirty="0" sz="2200" spc="3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при</a:t>
            </a:r>
            <a:endParaRPr sz="2200">
              <a:latin typeface="Arial"/>
              <a:cs typeface="Arial"/>
            </a:endParaRPr>
          </a:p>
          <a:p>
            <a:pPr algn="ctr" marL="217170">
              <a:lnSpc>
                <a:spcPct val="100000"/>
              </a:lnSpc>
              <a:spcBef>
                <a:spcPts val="350"/>
              </a:spcBef>
            </a:pPr>
            <a:r>
              <a:rPr dirty="0" sz="2200" spc="-20" b="1">
                <a:latin typeface="Arial"/>
                <a:cs typeface="Arial"/>
              </a:rPr>
              <a:t>поступлении</a:t>
            </a:r>
            <a:r>
              <a:rPr dirty="0" sz="2200" spc="10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на</a:t>
            </a:r>
            <a:r>
              <a:rPr dirty="0" sz="2200" spc="-10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работу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46363" y="137665"/>
            <a:ext cx="3184525" cy="784225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515620" indent="-215265">
              <a:lnSpc>
                <a:spcPct val="100000"/>
              </a:lnSpc>
              <a:spcBef>
                <a:spcPts val="445"/>
              </a:spcBef>
              <a:buSzPct val="45454"/>
              <a:buFont typeface="Wingdings"/>
              <a:buChar char=""/>
              <a:tabLst>
                <a:tab pos="515620" algn="l"/>
              </a:tabLst>
            </a:pPr>
            <a:r>
              <a:rPr dirty="0" sz="2200" spc="-10" b="1">
                <a:latin typeface="Arial"/>
                <a:cs typeface="Arial"/>
              </a:rPr>
              <a:t>Периодические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2200" spc="-5" b="1">
                <a:latin typeface="Arial"/>
                <a:cs typeface="Arial"/>
              </a:rPr>
              <a:t>медицинские</a:t>
            </a:r>
            <a:r>
              <a:rPr dirty="0" sz="2200" spc="-95" b="1">
                <a:latin typeface="Arial"/>
                <a:cs typeface="Arial"/>
              </a:rPr>
              <a:t> </a:t>
            </a:r>
            <a:r>
              <a:rPr dirty="0" sz="2200" spc="-15" b="1">
                <a:latin typeface="Arial"/>
                <a:cs typeface="Arial"/>
              </a:rPr>
              <a:t>осмотры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9214" y="1197533"/>
            <a:ext cx="2248535" cy="4157345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908685" indent="-215265">
              <a:lnSpc>
                <a:spcPct val="100000"/>
              </a:lnSpc>
              <a:spcBef>
                <a:spcPts val="459"/>
              </a:spcBef>
              <a:buSzPct val="43750"/>
              <a:buFont typeface="Wingdings"/>
              <a:buChar char=""/>
              <a:tabLst>
                <a:tab pos="909319" algn="l"/>
              </a:tabLst>
            </a:pPr>
            <a:r>
              <a:rPr dirty="0" sz="2400" b="1">
                <a:latin typeface="Arial"/>
                <a:cs typeface="Arial"/>
              </a:rPr>
              <a:t>23.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dirty="0" sz="2400" spc="-5" b="1">
                <a:latin typeface="Arial"/>
                <a:cs typeface="Arial"/>
              </a:rPr>
              <a:t>Работы,где</a:t>
            </a:r>
            <a:endParaRPr sz="2400">
              <a:latin typeface="Arial"/>
              <a:cs typeface="Arial"/>
            </a:endParaRPr>
          </a:p>
          <a:p>
            <a:pPr algn="just" marL="291465" marR="287655" indent="210185">
              <a:lnSpc>
                <a:spcPct val="112599"/>
              </a:lnSpc>
              <a:spcBef>
                <a:spcPts val="35"/>
              </a:spcBef>
            </a:pPr>
            <a:r>
              <a:rPr dirty="0" sz="2400" spc="-10" b="1">
                <a:latin typeface="Arial"/>
                <a:cs typeface="Arial"/>
              </a:rPr>
              <a:t>имеется </a:t>
            </a:r>
            <a:r>
              <a:rPr dirty="0" sz="2400" spc="-5" b="1">
                <a:latin typeface="Arial"/>
                <a:cs typeface="Arial"/>
              </a:rPr>
              <a:t> контакт </a:t>
            </a:r>
            <a:r>
              <a:rPr dirty="0" sz="2400" spc="5" b="1">
                <a:latin typeface="Arial"/>
                <a:cs typeface="Arial"/>
              </a:rPr>
              <a:t>с </a:t>
            </a:r>
            <a:r>
              <a:rPr dirty="0" sz="2400" spc="10" b="1">
                <a:latin typeface="Arial"/>
                <a:cs typeface="Arial"/>
              </a:rPr>
              <a:t> </a:t>
            </a:r>
            <a:r>
              <a:rPr dirty="0" sz="2400" spc="-15" b="1">
                <a:latin typeface="Arial"/>
                <a:cs typeface="Arial"/>
              </a:rPr>
              <a:t>п</a:t>
            </a:r>
            <a:r>
              <a:rPr dirty="0" sz="2400" spc="-5" b="1">
                <a:latin typeface="Arial"/>
                <a:cs typeface="Arial"/>
              </a:rPr>
              <a:t>и</a:t>
            </a:r>
            <a:r>
              <a:rPr dirty="0" sz="2400" spc="-15" b="1">
                <a:latin typeface="Arial"/>
                <a:cs typeface="Arial"/>
              </a:rPr>
              <a:t>щ</a:t>
            </a:r>
            <a:r>
              <a:rPr dirty="0" sz="2400" spc="-5" b="1">
                <a:latin typeface="Arial"/>
                <a:cs typeface="Arial"/>
              </a:rPr>
              <a:t>евы</a:t>
            </a:r>
            <a:r>
              <a:rPr dirty="0" sz="2400" spc="20" b="1">
                <a:latin typeface="Arial"/>
                <a:cs typeface="Arial"/>
              </a:rPr>
              <a:t>м</a:t>
            </a:r>
            <a:r>
              <a:rPr dirty="0" sz="2400" spc="5" b="1">
                <a:latin typeface="Arial"/>
                <a:cs typeface="Arial"/>
              </a:rPr>
              <a:t>и</a:t>
            </a:r>
            <a:endParaRPr sz="2400">
              <a:latin typeface="Arial"/>
              <a:cs typeface="Arial"/>
            </a:endParaRPr>
          </a:p>
          <a:p>
            <a:pPr algn="ctr" marL="12700" marR="5080" indent="2540">
              <a:lnSpc>
                <a:spcPct val="112999"/>
              </a:lnSpc>
              <a:spcBef>
                <a:spcPts val="25"/>
              </a:spcBef>
            </a:pPr>
            <a:r>
              <a:rPr dirty="0" sz="2400" spc="-10" b="1">
                <a:latin typeface="Arial"/>
                <a:cs typeface="Arial"/>
              </a:rPr>
              <a:t>продуктами</a:t>
            </a:r>
            <a:r>
              <a:rPr dirty="0" sz="2400" spc="50" b="1">
                <a:latin typeface="Arial"/>
                <a:cs typeface="Arial"/>
              </a:rPr>
              <a:t> </a:t>
            </a:r>
            <a:r>
              <a:rPr dirty="0" sz="2400" spc="5" b="1">
                <a:latin typeface="Arial"/>
                <a:cs typeface="Arial"/>
              </a:rPr>
              <a:t>в </a:t>
            </a:r>
            <a:r>
              <a:rPr dirty="0" sz="2400" spc="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процессе их </a:t>
            </a:r>
            <a:r>
              <a:rPr dirty="0" sz="2400" spc="5" b="1">
                <a:latin typeface="Arial"/>
                <a:cs typeface="Arial"/>
              </a:rPr>
              <a:t> </a:t>
            </a:r>
            <a:r>
              <a:rPr dirty="0" sz="2400" spc="-15" b="1">
                <a:latin typeface="Arial"/>
                <a:cs typeface="Arial"/>
              </a:rPr>
              <a:t>п</a:t>
            </a:r>
            <a:r>
              <a:rPr dirty="0" sz="2400" spc="5" b="1">
                <a:latin typeface="Arial"/>
                <a:cs typeface="Arial"/>
              </a:rPr>
              <a:t>рои</a:t>
            </a:r>
            <a:r>
              <a:rPr dirty="0" sz="2400" spc="-10" b="1">
                <a:latin typeface="Arial"/>
                <a:cs typeface="Arial"/>
              </a:rPr>
              <a:t>з</a:t>
            </a:r>
            <a:r>
              <a:rPr dirty="0" sz="2400" spc="5" b="1">
                <a:latin typeface="Arial"/>
                <a:cs typeface="Arial"/>
              </a:rPr>
              <a:t>во</a:t>
            </a:r>
            <a:r>
              <a:rPr dirty="0" sz="2400" spc="15" b="1">
                <a:latin typeface="Arial"/>
                <a:cs typeface="Arial"/>
              </a:rPr>
              <a:t>д</a:t>
            </a:r>
            <a:r>
              <a:rPr dirty="0" sz="2400" spc="-5" b="1">
                <a:latin typeface="Arial"/>
                <a:cs typeface="Arial"/>
              </a:rPr>
              <a:t>с</a:t>
            </a:r>
            <a:r>
              <a:rPr dirty="0" sz="2400" spc="-65" b="1">
                <a:latin typeface="Arial"/>
                <a:cs typeface="Arial"/>
              </a:rPr>
              <a:t>т</a:t>
            </a:r>
            <a:r>
              <a:rPr dirty="0" sz="2400" spc="5" b="1">
                <a:latin typeface="Arial"/>
                <a:cs typeface="Arial"/>
              </a:rPr>
              <a:t>в</a:t>
            </a:r>
            <a:r>
              <a:rPr dirty="0" sz="2400" spc="-15" b="1">
                <a:latin typeface="Arial"/>
                <a:cs typeface="Arial"/>
              </a:rPr>
              <a:t>а</a:t>
            </a:r>
            <a:r>
              <a:rPr dirty="0" sz="2400" b="1">
                <a:latin typeface="Arial"/>
                <a:cs typeface="Arial"/>
              </a:rPr>
              <a:t>,  </a:t>
            </a:r>
            <a:r>
              <a:rPr dirty="0" sz="2400" spc="-5" b="1">
                <a:latin typeface="Arial"/>
                <a:cs typeface="Arial"/>
              </a:rPr>
              <a:t>хранения </a:t>
            </a:r>
            <a:r>
              <a:rPr dirty="0" sz="2400" spc="5" b="1">
                <a:latin typeface="Arial"/>
                <a:cs typeface="Arial"/>
              </a:rPr>
              <a:t>и</a:t>
            </a:r>
            <a:endParaRPr sz="24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  <a:spcBef>
                <a:spcPts val="365"/>
              </a:spcBef>
            </a:pPr>
            <a:r>
              <a:rPr dirty="0" sz="2400" b="1">
                <a:latin typeface="Arial"/>
                <a:cs typeface="Arial"/>
              </a:rPr>
              <a:t>реализации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01810" y="1206491"/>
            <a:ext cx="2658110" cy="711200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758190" indent="-215265">
              <a:lnSpc>
                <a:spcPct val="100000"/>
              </a:lnSpc>
              <a:spcBef>
                <a:spcPts val="395"/>
              </a:spcBef>
              <a:buClr>
                <a:srgbClr val="000000"/>
              </a:buClr>
              <a:buSzPct val="45000"/>
              <a:buFont typeface="Wingdings"/>
              <a:buChar char=""/>
              <a:tabLst>
                <a:tab pos="757555" algn="l"/>
                <a:tab pos="758190" algn="l"/>
              </a:tabLst>
            </a:pPr>
            <a:r>
              <a:rPr dirty="0" sz="2000" spc="5" b="1">
                <a:solidFill>
                  <a:srgbClr val="C8201E"/>
                </a:solidFill>
                <a:latin typeface="Arial"/>
                <a:cs typeface="Arial"/>
              </a:rPr>
              <a:t>1</a:t>
            </a:r>
            <a:r>
              <a:rPr dirty="0" sz="2000" spc="-4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C8201E"/>
                </a:solidFill>
                <a:latin typeface="Arial"/>
                <a:cs typeface="Arial"/>
              </a:rPr>
              <a:t>раз</a:t>
            </a:r>
            <a:r>
              <a:rPr dirty="0" sz="2000" spc="-40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000" spc="5" b="1">
                <a:solidFill>
                  <a:srgbClr val="C8201E"/>
                </a:solidFill>
                <a:latin typeface="Arial"/>
                <a:cs typeface="Arial"/>
              </a:rPr>
              <a:t>в</a:t>
            </a:r>
            <a:r>
              <a:rPr dirty="0" sz="2000" spc="-50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C8201E"/>
                </a:solidFill>
                <a:latin typeface="Arial"/>
                <a:cs typeface="Arial"/>
              </a:rPr>
              <a:t>год</a:t>
            </a:r>
            <a:endParaRPr sz="200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spcBef>
                <a:spcPts val="300"/>
              </a:spcBef>
              <a:buSzPct val="45000"/>
              <a:buFont typeface="Wingdings"/>
              <a:buChar char=""/>
              <a:tabLst>
                <a:tab pos="227329" algn="l"/>
                <a:tab pos="227965" algn="l"/>
              </a:tabLst>
            </a:pPr>
            <a:r>
              <a:rPr dirty="0" sz="2000" spc="-20" b="1">
                <a:latin typeface="Arial"/>
                <a:cs typeface="Arial"/>
              </a:rPr>
              <a:t>те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spc="10" b="1">
                <a:latin typeface="Arial"/>
                <a:cs typeface="Arial"/>
              </a:rPr>
              <a:t>же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специалисты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75966" y="1206491"/>
            <a:ext cx="5426710" cy="5494655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1581785" indent="-215265">
              <a:lnSpc>
                <a:spcPct val="100000"/>
              </a:lnSpc>
              <a:spcBef>
                <a:spcPts val="395"/>
              </a:spcBef>
              <a:buClr>
                <a:srgbClr val="000000"/>
              </a:buClr>
              <a:buSzPct val="45000"/>
              <a:buFont typeface="Wingdings"/>
              <a:buChar char=""/>
              <a:tabLst>
                <a:tab pos="1581150" algn="l"/>
                <a:tab pos="1581785" algn="l"/>
              </a:tabLst>
            </a:pPr>
            <a:r>
              <a:rPr dirty="0" u="heavy" sz="2000" spc="5" b="1" i="1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Arial"/>
                <a:cs typeface="Arial"/>
              </a:rPr>
              <a:t>Осмотры</a:t>
            </a:r>
            <a:r>
              <a:rPr dirty="0" u="heavy" sz="2000" spc="-110" b="1" i="1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b="1" i="1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Arial"/>
                <a:cs typeface="Arial"/>
              </a:rPr>
              <a:t>врачами</a:t>
            </a:r>
            <a:r>
              <a:rPr dirty="0" u="heavy" sz="2000" i="1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282575" marR="37465" indent="160020">
              <a:lnSpc>
                <a:spcPts val="2700"/>
              </a:lnSpc>
              <a:spcBef>
                <a:spcPts val="140"/>
              </a:spcBef>
              <a:buSzPct val="45000"/>
              <a:buFont typeface="Wingdings"/>
              <a:buChar char=""/>
              <a:tabLst>
                <a:tab pos="725805" algn="l"/>
                <a:tab pos="726440" algn="l"/>
              </a:tabLst>
            </a:pPr>
            <a:r>
              <a:rPr dirty="0" sz="2000" spc="5" b="1" i="1">
                <a:latin typeface="Arial"/>
                <a:cs typeface="Arial"/>
              </a:rPr>
              <a:t>терапевтом, отоларингологом, </a:t>
            </a:r>
            <a:r>
              <a:rPr dirty="0" sz="2000" spc="10" b="1" i="1">
                <a:latin typeface="Arial"/>
                <a:cs typeface="Arial"/>
              </a:rPr>
              <a:t> </a:t>
            </a:r>
            <a:r>
              <a:rPr dirty="0" sz="2000" b="1" i="1">
                <a:latin typeface="Arial"/>
                <a:cs typeface="Arial"/>
              </a:rPr>
              <a:t>стоматологом,</a:t>
            </a:r>
            <a:r>
              <a:rPr dirty="0" sz="2000" spc="-140" b="1" i="1">
                <a:latin typeface="Arial"/>
                <a:cs typeface="Arial"/>
              </a:rPr>
              <a:t> </a:t>
            </a:r>
            <a:r>
              <a:rPr dirty="0" sz="2000" b="1" i="1">
                <a:latin typeface="Arial"/>
                <a:cs typeface="Arial"/>
              </a:rPr>
              <a:t>дерматовенерологом,</a:t>
            </a:r>
            <a:endParaRPr sz="2000">
              <a:latin typeface="Arial"/>
              <a:cs typeface="Arial"/>
            </a:endParaRPr>
          </a:p>
          <a:p>
            <a:pPr marL="2020570" marR="5080" indent="-1765935">
              <a:lnSpc>
                <a:spcPts val="2700"/>
              </a:lnSpc>
              <a:spcBef>
                <a:spcPts val="40"/>
              </a:spcBef>
            </a:pPr>
            <a:r>
              <a:rPr dirty="0" sz="2000" b="1" i="1">
                <a:latin typeface="Arial"/>
                <a:cs typeface="Arial"/>
              </a:rPr>
              <a:t>психиатром,</a:t>
            </a:r>
            <a:r>
              <a:rPr dirty="0" sz="2000" spc="-85" b="1" i="1">
                <a:latin typeface="Arial"/>
                <a:cs typeface="Arial"/>
              </a:rPr>
              <a:t> </a:t>
            </a:r>
            <a:r>
              <a:rPr dirty="0" sz="2000" b="1" i="1">
                <a:latin typeface="Arial"/>
                <a:cs typeface="Arial"/>
              </a:rPr>
              <a:t>наркологом,</a:t>
            </a:r>
            <a:r>
              <a:rPr dirty="0" sz="2000" spc="-50" b="1" i="1">
                <a:latin typeface="Arial"/>
                <a:cs typeface="Arial"/>
              </a:rPr>
              <a:t> </a:t>
            </a:r>
            <a:r>
              <a:rPr dirty="0" sz="2000" b="1" i="1">
                <a:latin typeface="Arial"/>
                <a:cs typeface="Arial"/>
              </a:rPr>
              <a:t>гинекологом, </a:t>
            </a:r>
            <a:r>
              <a:rPr dirty="0" sz="2000" spc="-540" b="1" i="1">
                <a:latin typeface="Arial"/>
                <a:cs typeface="Arial"/>
              </a:rPr>
              <a:t> </a:t>
            </a:r>
            <a:r>
              <a:rPr dirty="0" u="heavy" sz="20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неврологом.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Arial"/>
              <a:cs typeface="Arial"/>
            </a:endParaRPr>
          </a:p>
          <a:p>
            <a:pPr lvl="1" marL="1782445" indent="-2159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SzPct val="45454"/>
              <a:buFont typeface="Wingdings"/>
              <a:buChar char=""/>
              <a:tabLst>
                <a:tab pos="1783080" algn="l"/>
              </a:tabLst>
            </a:pPr>
            <a:r>
              <a:rPr dirty="0" u="heavy" sz="2200" spc="-5" b="1" i="1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Arial"/>
                <a:cs typeface="Arial"/>
              </a:rPr>
              <a:t>Исследования</a:t>
            </a:r>
            <a:r>
              <a:rPr dirty="0" u="heavy" sz="2200" spc="-5" b="1" i="1">
                <a:uFill>
                  <a:solidFill>
                    <a:srgbClr val="800080"/>
                  </a:solidFill>
                </a:u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spcBef>
                <a:spcPts val="350"/>
              </a:spcBef>
              <a:buSzPct val="45454"/>
              <a:buFont typeface="Wingdings"/>
              <a:buChar char=""/>
              <a:tabLst>
                <a:tab pos="227965" algn="l"/>
              </a:tabLst>
            </a:pPr>
            <a:r>
              <a:rPr dirty="0" sz="2200" spc="-5" b="1" i="1">
                <a:latin typeface="Arial"/>
                <a:cs typeface="Arial"/>
              </a:rPr>
              <a:t>-</a:t>
            </a:r>
            <a:r>
              <a:rPr dirty="0" sz="2200" spc="-45" b="1" i="1">
                <a:latin typeface="Arial"/>
                <a:cs typeface="Arial"/>
              </a:rPr>
              <a:t> </a:t>
            </a:r>
            <a:r>
              <a:rPr dirty="0" sz="2200" b="1" i="1">
                <a:latin typeface="Arial"/>
                <a:cs typeface="Arial"/>
              </a:rPr>
              <a:t>ФЛГ</a:t>
            </a:r>
            <a:r>
              <a:rPr dirty="0" sz="2200" spc="-45" b="1" i="1">
                <a:latin typeface="Arial"/>
                <a:cs typeface="Arial"/>
              </a:rPr>
              <a:t> </a:t>
            </a:r>
            <a:r>
              <a:rPr dirty="0" sz="2200" spc="-5" b="1" i="1">
                <a:latin typeface="Arial"/>
                <a:cs typeface="Arial"/>
              </a:rPr>
              <a:t>;</a:t>
            </a:r>
            <a:endParaRPr sz="2200">
              <a:latin typeface="Arial"/>
              <a:cs typeface="Arial"/>
            </a:endParaRPr>
          </a:p>
          <a:p>
            <a:pPr algn="r" marL="227329" marR="2387600" indent="-227965">
              <a:lnSpc>
                <a:spcPct val="100000"/>
              </a:lnSpc>
              <a:spcBef>
                <a:spcPts val="345"/>
              </a:spcBef>
              <a:buSzPct val="45454"/>
              <a:buFont typeface="Wingdings"/>
              <a:buChar char=""/>
              <a:tabLst>
                <a:tab pos="227965" algn="l"/>
              </a:tabLst>
            </a:pPr>
            <a:r>
              <a:rPr dirty="0" sz="2200" spc="-5" b="1" i="1">
                <a:latin typeface="Arial"/>
                <a:cs typeface="Arial"/>
              </a:rPr>
              <a:t>-</a:t>
            </a:r>
            <a:r>
              <a:rPr dirty="0" sz="2200" spc="-35" b="1" i="1">
                <a:latin typeface="Arial"/>
                <a:cs typeface="Arial"/>
              </a:rPr>
              <a:t> </a:t>
            </a:r>
            <a:r>
              <a:rPr dirty="0" sz="2200" spc="-10" b="1" i="1">
                <a:latin typeface="Arial"/>
                <a:cs typeface="Arial"/>
              </a:rPr>
              <a:t>крови</a:t>
            </a:r>
            <a:r>
              <a:rPr dirty="0" sz="2200" spc="5" b="1" i="1">
                <a:latin typeface="Arial"/>
                <a:cs typeface="Arial"/>
              </a:rPr>
              <a:t> </a:t>
            </a:r>
            <a:r>
              <a:rPr dirty="0" sz="2200" spc="-5" b="1" i="1">
                <a:latin typeface="Arial"/>
                <a:cs typeface="Arial"/>
              </a:rPr>
              <a:t>на</a:t>
            </a:r>
            <a:r>
              <a:rPr dirty="0" sz="2200" spc="-15" b="1" i="1">
                <a:latin typeface="Arial"/>
                <a:cs typeface="Arial"/>
              </a:rPr>
              <a:t> </a:t>
            </a:r>
            <a:r>
              <a:rPr dirty="0" sz="2200" spc="-10" b="1" i="1">
                <a:latin typeface="Arial"/>
                <a:cs typeface="Arial"/>
              </a:rPr>
              <a:t>сифилис;</a:t>
            </a:r>
            <a:endParaRPr sz="2200">
              <a:latin typeface="Arial"/>
              <a:cs typeface="Arial"/>
            </a:endParaRPr>
          </a:p>
          <a:p>
            <a:pPr algn="r" marR="2406650">
              <a:lnSpc>
                <a:spcPct val="100000"/>
              </a:lnSpc>
              <a:spcBef>
                <a:spcPts val="350"/>
              </a:spcBef>
            </a:pPr>
            <a:r>
              <a:rPr dirty="0" sz="2200" spc="-5" b="1" i="1">
                <a:latin typeface="Arial"/>
                <a:cs typeface="Arial"/>
              </a:rPr>
              <a:t>-</a:t>
            </a:r>
            <a:r>
              <a:rPr dirty="0" sz="2200" spc="-40" b="1" i="1">
                <a:latin typeface="Arial"/>
                <a:cs typeface="Arial"/>
              </a:rPr>
              <a:t> </a:t>
            </a:r>
            <a:r>
              <a:rPr dirty="0" sz="2200" spc="-10" b="1" i="1">
                <a:latin typeface="Arial"/>
                <a:cs typeface="Arial"/>
              </a:rPr>
              <a:t>мазки</a:t>
            </a:r>
            <a:r>
              <a:rPr dirty="0" sz="2200" b="1" i="1">
                <a:latin typeface="Arial"/>
                <a:cs typeface="Arial"/>
              </a:rPr>
              <a:t> </a:t>
            </a:r>
            <a:r>
              <a:rPr dirty="0" sz="2200" spc="-5" b="1" i="1">
                <a:latin typeface="Arial"/>
                <a:cs typeface="Arial"/>
              </a:rPr>
              <a:t>на</a:t>
            </a:r>
            <a:r>
              <a:rPr dirty="0" sz="2200" spc="-20" b="1" i="1">
                <a:latin typeface="Arial"/>
                <a:cs typeface="Arial"/>
              </a:rPr>
              <a:t> </a:t>
            </a:r>
            <a:r>
              <a:rPr dirty="0" sz="2200" spc="-5" b="1" i="1">
                <a:latin typeface="Arial"/>
                <a:cs typeface="Arial"/>
              </a:rPr>
              <a:t>гонорею;</a:t>
            </a:r>
            <a:endParaRPr sz="220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spcBef>
                <a:spcPts val="350"/>
              </a:spcBef>
              <a:buSzPct val="45454"/>
              <a:buFont typeface="Wingdings"/>
              <a:buChar char=""/>
              <a:tabLst>
                <a:tab pos="227965" algn="l"/>
              </a:tabLst>
            </a:pPr>
            <a:r>
              <a:rPr dirty="0" sz="2200" spc="-10" b="1" i="1">
                <a:latin typeface="Arial"/>
                <a:cs typeface="Arial"/>
              </a:rPr>
              <a:t>-исследование</a:t>
            </a:r>
            <a:r>
              <a:rPr dirty="0" sz="2200" spc="30" b="1" i="1">
                <a:latin typeface="Arial"/>
                <a:cs typeface="Arial"/>
              </a:rPr>
              <a:t> </a:t>
            </a:r>
            <a:r>
              <a:rPr dirty="0" sz="2200" spc="-5" b="1" i="1">
                <a:latin typeface="Arial"/>
                <a:cs typeface="Arial"/>
              </a:rPr>
              <a:t>на</a:t>
            </a:r>
            <a:r>
              <a:rPr dirty="0" sz="2200" b="1" i="1">
                <a:latin typeface="Arial"/>
                <a:cs typeface="Arial"/>
              </a:rPr>
              <a:t> </a:t>
            </a:r>
            <a:r>
              <a:rPr dirty="0" sz="2200" spc="-10" b="1" i="1">
                <a:latin typeface="Arial"/>
                <a:cs typeface="Arial"/>
              </a:rPr>
              <a:t>гельминтозы;</a:t>
            </a:r>
            <a:endParaRPr sz="2200">
              <a:latin typeface="Arial"/>
              <a:cs typeface="Arial"/>
            </a:endParaRPr>
          </a:p>
          <a:p>
            <a:pPr marL="227329" marR="413384">
              <a:lnSpc>
                <a:spcPts val="2990"/>
              </a:lnSpc>
              <a:spcBef>
                <a:spcPts val="125"/>
              </a:spcBef>
            </a:pPr>
            <a:r>
              <a:rPr dirty="0" sz="2200" spc="-10" b="1" i="1">
                <a:latin typeface="Arial"/>
                <a:cs typeface="Arial"/>
              </a:rPr>
              <a:t>-на носительство</a:t>
            </a:r>
            <a:r>
              <a:rPr dirty="0" sz="2200" spc="55" b="1" i="1">
                <a:latin typeface="Arial"/>
                <a:cs typeface="Arial"/>
              </a:rPr>
              <a:t> </a:t>
            </a:r>
            <a:r>
              <a:rPr dirty="0" sz="2200" spc="-10" b="1" i="1">
                <a:latin typeface="Arial"/>
                <a:cs typeface="Arial"/>
              </a:rPr>
              <a:t>возбудителей </a:t>
            </a:r>
            <a:r>
              <a:rPr dirty="0" sz="2200" spc="-595" b="1" i="1">
                <a:latin typeface="Arial"/>
                <a:cs typeface="Arial"/>
              </a:rPr>
              <a:t> </a:t>
            </a:r>
            <a:r>
              <a:rPr dirty="0" sz="2200" spc="-5" b="1" i="1">
                <a:latin typeface="Arial"/>
                <a:cs typeface="Arial"/>
              </a:rPr>
              <a:t>кишечных </a:t>
            </a:r>
            <a:r>
              <a:rPr dirty="0" sz="2200" spc="-10" b="1" i="1">
                <a:latin typeface="Arial"/>
                <a:cs typeface="Arial"/>
              </a:rPr>
              <a:t>инфекций</a:t>
            </a:r>
            <a:r>
              <a:rPr dirty="0" sz="2200" spc="55" b="1" i="1">
                <a:latin typeface="Arial"/>
                <a:cs typeface="Arial"/>
              </a:rPr>
              <a:t> </a:t>
            </a:r>
            <a:r>
              <a:rPr dirty="0" sz="2200" spc="-5" b="1" i="1">
                <a:latin typeface="Arial"/>
                <a:cs typeface="Arial"/>
              </a:rPr>
              <a:t>и </a:t>
            </a:r>
            <a:r>
              <a:rPr dirty="0" sz="2200" b="1" i="1">
                <a:latin typeface="Arial"/>
                <a:cs typeface="Arial"/>
              </a:rPr>
              <a:t> </a:t>
            </a:r>
            <a:r>
              <a:rPr dirty="0" sz="2200" spc="-10" b="1" i="1">
                <a:latin typeface="Arial"/>
                <a:cs typeface="Arial"/>
              </a:rPr>
              <a:t>серологическое</a:t>
            </a:r>
            <a:r>
              <a:rPr dirty="0" sz="2200" spc="25" b="1" i="1">
                <a:latin typeface="Arial"/>
                <a:cs typeface="Arial"/>
              </a:rPr>
              <a:t> </a:t>
            </a:r>
            <a:r>
              <a:rPr dirty="0" sz="2200" spc="-5" b="1" i="1">
                <a:latin typeface="Arial"/>
                <a:cs typeface="Arial"/>
              </a:rPr>
              <a:t>обследование</a:t>
            </a:r>
            <a:r>
              <a:rPr dirty="0" sz="2200" spc="25" b="1" i="1">
                <a:latin typeface="Arial"/>
                <a:cs typeface="Arial"/>
              </a:rPr>
              <a:t> </a:t>
            </a:r>
            <a:r>
              <a:rPr dirty="0" sz="2200" spc="-5" b="1" i="1">
                <a:latin typeface="Arial"/>
                <a:cs typeface="Arial"/>
              </a:rPr>
              <a:t>на</a:t>
            </a:r>
            <a:endParaRPr sz="2200">
              <a:latin typeface="Arial"/>
              <a:cs typeface="Arial"/>
            </a:endParaRPr>
          </a:p>
          <a:p>
            <a:pPr marL="227329">
              <a:lnSpc>
                <a:spcPct val="100000"/>
              </a:lnSpc>
              <a:spcBef>
                <a:spcPts val="190"/>
              </a:spcBef>
            </a:pPr>
            <a:r>
              <a:rPr dirty="0" sz="2200" spc="-10" b="1" i="1">
                <a:latin typeface="Arial"/>
                <a:cs typeface="Arial"/>
              </a:rPr>
              <a:t>брюшной тиф.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89111" y="3271926"/>
            <a:ext cx="2794635" cy="1745614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227329" indent="-215265">
              <a:lnSpc>
                <a:spcPct val="100000"/>
              </a:lnSpc>
              <a:spcBef>
                <a:spcPts val="395"/>
              </a:spcBef>
              <a:buClr>
                <a:srgbClr val="000000"/>
              </a:buClr>
              <a:buSzPct val="45000"/>
              <a:buFont typeface="Wingdings"/>
              <a:buChar char=""/>
              <a:tabLst>
                <a:tab pos="227329" algn="l"/>
                <a:tab pos="227965" algn="l"/>
              </a:tabLst>
            </a:pPr>
            <a:r>
              <a:rPr dirty="0" sz="2000" spc="5" b="1">
                <a:solidFill>
                  <a:srgbClr val="C8201E"/>
                </a:solidFill>
                <a:latin typeface="Arial"/>
                <a:cs typeface="Arial"/>
              </a:rPr>
              <a:t>1</a:t>
            </a:r>
            <a:r>
              <a:rPr dirty="0" sz="2000" spc="-40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C8201E"/>
                </a:solidFill>
                <a:latin typeface="Arial"/>
                <a:cs typeface="Arial"/>
              </a:rPr>
              <a:t>раз</a:t>
            </a:r>
            <a:r>
              <a:rPr dirty="0" sz="2000" spc="-3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000" spc="5" b="1">
                <a:solidFill>
                  <a:srgbClr val="C8201E"/>
                </a:solidFill>
                <a:latin typeface="Arial"/>
                <a:cs typeface="Arial"/>
              </a:rPr>
              <a:t>в</a:t>
            </a:r>
            <a:r>
              <a:rPr dirty="0" sz="2000" spc="-50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C8201E"/>
                </a:solidFill>
                <a:latin typeface="Arial"/>
                <a:cs typeface="Arial"/>
              </a:rPr>
              <a:t>год</a:t>
            </a:r>
            <a:r>
              <a:rPr dirty="0" sz="2000" spc="-10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000" spc="840">
                <a:latin typeface="Microsoft Sans Serif"/>
                <a:cs typeface="Microsoft Sans Serif"/>
              </a:rPr>
              <a:t>—</a:t>
            </a:r>
            <a:endParaRPr sz="2000">
              <a:latin typeface="Microsoft Sans Serif"/>
              <a:cs typeface="Microsoft Sans Serif"/>
            </a:endParaRPr>
          </a:p>
          <a:p>
            <a:pPr marL="227329" indent="-215265">
              <a:lnSpc>
                <a:spcPct val="100000"/>
              </a:lnSpc>
              <a:spcBef>
                <a:spcPts val="305"/>
              </a:spcBef>
              <a:buSzPct val="45000"/>
              <a:buFont typeface="Wingdings"/>
              <a:buChar char=""/>
              <a:tabLst>
                <a:tab pos="227329" algn="l"/>
                <a:tab pos="227965" algn="l"/>
              </a:tabLst>
            </a:pPr>
            <a:r>
              <a:rPr dirty="0" sz="2000" spc="5" b="1" i="1">
                <a:latin typeface="Arial"/>
                <a:cs typeface="Arial"/>
              </a:rPr>
              <a:t>-</a:t>
            </a:r>
            <a:r>
              <a:rPr dirty="0" sz="2000" spc="-20" b="1" i="1">
                <a:latin typeface="Arial"/>
                <a:cs typeface="Arial"/>
              </a:rPr>
              <a:t> </a:t>
            </a:r>
            <a:r>
              <a:rPr dirty="0" sz="2000" b="1" i="1">
                <a:latin typeface="Arial"/>
                <a:cs typeface="Arial"/>
              </a:rPr>
              <a:t>кровь</a:t>
            </a:r>
            <a:r>
              <a:rPr dirty="0" sz="2000" spc="-40" b="1" i="1">
                <a:latin typeface="Arial"/>
                <a:cs typeface="Arial"/>
              </a:rPr>
              <a:t> </a:t>
            </a:r>
            <a:r>
              <a:rPr dirty="0" sz="2000" spc="5" b="1" i="1">
                <a:latin typeface="Arial"/>
                <a:cs typeface="Arial"/>
              </a:rPr>
              <a:t>на</a:t>
            </a:r>
            <a:r>
              <a:rPr dirty="0" sz="2000" spc="-70" b="1" i="1">
                <a:latin typeface="Arial"/>
                <a:cs typeface="Arial"/>
              </a:rPr>
              <a:t> </a:t>
            </a:r>
            <a:r>
              <a:rPr dirty="0" sz="2000" b="1" i="1">
                <a:latin typeface="Arial"/>
                <a:cs typeface="Arial"/>
              </a:rPr>
              <a:t>сифилис;</a:t>
            </a:r>
            <a:endParaRPr sz="2000">
              <a:latin typeface="Arial"/>
              <a:cs typeface="Arial"/>
            </a:endParaRPr>
          </a:p>
          <a:p>
            <a:pPr marL="227329" marR="240665" indent="-215265">
              <a:lnSpc>
                <a:spcPts val="2740"/>
              </a:lnSpc>
              <a:spcBef>
                <a:spcPts val="105"/>
              </a:spcBef>
              <a:buSzPct val="45000"/>
              <a:buFont typeface="Wingdings"/>
              <a:buChar char=""/>
              <a:tabLst>
                <a:tab pos="227329" algn="l"/>
                <a:tab pos="227965" algn="l"/>
              </a:tabLst>
            </a:pPr>
            <a:r>
              <a:rPr dirty="0" sz="2000" spc="5" b="1" i="1">
                <a:latin typeface="Arial"/>
                <a:cs typeface="Arial"/>
              </a:rPr>
              <a:t>-</a:t>
            </a:r>
            <a:r>
              <a:rPr dirty="0" sz="2000" spc="-45" b="1" i="1">
                <a:latin typeface="Arial"/>
                <a:cs typeface="Arial"/>
              </a:rPr>
              <a:t> </a:t>
            </a:r>
            <a:r>
              <a:rPr dirty="0" sz="2000" spc="5" b="1" i="1">
                <a:latin typeface="Arial"/>
                <a:cs typeface="Arial"/>
              </a:rPr>
              <a:t>исследование</a:t>
            </a:r>
            <a:r>
              <a:rPr dirty="0" sz="2000" spc="-130" b="1" i="1">
                <a:latin typeface="Arial"/>
                <a:cs typeface="Arial"/>
              </a:rPr>
              <a:t> </a:t>
            </a:r>
            <a:r>
              <a:rPr dirty="0" sz="2000" spc="10" b="1" i="1">
                <a:latin typeface="Arial"/>
                <a:cs typeface="Arial"/>
              </a:rPr>
              <a:t>на </a:t>
            </a:r>
            <a:r>
              <a:rPr dirty="0" sz="2000" spc="-545" b="1" i="1">
                <a:latin typeface="Arial"/>
                <a:cs typeface="Arial"/>
              </a:rPr>
              <a:t> </a:t>
            </a:r>
            <a:r>
              <a:rPr dirty="0" sz="2000" spc="5" b="1" i="1">
                <a:latin typeface="Arial"/>
                <a:cs typeface="Arial"/>
              </a:rPr>
              <a:t>гельминтозы;</a:t>
            </a:r>
            <a:endParaRPr sz="200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spcBef>
                <a:spcPts val="155"/>
              </a:spcBef>
              <a:buSzPct val="45000"/>
              <a:buFont typeface="Wingdings"/>
              <a:buChar char=""/>
              <a:tabLst>
                <a:tab pos="227329" algn="l"/>
                <a:tab pos="227965" algn="l"/>
              </a:tabLst>
            </a:pPr>
            <a:r>
              <a:rPr dirty="0" sz="2000" spc="5" b="1" i="1">
                <a:latin typeface="Arial"/>
                <a:cs typeface="Arial"/>
              </a:rPr>
              <a:t>-</a:t>
            </a:r>
            <a:r>
              <a:rPr dirty="0" sz="2000" spc="-50" b="1" i="1">
                <a:latin typeface="Arial"/>
                <a:cs typeface="Arial"/>
              </a:rPr>
              <a:t> </a:t>
            </a:r>
            <a:r>
              <a:rPr dirty="0" sz="2000" spc="5" b="1" i="1">
                <a:latin typeface="Arial"/>
                <a:cs typeface="Arial"/>
              </a:rPr>
              <a:t>ФЛГ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319" y="383235"/>
            <a:ext cx="11600815" cy="551815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5"/>
              </a:spcBef>
            </a:pPr>
            <a:r>
              <a:rPr dirty="0" sz="2400" b="1">
                <a:latin typeface="Arial"/>
                <a:cs typeface="Arial"/>
              </a:rPr>
              <a:t>Помимо</a:t>
            </a:r>
            <a:r>
              <a:rPr dirty="0" sz="2400" spc="-9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перечисленных</a:t>
            </a:r>
            <a:r>
              <a:rPr dirty="0" sz="2400" spc="1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обследований</a:t>
            </a:r>
            <a:r>
              <a:rPr dirty="0" sz="2400" spc="-6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на</a:t>
            </a:r>
            <a:r>
              <a:rPr dirty="0" sz="2400" spc="1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инфекционные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spc="-15" b="1">
                <a:latin typeface="Arial"/>
                <a:cs typeface="Arial"/>
              </a:rPr>
              <a:t>заболевания,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при </a:t>
            </a:r>
            <a:r>
              <a:rPr dirty="0" sz="2400" spc="-65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каждом </a:t>
            </a:r>
            <a:r>
              <a:rPr dirty="0" sz="2400" spc="-20" b="1">
                <a:latin typeface="Arial"/>
                <a:cs typeface="Arial"/>
              </a:rPr>
              <a:t>осмотре </a:t>
            </a:r>
            <a:r>
              <a:rPr dirty="0" sz="2400" spc="-25" b="1">
                <a:latin typeface="Arial"/>
                <a:cs typeface="Arial"/>
              </a:rPr>
              <a:t>всем </a:t>
            </a:r>
            <a:r>
              <a:rPr dirty="0" sz="2400" spc="-15" b="1">
                <a:latin typeface="Arial"/>
                <a:cs typeface="Arial"/>
              </a:rPr>
              <a:t>обследуемым </a:t>
            </a:r>
            <a:r>
              <a:rPr dirty="0" sz="2400" spc="5" b="1">
                <a:latin typeface="Arial"/>
                <a:cs typeface="Arial"/>
              </a:rPr>
              <a:t>в </a:t>
            </a:r>
            <a:r>
              <a:rPr dirty="0" u="heavy" sz="2400" spc="-15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обязательном</a:t>
            </a:r>
            <a:r>
              <a:rPr dirty="0" sz="2400" spc="-1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порядке </a:t>
            </a:r>
            <a:r>
              <a:rPr dirty="0" sz="2400" spc="-15" b="1">
                <a:latin typeface="Arial"/>
                <a:cs typeface="Arial"/>
              </a:rPr>
              <a:t>проводятся </a:t>
            </a:r>
            <a:r>
              <a:rPr dirty="0" sz="2400" spc="-10" b="1">
                <a:latin typeface="Arial"/>
                <a:cs typeface="Arial"/>
              </a:rPr>
              <a:t> следующие</a:t>
            </a:r>
            <a:r>
              <a:rPr dirty="0" sz="2400" spc="7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исследования</a:t>
            </a:r>
            <a:r>
              <a:rPr dirty="0" sz="2400" spc="-65" b="1">
                <a:latin typeface="Arial"/>
                <a:cs typeface="Arial"/>
              </a:rPr>
              <a:t> </a:t>
            </a:r>
            <a:r>
              <a:rPr dirty="0" sz="2400" spc="5" b="1">
                <a:latin typeface="Arial"/>
                <a:cs typeface="Arial"/>
              </a:rPr>
              <a:t>и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обследования: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marL="200025" indent="-187960">
              <a:lnSpc>
                <a:spcPct val="100000"/>
              </a:lnSpc>
              <a:spcBef>
                <a:spcPts val="5"/>
              </a:spcBef>
              <a:buChar char="-"/>
              <a:tabLst>
                <a:tab pos="200660" algn="l"/>
              </a:tabLst>
            </a:pPr>
            <a:r>
              <a:rPr dirty="0" sz="2400" spc="-5" b="1">
                <a:solidFill>
                  <a:srgbClr val="04607A"/>
                </a:solidFill>
                <a:latin typeface="Arial"/>
                <a:cs typeface="Arial"/>
              </a:rPr>
              <a:t>общий</a:t>
            </a:r>
            <a:r>
              <a:rPr dirty="0" sz="2400" spc="-50" b="1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4607A"/>
                </a:solidFill>
                <a:latin typeface="Arial"/>
                <a:cs typeface="Arial"/>
              </a:rPr>
              <a:t>анализ</a:t>
            </a:r>
            <a:r>
              <a:rPr dirty="0" sz="2400" spc="-50" b="1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dirty="0" sz="2400" spc="5" b="1">
                <a:solidFill>
                  <a:srgbClr val="04607A"/>
                </a:solidFill>
                <a:latin typeface="Arial"/>
                <a:cs typeface="Arial"/>
              </a:rPr>
              <a:t>крови;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4607A"/>
              </a:buClr>
              <a:buFont typeface="Arial"/>
              <a:buChar char="-"/>
            </a:pPr>
            <a:endParaRPr sz="2500">
              <a:latin typeface="Arial"/>
              <a:cs typeface="Arial"/>
            </a:endParaRPr>
          </a:p>
          <a:p>
            <a:pPr marL="200025" indent="-187960">
              <a:lnSpc>
                <a:spcPct val="100000"/>
              </a:lnSpc>
              <a:buChar char="-"/>
              <a:tabLst>
                <a:tab pos="200660" algn="l"/>
              </a:tabLst>
            </a:pPr>
            <a:r>
              <a:rPr dirty="0" sz="2400" b="1">
                <a:solidFill>
                  <a:srgbClr val="04607A"/>
                </a:solidFill>
                <a:latin typeface="Arial"/>
                <a:cs typeface="Arial"/>
              </a:rPr>
              <a:t>клинический</a:t>
            </a:r>
            <a:r>
              <a:rPr dirty="0" sz="2400" spc="-110" b="1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4607A"/>
                </a:solidFill>
                <a:latin typeface="Arial"/>
                <a:cs typeface="Arial"/>
              </a:rPr>
              <a:t>анализ</a:t>
            </a:r>
            <a:r>
              <a:rPr dirty="0" sz="2400" spc="-45" b="1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dirty="0" sz="2400" spc="-15" b="1">
                <a:solidFill>
                  <a:srgbClr val="04607A"/>
                </a:solidFill>
                <a:latin typeface="Arial"/>
                <a:cs typeface="Arial"/>
              </a:rPr>
              <a:t>мочи;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4607A"/>
              </a:buClr>
              <a:buFont typeface="Arial"/>
              <a:buChar char="-"/>
            </a:pPr>
            <a:endParaRPr sz="2500">
              <a:latin typeface="Arial"/>
              <a:cs typeface="Arial"/>
            </a:endParaRPr>
          </a:p>
          <a:p>
            <a:pPr marL="200025" indent="-187960">
              <a:lnSpc>
                <a:spcPct val="100000"/>
              </a:lnSpc>
              <a:buChar char="-"/>
              <a:tabLst>
                <a:tab pos="200660" algn="l"/>
              </a:tabLst>
            </a:pPr>
            <a:r>
              <a:rPr dirty="0" sz="2400" spc="-10" b="1">
                <a:solidFill>
                  <a:srgbClr val="04607A"/>
                </a:solidFill>
                <a:latin typeface="Arial"/>
                <a:cs typeface="Arial"/>
              </a:rPr>
              <a:t>биохимический</a:t>
            </a:r>
            <a:r>
              <a:rPr dirty="0" sz="2400" spc="-110" b="1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4607A"/>
                </a:solidFill>
                <a:latin typeface="Arial"/>
                <a:cs typeface="Arial"/>
              </a:rPr>
              <a:t>анализ</a:t>
            </a:r>
            <a:r>
              <a:rPr dirty="0" sz="2400" spc="-10" b="1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dirty="0" sz="2400" spc="5" b="1">
                <a:solidFill>
                  <a:srgbClr val="04607A"/>
                </a:solidFill>
                <a:latin typeface="Arial"/>
                <a:cs typeface="Arial"/>
              </a:rPr>
              <a:t>крови;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solidFill>
                  <a:srgbClr val="04607A"/>
                </a:solidFill>
                <a:latin typeface="Microsoft Sans Serif"/>
                <a:cs typeface="Microsoft Sans Serif"/>
              </a:rPr>
              <a:t>-</a:t>
            </a:r>
            <a:r>
              <a:rPr dirty="0" sz="2400" spc="-10">
                <a:solidFill>
                  <a:srgbClr val="04607A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5" b="1">
                <a:solidFill>
                  <a:srgbClr val="04607A"/>
                </a:solidFill>
                <a:latin typeface="Arial"/>
                <a:cs typeface="Arial"/>
              </a:rPr>
              <a:t>ЭКГ;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200025" indent="-187960">
              <a:lnSpc>
                <a:spcPct val="100000"/>
              </a:lnSpc>
              <a:spcBef>
                <a:spcPts val="5"/>
              </a:spcBef>
              <a:buChar char="-"/>
              <a:tabLst>
                <a:tab pos="200660" algn="l"/>
              </a:tabLst>
            </a:pPr>
            <a:r>
              <a:rPr dirty="0" sz="2400" b="1">
                <a:solidFill>
                  <a:srgbClr val="04607A"/>
                </a:solidFill>
                <a:latin typeface="Arial"/>
                <a:cs typeface="Arial"/>
              </a:rPr>
              <a:t>маммография</a:t>
            </a:r>
            <a:r>
              <a:rPr dirty="0" sz="2400" spc="-145" b="1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dirty="0" sz="2400" spc="15" b="1">
                <a:solidFill>
                  <a:srgbClr val="04607A"/>
                </a:solidFill>
                <a:latin typeface="Arial"/>
                <a:cs typeface="Arial"/>
              </a:rPr>
              <a:t>для</a:t>
            </a:r>
            <a:r>
              <a:rPr dirty="0" sz="2400" spc="-70" b="1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dirty="0" sz="2400" spc="-15" b="1">
                <a:solidFill>
                  <a:srgbClr val="04607A"/>
                </a:solidFill>
                <a:latin typeface="Arial"/>
                <a:cs typeface="Arial"/>
              </a:rPr>
              <a:t>женщин</a:t>
            </a:r>
            <a:r>
              <a:rPr dirty="0" sz="2400" spc="25" b="1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04607A"/>
                </a:solidFill>
                <a:latin typeface="Arial"/>
                <a:cs typeface="Arial"/>
              </a:rPr>
              <a:t>старше</a:t>
            </a:r>
            <a:r>
              <a:rPr dirty="0" sz="2400" spc="65" b="1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4607A"/>
                </a:solidFill>
                <a:latin typeface="Arial"/>
                <a:cs typeface="Arial"/>
              </a:rPr>
              <a:t>40</a:t>
            </a:r>
            <a:r>
              <a:rPr dirty="0" sz="2400" spc="-5" b="1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dirty="0" sz="2400" spc="-30" b="1">
                <a:solidFill>
                  <a:srgbClr val="04607A"/>
                </a:solidFill>
                <a:latin typeface="Arial"/>
                <a:cs typeface="Arial"/>
              </a:rPr>
              <a:t>лет;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4607A"/>
              </a:buClr>
              <a:buFont typeface="Arial"/>
              <a:buChar char="-"/>
            </a:pPr>
            <a:endParaRPr sz="2500">
              <a:latin typeface="Arial"/>
              <a:cs typeface="Arial"/>
            </a:endParaRPr>
          </a:p>
          <a:p>
            <a:pPr marL="200025" indent="-187960">
              <a:lnSpc>
                <a:spcPct val="100000"/>
              </a:lnSpc>
              <a:spcBef>
                <a:spcPts val="5"/>
              </a:spcBef>
              <a:buChar char="-"/>
              <a:tabLst>
                <a:tab pos="200660" algn="l"/>
              </a:tabLst>
            </a:pPr>
            <a:r>
              <a:rPr dirty="0" sz="2400" spc="-40" b="1">
                <a:solidFill>
                  <a:srgbClr val="04607A"/>
                </a:solidFill>
                <a:latin typeface="Arial"/>
                <a:cs typeface="Arial"/>
              </a:rPr>
              <a:t>ультразвуковое</a:t>
            </a:r>
            <a:r>
              <a:rPr dirty="0" sz="2400" spc="114" b="1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4607A"/>
                </a:solidFill>
                <a:latin typeface="Arial"/>
                <a:cs typeface="Arial"/>
              </a:rPr>
              <a:t>исследование</a:t>
            </a:r>
            <a:r>
              <a:rPr dirty="0" sz="2400" spc="-25" b="1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4607A"/>
                </a:solidFill>
                <a:latin typeface="Arial"/>
                <a:cs typeface="Arial"/>
              </a:rPr>
              <a:t>органов</a:t>
            </a:r>
            <a:r>
              <a:rPr dirty="0" sz="2400" spc="-55" b="1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4607A"/>
                </a:solidFill>
                <a:latin typeface="Arial"/>
                <a:cs typeface="Arial"/>
              </a:rPr>
              <a:t>малого</a:t>
            </a:r>
            <a:r>
              <a:rPr dirty="0" sz="2400" spc="-85" b="1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04607A"/>
                </a:solidFill>
                <a:latin typeface="Arial"/>
                <a:cs typeface="Arial"/>
              </a:rPr>
              <a:t>таза.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98764" y="1773935"/>
            <a:ext cx="3520439" cy="438912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6304"/>
            <a:ext cx="2500630" cy="14444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57905" y="65608"/>
            <a:ext cx="8528050" cy="149352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3200" spc="-5"/>
              <a:t>Федеральный</a:t>
            </a:r>
            <a:r>
              <a:rPr dirty="0" sz="3200"/>
              <a:t> </a:t>
            </a:r>
            <a:r>
              <a:rPr dirty="0" sz="3200" spc="-20"/>
              <a:t>закон</a:t>
            </a:r>
            <a:r>
              <a:rPr dirty="0" sz="3200" spc="-25"/>
              <a:t> </a:t>
            </a:r>
            <a:r>
              <a:rPr dirty="0" sz="3200" spc="-40"/>
              <a:t>от</a:t>
            </a:r>
            <a:r>
              <a:rPr dirty="0" sz="3200" spc="-55"/>
              <a:t> </a:t>
            </a:r>
            <a:r>
              <a:rPr dirty="0" sz="3200" spc="-10"/>
              <a:t>30.03.1999</a:t>
            </a:r>
            <a:r>
              <a:rPr dirty="0" sz="3200" spc="60"/>
              <a:t> </a:t>
            </a:r>
            <a:r>
              <a:rPr dirty="0" sz="3200"/>
              <a:t>N</a:t>
            </a:r>
            <a:r>
              <a:rPr dirty="0" sz="3200" spc="-35"/>
              <a:t> </a:t>
            </a:r>
            <a:r>
              <a:rPr dirty="0" sz="3200" spc="-10"/>
              <a:t>52-ФЗ</a:t>
            </a:r>
            <a:endParaRPr sz="3200"/>
          </a:p>
          <a:p>
            <a:pPr algn="ctr" marL="643890" marR="643255">
              <a:lnSpc>
                <a:spcPct val="100400"/>
              </a:lnSpc>
            </a:pPr>
            <a:r>
              <a:rPr dirty="0" sz="3200" spc="-10"/>
              <a:t>«О </a:t>
            </a:r>
            <a:r>
              <a:rPr dirty="0" sz="3200" spc="-15"/>
              <a:t>санитарно-эпидемиологическом </a:t>
            </a:r>
            <a:r>
              <a:rPr dirty="0" sz="3200" spc="-875"/>
              <a:t> </a:t>
            </a:r>
            <a:r>
              <a:rPr dirty="0" sz="3200" spc="-25"/>
              <a:t>благополучии </a:t>
            </a:r>
            <a:r>
              <a:rPr dirty="0" sz="3200" spc="-5"/>
              <a:t>населения»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209194" y="2015997"/>
            <a:ext cx="11805285" cy="44196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400" spc="-25" b="1">
                <a:solidFill>
                  <a:srgbClr val="800080"/>
                </a:solidFill>
                <a:latin typeface="Arial"/>
                <a:cs typeface="Arial"/>
              </a:rPr>
              <a:t>статья</a:t>
            </a:r>
            <a:r>
              <a:rPr dirty="0" sz="2400" spc="120" b="1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800080"/>
                </a:solidFill>
                <a:latin typeface="Arial"/>
                <a:cs typeface="Arial"/>
              </a:rPr>
              <a:t>36.</a:t>
            </a:r>
            <a:r>
              <a:rPr dirty="0" sz="2400" spc="-10" b="1">
                <a:solidFill>
                  <a:srgbClr val="800080"/>
                </a:solidFill>
                <a:latin typeface="Arial"/>
                <a:cs typeface="Arial"/>
              </a:rPr>
              <a:t> Гигиеническое</a:t>
            </a:r>
            <a:r>
              <a:rPr dirty="0" sz="2400" spc="-60" b="1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800080"/>
                </a:solidFill>
                <a:latin typeface="Arial"/>
                <a:cs typeface="Arial"/>
              </a:rPr>
              <a:t>воспитание</a:t>
            </a:r>
            <a:r>
              <a:rPr dirty="0" sz="2400" spc="75" b="1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dirty="0" sz="2400" spc="5" b="1">
                <a:solidFill>
                  <a:srgbClr val="800080"/>
                </a:solidFill>
                <a:latin typeface="Arial"/>
                <a:cs typeface="Arial"/>
              </a:rPr>
              <a:t>и</a:t>
            </a:r>
            <a:r>
              <a:rPr dirty="0" sz="2400" spc="-25" b="1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800080"/>
                </a:solidFill>
                <a:latin typeface="Arial"/>
                <a:cs typeface="Arial"/>
              </a:rPr>
              <a:t>обучение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marL="12700" marR="123189">
              <a:lnSpc>
                <a:spcPct val="100000"/>
              </a:lnSpc>
              <a:buAutoNum type="arabicPeriod"/>
              <a:tabLst>
                <a:tab pos="350520" algn="l"/>
              </a:tabLst>
            </a:pPr>
            <a:r>
              <a:rPr dirty="0" sz="2400" spc="-10" b="1">
                <a:latin typeface="Arial"/>
                <a:cs typeface="Arial"/>
              </a:rPr>
              <a:t>Гигиеническое</a:t>
            </a:r>
            <a:r>
              <a:rPr dirty="0" sz="2400" spc="-60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воспитание</a:t>
            </a:r>
            <a:r>
              <a:rPr dirty="0" sz="2400" spc="90" b="1">
                <a:latin typeface="Arial"/>
                <a:cs typeface="Arial"/>
              </a:rPr>
              <a:t> </a:t>
            </a:r>
            <a:r>
              <a:rPr dirty="0" sz="2400" spc="5" b="1">
                <a:latin typeface="Arial"/>
                <a:cs typeface="Arial"/>
              </a:rPr>
              <a:t>и</a:t>
            </a:r>
            <a:r>
              <a:rPr dirty="0" sz="2400" spc="-20" b="1">
                <a:latin typeface="Arial"/>
                <a:cs typeface="Arial"/>
              </a:rPr>
              <a:t> обучение</a:t>
            </a:r>
            <a:r>
              <a:rPr dirty="0" sz="2400" spc="1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граждан</a:t>
            </a:r>
            <a:r>
              <a:rPr dirty="0" sz="2400" spc="-70" b="1">
                <a:latin typeface="Arial"/>
                <a:cs typeface="Arial"/>
              </a:rPr>
              <a:t> </a:t>
            </a:r>
            <a:r>
              <a:rPr dirty="0" sz="2400" spc="-15" b="1">
                <a:latin typeface="Arial"/>
                <a:cs typeface="Arial"/>
              </a:rPr>
              <a:t>обязательны,</a:t>
            </a:r>
            <a:r>
              <a:rPr dirty="0" sz="2400" spc="7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направлены </a:t>
            </a:r>
            <a:r>
              <a:rPr dirty="0" sz="2400" spc="-65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на</a:t>
            </a:r>
            <a:r>
              <a:rPr dirty="0" sz="240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повышение</a:t>
            </a:r>
            <a:r>
              <a:rPr dirty="0" sz="2400" spc="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их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санитарной</a:t>
            </a:r>
            <a:r>
              <a:rPr dirty="0" sz="2400" spc="40" b="1">
                <a:latin typeface="Arial"/>
                <a:cs typeface="Arial"/>
              </a:rPr>
              <a:t> </a:t>
            </a:r>
            <a:r>
              <a:rPr dirty="0" sz="2400" spc="-45" b="1">
                <a:latin typeface="Arial"/>
                <a:cs typeface="Arial"/>
              </a:rPr>
              <a:t>культуры,</a:t>
            </a:r>
            <a:r>
              <a:rPr dirty="0" sz="2400" spc="13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профилактику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заболеваний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spc="5" b="1">
                <a:latin typeface="Arial"/>
                <a:cs typeface="Arial"/>
              </a:rPr>
              <a:t>и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-10" b="1">
                <a:latin typeface="Arial"/>
                <a:cs typeface="Arial"/>
              </a:rPr>
              <a:t>распространение</a:t>
            </a:r>
            <a:r>
              <a:rPr dirty="0" sz="2400" spc="3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знаний</a:t>
            </a:r>
            <a:r>
              <a:rPr dirty="0" sz="2400" spc="5" b="1">
                <a:latin typeface="Arial"/>
                <a:cs typeface="Arial"/>
              </a:rPr>
              <a:t> о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здоровом</a:t>
            </a:r>
            <a:r>
              <a:rPr dirty="0" sz="2400" spc="-114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образе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жизни.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1537335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351155" algn="l"/>
              </a:tabLst>
            </a:pPr>
            <a:r>
              <a:rPr dirty="0" sz="2400" spc="-10" b="1">
                <a:latin typeface="Arial"/>
                <a:cs typeface="Arial"/>
              </a:rPr>
              <a:t>Гигиеническое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воспитание</a:t>
            </a:r>
            <a:r>
              <a:rPr dirty="0" sz="2400" spc="85" b="1">
                <a:latin typeface="Arial"/>
                <a:cs typeface="Arial"/>
              </a:rPr>
              <a:t> </a:t>
            </a:r>
            <a:r>
              <a:rPr dirty="0" sz="2400" spc="5" b="1">
                <a:latin typeface="Arial"/>
                <a:cs typeface="Arial"/>
              </a:rPr>
              <a:t>и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обучение</a:t>
            </a:r>
            <a:r>
              <a:rPr dirty="0" sz="2400" spc="1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граждан</a:t>
            </a:r>
            <a:r>
              <a:rPr dirty="0" sz="2400" spc="-65" b="1">
                <a:latin typeface="Arial"/>
                <a:cs typeface="Arial"/>
              </a:rPr>
              <a:t> </a:t>
            </a:r>
            <a:r>
              <a:rPr dirty="0" sz="2400" spc="-30" b="1">
                <a:latin typeface="Arial"/>
                <a:cs typeface="Arial"/>
              </a:rPr>
              <a:t>осуществляются: </a:t>
            </a:r>
            <a:r>
              <a:rPr dirty="0" sz="2400" spc="-65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при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профессиональной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гигиенической</a:t>
            </a:r>
            <a:r>
              <a:rPr dirty="0" sz="2400" spc="-70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подготовке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spc="5" b="1">
                <a:latin typeface="Arial"/>
                <a:cs typeface="Arial"/>
              </a:rPr>
              <a:t>и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аттестации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2400" spc="-15" b="1">
                <a:latin typeface="Arial"/>
                <a:cs typeface="Arial"/>
              </a:rPr>
              <a:t>должностных</a:t>
            </a:r>
            <a:r>
              <a:rPr dirty="0" sz="2400" b="1">
                <a:latin typeface="Arial"/>
                <a:cs typeface="Arial"/>
              </a:rPr>
              <a:t> </a:t>
            </a:r>
            <a:r>
              <a:rPr dirty="0" sz="2400" spc="5" b="1">
                <a:latin typeface="Arial"/>
                <a:cs typeface="Arial"/>
              </a:rPr>
              <a:t>лиц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spc="5" b="1">
                <a:latin typeface="Arial"/>
                <a:cs typeface="Arial"/>
              </a:rPr>
              <a:t>и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spc="-15" b="1">
                <a:latin typeface="Arial"/>
                <a:cs typeface="Arial"/>
              </a:rPr>
              <a:t>работников</a:t>
            </a:r>
            <a:r>
              <a:rPr dirty="0" sz="2400" spc="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организаций,</a:t>
            </a:r>
            <a:r>
              <a:rPr dirty="0" sz="2400" spc="5" b="1">
                <a:latin typeface="Arial"/>
                <a:cs typeface="Arial"/>
              </a:rPr>
              <a:t> </a:t>
            </a:r>
            <a:r>
              <a:rPr dirty="0" u="heavy" sz="2400" spc="-10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деятельность</a:t>
            </a:r>
            <a:r>
              <a:rPr dirty="0" u="heavy" sz="2400" spc="80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-20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которых</a:t>
            </a:r>
            <a:r>
              <a:rPr dirty="0" u="heavy" sz="2400" spc="-25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-15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связана </a:t>
            </a:r>
            <a:r>
              <a:rPr dirty="0" sz="2400" spc="-65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u="heavy" sz="2400" spc="5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с</a:t>
            </a:r>
            <a:r>
              <a:rPr dirty="0" u="heavy" sz="2400" spc="-35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-15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производством,</a:t>
            </a:r>
            <a:r>
              <a:rPr dirty="0" u="heavy" sz="2400" spc="-10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-5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хранением,</a:t>
            </a:r>
            <a:r>
              <a:rPr dirty="0" u="heavy" sz="2400" spc="-50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-10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транспортировкой</a:t>
            </a:r>
            <a:r>
              <a:rPr dirty="0" u="heavy" sz="2400" spc="40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5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и</a:t>
            </a:r>
            <a:r>
              <a:rPr dirty="0" u="heavy" sz="2400" spc="-30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-5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реализацией</a:t>
            </a:r>
            <a:r>
              <a:rPr dirty="0" u="heavy" sz="2400" spc="-30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-5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пищевых</a:t>
            </a:r>
            <a:endParaRPr sz="2400">
              <a:latin typeface="Arial"/>
              <a:cs typeface="Arial"/>
            </a:endParaRPr>
          </a:p>
          <a:p>
            <a:pPr marL="12700" marR="2320925">
              <a:lnSpc>
                <a:spcPct val="100000"/>
              </a:lnSpc>
              <a:spcBef>
                <a:spcPts val="5"/>
              </a:spcBef>
            </a:pPr>
            <a:r>
              <a:rPr dirty="0" u="heavy" sz="2400" spc="-20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продуктов</a:t>
            </a:r>
            <a:r>
              <a:rPr dirty="0" sz="2400" spc="90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400" spc="5" b="1">
                <a:latin typeface="Arial"/>
                <a:cs typeface="Arial"/>
              </a:rPr>
              <a:t>и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spc="-15" b="1">
                <a:latin typeface="Arial"/>
                <a:cs typeface="Arial"/>
              </a:rPr>
              <a:t>питьевой</a:t>
            </a:r>
            <a:r>
              <a:rPr dirty="0" sz="2400" spc="4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воды,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воспитанием</a:t>
            </a:r>
            <a:r>
              <a:rPr dirty="0" sz="2400" spc="65" b="1">
                <a:latin typeface="Arial"/>
                <a:cs typeface="Arial"/>
              </a:rPr>
              <a:t> </a:t>
            </a:r>
            <a:r>
              <a:rPr dirty="0" sz="2400" spc="5" b="1">
                <a:latin typeface="Arial"/>
                <a:cs typeface="Arial"/>
              </a:rPr>
              <a:t>и</a:t>
            </a:r>
            <a:r>
              <a:rPr dirty="0" sz="2400" spc="-25" b="1">
                <a:latin typeface="Arial"/>
                <a:cs typeface="Arial"/>
              </a:rPr>
              <a:t> обучением</a:t>
            </a:r>
            <a:r>
              <a:rPr dirty="0" sz="2400" spc="100" b="1">
                <a:latin typeface="Arial"/>
                <a:cs typeface="Arial"/>
              </a:rPr>
              <a:t> </a:t>
            </a:r>
            <a:r>
              <a:rPr dirty="0" sz="2400" spc="-15" b="1">
                <a:latin typeface="Arial"/>
                <a:cs typeface="Arial"/>
              </a:rPr>
              <a:t>детей, </a:t>
            </a:r>
            <a:r>
              <a:rPr dirty="0" sz="2400" spc="-655" b="1">
                <a:latin typeface="Arial"/>
                <a:cs typeface="Arial"/>
              </a:rPr>
              <a:t> </a:t>
            </a:r>
            <a:r>
              <a:rPr dirty="0" sz="2400" spc="-15" b="1">
                <a:latin typeface="Arial"/>
                <a:cs typeface="Arial"/>
              </a:rPr>
              <a:t>коммунальным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spc="5" b="1">
                <a:latin typeface="Arial"/>
                <a:cs typeface="Arial"/>
              </a:rPr>
              <a:t>и </a:t>
            </a:r>
            <a:r>
              <a:rPr dirty="0" sz="2400" spc="-15" b="1">
                <a:latin typeface="Arial"/>
                <a:cs typeface="Arial"/>
              </a:rPr>
              <a:t>бытовым</a:t>
            </a:r>
            <a:r>
              <a:rPr dirty="0" sz="2400" spc="25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обслуживанием</a:t>
            </a:r>
            <a:r>
              <a:rPr dirty="0" sz="2400" spc="9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населения.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647" y="1642059"/>
            <a:ext cx="11543030" cy="483679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 spc="10" b="1">
                <a:solidFill>
                  <a:srgbClr val="C8201E"/>
                </a:solidFill>
                <a:latin typeface="Arial"/>
                <a:cs typeface="Arial"/>
              </a:rPr>
              <a:t>Приказ</a:t>
            </a:r>
            <a:r>
              <a:rPr dirty="0" sz="2800" spc="-5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C8201E"/>
                </a:solidFill>
                <a:latin typeface="Arial"/>
                <a:cs typeface="Arial"/>
              </a:rPr>
              <a:t>Минздрава</a:t>
            </a:r>
            <a:r>
              <a:rPr dirty="0" sz="2800" spc="-3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800" spc="-15" b="1">
                <a:solidFill>
                  <a:srgbClr val="C8201E"/>
                </a:solidFill>
                <a:latin typeface="Arial"/>
                <a:cs typeface="Arial"/>
              </a:rPr>
              <a:t>РФ</a:t>
            </a:r>
            <a:r>
              <a:rPr dirty="0" sz="2800" spc="-50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C8201E"/>
                </a:solidFill>
                <a:latin typeface="Arial"/>
                <a:cs typeface="Arial"/>
              </a:rPr>
              <a:t>от</a:t>
            </a:r>
            <a:r>
              <a:rPr dirty="0" sz="2800" spc="-30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800" spc="-35" b="1">
                <a:solidFill>
                  <a:srgbClr val="C8201E"/>
                </a:solidFill>
                <a:latin typeface="Arial"/>
                <a:cs typeface="Arial"/>
              </a:rPr>
              <a:t>29.06.2000г.</a:t>
            </a:r>
            <a:r>
              <a:rPr dirty="0" sz="2800" spc="9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800" spc="10" b="1">
                <a:solidFill>
                  <a:srgbClr val="C8201E"/>
                </a:solidFill>
                <a:latin typeface="Arial"/>
                <a:cs typeface="Arial"/>
              </a:rPr>
              <a:t>№</a:t>
            </a:r>
            <a:r>
              <a:rPr dirty="0" sz="2800" spc="-2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C8201E"/>
                </a:solidFill>
                <a:latin typeface="Arial"/>
                <a:cs typeface="Arial"/>
              </a:rPr>
              <a:t>229</a:t>
            </a:r>
            <a:endParaRPr sz="2800">
              <a:latin typeface="Arial"/>
              <a:cs typeface="Arial"/>
            </a:endParaRPr>
          </a:p>
          <a:p>
            <a:pPr marL="12700" marR="5080" indent="86360">
              <a:lnSpc>
                <a:spcPct val="94100"/>
              </a:lnSpc>
              <a:spcBef>
                <a:spcPts val="330"/>
              </a:spcBef>
            </a:pPr>
            <a:r>
              <a:rPr dirty="0" sz="2450" spc="15" b="1">
                <a:latin typeface="Arial"/>
                <a:cs typeface="Arial"/>
              </a:rPr>
              <a:t>«О</a:t>
            </a:r>
            <a:r>
              <a:rPr dirty="0" sz="2450" spc="45" b="1">
                <a:latin typeface="Arial"/>
                <a:cs typeface="Arial"/>
              </a:rPr>
              <a:t> </a:t>
            </a:r>
            <a:r>
              <a:rPr dirty="0" sz="2450" spc="15" b="1">
                <a:latin typeface="Arial"/>
                <a:cs typeface="Arial"/>
              </a:rPr>
              <a:t>профессиональной</a:t>
            </a:r>
            <a:r>
              <a:rPr dirty="0" sz="2450" spc="165" b="1">
                <a:latin typeface="Arial"/>
                <a:cs typeface="Arial"/>
              </a:rPr>
              <a:t> </a:t>
            </a:r>
            <a:r>
              <a:rPr dirty="0" sz="2450" spc="10" b="1">
                <a:latin typeface="Arial"/>
                <a:cs typeface="Arial"/>
              </a:rPr>
              <a:t>гигиенической</a:t>
            </a:r>
            <a:r>
              <a:rPr dirty="0" sz="2450" spc="160" b="1">
                <a:latin typeface="Arial"/>
                <a:cs typeface="Arial"/>
              </a:rPr>
              <a:t> </a:t>
            </a:r>
            <a:r>
              <a:rPr dirty="0" sz="2450" spc="-5" b="1">
                <a:latin typeface="Arial"/>
                <a:cs typeface="Arial"/>
              </a:rPr>
              <a:t>подготовке</a:t>
            </a:r>
            <a:r>
              <a:rPr dirty="0" sz="2450" spc="160" b="1">
                <a:latin typeface="Arial"/>
                <a:cs typeface="Arial"/>
              </a:rPr>
              <a:t> </a:t>
            </a:r>
            <a:r>
              <a:rPr dirty="0" sz="2450" spc="20" b="1">
                <a:latin typeface="Arial"/>
                <a:cs typeface="Arial"/>
              </a:rPr>
              <a:t>и</a:t>
            </a:r>
            <a:r>
              <a:rPr dirty="0" sz="2450" spc="-20" b="1">
                <a:latin typeface="Arial"/>
                <a:cs typeface="Arial"/>
              </a:rPr>
              <a:t> </a:t>
            </a:r>
            <a:r>
              <a:rPr dirty="0" sz="2450" spc="-5" b="1">
                <a:latin typeface="Arial"/>
                <a:cs typeface="Arial"/>
              </a:rPr>
              <a:t>аттестаци </a:t>
            </a:r>
            <a:r>
              <a:rPr dirty="0" sz="2450" b="1">
                <a:latin typeface="Arial"/>
                <a:cs typeface="Arial"/>
              </a:rPr>
              <a:t> </a:t>
            </a:r>
            <a:r>
              <a:rPr dirty="0" sz="2450" spc="5" b="1">
                <a:latin typeface="Arial"/>
                <a:cs typeface="Arial"/>
              </a:rPr>
              <a:t>должностных</a:t>
            </a:r>
            <a:r>
              <a:rPr dirty="0" sz="2450" spc="135" b="1">
                <a:latin typeface="Arial"/>
                <a:cs typeface="Arial"/>
              </a:rPr>
              <a:t> </a:t>
            </a:r>
            <a:r>
              <a:rPr dirty="0" sz="2450" spc="15" b="1">
                <a:latin typeface="Arial"/>
                <a:cs typeface="Arial"/>
              </a:rPr>
              <a:t>лиц</a:t>
            </a:r>
            <a:r>
              <a:rPr dirty="0" sz="2450" spc="65" b="1">
                <a:latin typeface="Arial"/>
                <a:cs typeface="Arial"/>
              </a:rPr>
              <a:t> </a:t>
            </a:r>
            <a:r>
              <a:rPr dirty="0" sz="2450" spc="20" b="1">
                <a:latin typeface="Arial"/>
                <a:cs typeface="Arial"/>
              </a:rPr>
              <a:t>и</a:t>
            </a:r>
            <a:r>
              <a:rPr dirty="0" sz="2450" spc="30" b="1">
                <a:latin typeface="Arial"/>
                <a:cs typeface="Arial"/>
              </a:rPr>
              <a:t> </a:t>
            </a:r>
            <a:r>
              <a:rPr dirty="0" sz="2450" b="1">
                <a:latin typeface="Arial"/>
                <a:cs typeface="Arial"/>
              </a:rPr>
              <a:t>работников</a:t>
            </a:r>
            <a:r>
              <a:rPr dirty="0" sz="2450" spc="165" b="1">
                <a:latin typeface="Arial"/>
                <a:cs typeface="Arial"/>
              </a:rPr>
              <a:t> </a:t>
            </a:r>
            <a:r>
              <a:rPr dirty="0" sz="2450" spc="10" b="1">
                <a:latin typeface="Arial"/>
                <a:cs typeface="Arial"/>
              </a:rPr>
              <a:t>организаций»</a:t>
            </a:r>
            <a:r>
              <a:rPr dirty="0" sz="2450" spc="175" b="1">
                <a:latin typeface="Arial"/>
                <a:cs typeface="Arial"/>
              </a:rPr>
              <a:t> </a:t>
            </a:r>
            <a:r>
              <a:rPr dirty="0" sz="2450" spc="5" b="1">
                <a:latin typeface="Arial"/>
                <a:cs typeface="Arial"/>
              </a:rPr>
              <a:t>утверждает</a:t>
            </a:r>
            <a:r>
              <a:rPr dirty="0" sz="2450" spc="155" b="1">
                <a:latin typeface="Arial"/>
                <a:cs typeface="Arial"/>
              </a:rPr>
              <a:t> </a:t>
            </a:r>
            <a:r>
              <a:rPr dirty="0" sz="2450" spc="5" b="1">
                <a:latin typeface="Arial"/>
                <a:cs typeface="Arial"/>
              </a:rPr>
              <a:t>инструкцию</a:t>
            </a:r>
            <a:r>
              <a:rPr dirty="0" sz="2450" spc="225" b="1">
                <a:latin typeface="Arial"/>
                <a:cs typeface="Arial"/>
              </a:rPr>
              <a:t> </a:t>
            </a:r>
            <a:r>
              <a:rPr dirty="0" sz="2450" spc="20" b="1">
                <a:latin typeface="Arial"/>
                <a:cs typeface="Arial"/>
              </a:rPr>
              <a:t>о </a:t>
            </a:r>
            <a:r>
              <a:rPr dirty="0" sz="2450" spc="-670" b="1">
                <a:latin typeface="Arial"/>
                <a:cs typeface="Arial"/>
              </a:rPr>
              <a:t> </a:t>
            </a:r>
            <a:r>
              <a:rPr dirty="0" sz="2450" spc="15" b="1">
                <a:latin typeface="Arial"/>
                <a:cs typeface="Arial"/>
              </a:rPr>
              <a:t>порядке</a:t>
            </a:r>
            <a:r>
              <a:rPr dirty="0" sz="2450" spc="60" b="1">
                <a:latin typeface="Arial"/>
                <a:cs typeface="Arial"/>
              </a:rPr>
              <a:t> </a:t>
            </a:r>
            <a:r>
              <a:rPr dirty="0" sz="2450" spc="10" b="1">
                <a:latin typeface="Arial"/>
                <a:cs typeface="Arial"/>
              </a:rPr>
              <a:t>проведения</a:t>
            </a:r>
            <a:r>
              <a:rPr dirty="0" sz="2450" spc="135" b="1">
                <a:latin typeface="Arial"/>
                <a:cs typeface="Arial"/>
              </a:rPr>
              <a:t> </a:t>
            </a:r>
            <a:r>
              <a:rPr dirty="0" sz="2450" spc="15" b="1">
                <a:latin typeface="Arial"/>
                <a:cs typeface="Arial"/>
              </a:rPr>
              <a:t>профессиональной</a:t>
            </a:r>
            <a:r>
              <a:rPr dirty="0" sz="2450" spc="165" b="1">
                <a:latin typeface="Arial"/>
                <a:cs typeface="Arial"/>
              </a:rPr>
              <a:t> </a:t>
            </a:r>
            <a:r>
              <a:rPr dirty="0" sz="2450" spc="5" b="1">
                <a:latin typeface="Arial"/>
                <a:cs typeface="Arial"/>
              </a:rPr>
              <a:t>гигиенической</a:t>
            </a:r>
            <a:r>
              <a:rPr dirty="0" sz="2450" spc="160" b="1">
                <a:latin typeface="Arial"/>
                <a:cs typeface="Arial"/>
              </a:rPr>
              <a:t> </a:t>
            </a:r>
            <a:r>
              <a:rPr dirty="0" sz="2450" spc="-5" b="1">
                <a:latin typeface="Arial"/>
                <a:cs typeface="Arial"/>
              </a:rPr>
              <a:t>подготовки</a:t>
            </a:r>
            <a:r>
              <a:rPr dirty="0" sz="2450" spc="165" b="1">
                <a:latin typeface="Arial"/>
                <a:cs typeface="Arial"/>
              </a:rPr>
              <a:t> </a:t>
            </a:r>
            <a:r>
              <a:rPr dirty="0" sz="2450" spc="20" b="1">
                <a:latin typeface="Arial"/>
                <a:cs typeface="Arial"/>
              </a:rPr>
              <a:t>и </a:t>
            </a:r>
            <a:r>
              <a:rPr dirty="0" sz="2450" spc="25" b="1">
                <a:latin typeface="Arial"/>
                <a:cs typeface="Arial"/>
              </a:rPr>
              <a:t> </a:t>
            </a:r>
            <a:r>
              <a:rPr dirty="0" sz="2450" spc="5" b="1">
                <a:latin typeface="Arial"/>
                <a:cs typeface="Arial"/>
              </a:rPr>
              <a:t>аттестации</a:t>
            </a:r>
            <a:r>
              <a:rPr dirty="0" sz="2450" spc="204" b="1">
                <a:latin typeface="Arial"/>
                <a:cs typeface="Arial"/>
              </a:rPr>
              <a:t> </a:t>
            </a:r>
            <a:r>
              <a:rPr dirty="0" sz="2450" spc="5" b="1">
                <a:latin typeface="Arial"/>
                <a:cs typeface="Arial"/>
              </a:rPr>
              <a:t>должностных</a:t>
            </a:r>
            <a:r>
              <a:rPr dirty="0" sz="2450" spc="130" b="1">
                <a:latin typeface="Arial"/>
                <a:cs typeface="Arial"/>
              </a:rPr>
              <a:t> </a:t>
            </a:r>
            <a:r>
              <a:rPr dirty="0" sz="2450" spc="15" b="1">
                <a:latin typeface="Arial"/>
                <a:cs typeface="Arial"/>
              </a:rPr>
              <a:t>лиц</a:t>
            </a:r>
            <a:r>
              <a:rPr dirty="0" sz="2450" spc="60" b="1">
                <a:latin typeface="Arial"/>
                <a:cs typeface="Arial"/>
              </a:rPr>
              <a:t> </a:t>
            </a:r>
            <a:r>
              <a:rPr dirty="0" sz="2450" spc="20" b="1">
                <a:latin typeface="Arial"/>
                <a:cs typeface="Arial"/>
              </a:rPr>
              <a:t>и</a:t>
            </a:r>
            <a:r>
              <a:rPr dirty="0" sz="2450" spc="25" b="1">
                <a:latin typeface="Arial"/>
                <a:cs typeface="Arial"/>
              </a:rPr>
              <a:t> </a:t>
            </a:r>
            <a:r>
              <a:rPr dirty="0" sz="2450" b="1">
                <a:latin typeface="Arial"/>
                <a:cs typeface="Arial"/>
              </a:rPr>
              <a:t>работников</a:t>
            </a:r>
            <a:r>
              <a:rPr dirty="0" sz="2450" spc="165" b="1">
                <a:latin typeface="Arial"/>
                <a:cs typeface="Arial"/>
              </a:rPr>
              <a:t> </a:t>
            </a:r>
            <a:r>
              <a:rPr dirty="0" sz="2450" spc="5" b="1">
                <a:latin typeface="Arial"/>
                <a:cs typeface="Arial"/>
              </a:rPr>
              <a:t>организаций,</a:t>
            </a:r>
            <a:r>
              <a:rPr dirty="0" sz="2450" spc="215" b="1">
                <a:latin typeface="Arial"/>
                <a:cs typeface="Arial"/>
              </a:rPr>
              <a:t> </a:t>
            </a:r>
            <a:r>
              <a:rPr dirty="0" sz="2450" spc="10" b="1">
                <a:latin typeface="Arial"/>
                <a:cs typeface="Arial"/>
              </a:rPr>
              <a:t>деятельность </a:t>
            </a:r>
            <a:r>
              <a:rPr dirty="0" sz="2450" spc="15" b="1">
                <a:latin typeface="Arial"/>
                <a:cs typeface="Arial"/>
              </a:rPr>
              <a:t> </a:t>
            </a:r>
            <a:r>
              <a:rPr dirty="0" sz="2450" spc="-10" b="1">
                <a:latin typeface="Arial"/>
                <a:cs typeface="Arial"/>
              </a:rPr>
              <a:t>которых</a:t>
            </a:r>
            <a:r>
              <a:rPr dirty="0" sz="2450" spc="120" b="1">
                <a:latin typeface="Arial"/>
                <a:cs typeface="Arial"/>
              </a:rPr>
              <a:t> </a:t>
            </a:r>
            <a:r>
              <a:rPr dirty="0" sz="2450" b="1">
                <a:latin typeface="Arial"/>
                <a:cs typeface="Arial"/>
              </a:rPr>
              <a:t>связана</a:t>
            </a:r>
            <a:r>
              <a:rPr dirty="0" sz="2450" spc="110" b="1">
                <a:latin typeface="Arial"/>
                <a:cs typeface="Arial"/>
              </a:rPr>
              <a:t> </a:t>
            </a:r>
            <a:r>
              <a:rPr dirty="0" sz="2800" spc="5" b="1">
                <a:solidFill>
                  <a:srgbClr val="C8201E"/>
                </a:solidFill>
                <a:latin typeface="Arial"/>
                <a:cs typeface="Arial"/>
              </a:rPr>
              <a:t>с</a:t>
            </a:r>
            <a:r>
              <a:rPr dirty="0" sz="2800" spc="-10" b="1">
                <a:solidFill>
                  <a:srgbClr val="C8201E"/>
                </a:solidFill>
                <a:latin typeface="Arial"/>
                <a:cs typeface="Arial"/>
              </a:rPr>
              <a:t> производством,</a:t>
            </a:r>
            <a:r>
              <a:rPr dirty="0" sz="2800" spc="-8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C8201E"/>
                </a:solidFill>
                <a:latin typeface="Arial"/>
                <a:cs typeface="Arial"/>
              </a:rPr>
              <a:t>хранением,</a:t>
            </a:r>
            <a:r>
              <a:rPr dirty="0" sz="2800" spc="-10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C8201E"/>
                </a:solidFill>
                <a:latin typeface="Arial"/>
                <a:cs typeface="Arial"/>
              </a:rPr>
              <a:t>транспортировкой </a:t>
            </a:r>
            <a:r>
              <a:rPr dirty="0" sz="2800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800" spc="5" b="1">
                <a:solidFill>
                  <a:srgbClr val="C8201E"/>
                </a:solidFill>
                <a:latin typeface="Arial"/>
                <a:cs typeface="Arial"/>
              </a:rPr>
              <a:t>и</a:t>
            </a:r>
            <a:r>
              <a:rPr dirty="0" sz="2800" spc="-2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C8201E"/>
                </a:solidFill>
                <a:latin typeface="Arial"/>
                <a:cs typeface="Arial"/>
              </a:rPr>
              <a:t>реализацией</a:t>
            </a:r>
            <a:r>
              <a:rPr dirty="0" sz="2800" spc="-30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C8201E"/>
                </a:solidFill>
                <a:latin typeface="Arial"/>
                <a:cs typeface="Arial"/>
              </a:rPr>
              <a:t>пищевых</a:t>
            </a:r>
            <a:r>
              <a:rPr dirty="0" sz="2800" spc="3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C8201E"/>
                </a:solidFill>
                <a:latin typeface="Arial"/>
                <a:cs typeface="Arial"/>
              </a:rPr>
              <a:t>продуктов</a:t>
            </a:r>
            <a:r>
              <a:rPr dirty="0" sz="2450" spc="-10" b="1">
                <a:latin typeface="Arial"/>
                <a:cs typeface="Arial"/>
              </a:rPr>
              <a:t>.</a:t>
            </a:r>
            <a:endParaRPr sz="2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50">
              <a:latin typeface="Arial"/>
              <a:cs typeface="Arial"/>
            </a:endParaRPr>
          </a:p>
          <a:p>
            <a:pPr marL="12700" marR="5182870">
              <a:lnSpc>
                <a:spcPct val="101899"/>
              </a:lnSpc>
            </a:pPr>
            <a:r>
              <a:rPr dirty="0" sz="2800" spc="-5" b="1">
                <a:latin typeface="Arial"/>
                <a:cs typeface="Arial"/>
              </a:rPr>
              <a:t>Профессиональная </a:t>
            </a:r>
            <a:r>
              <a:rPr dirty="0" sz="2800" spc="-10" b="1">
                <a:latin typeface="Arial"/>
                <a:cs typeface="Arial"/>
              </a:rPr>
              <a:t>гигиеническая </a:t>
            </a:r>
            <a:r>
              <a:rPr dirty="0" sz="2800" spc="-5" b="1">
                <a:latin typeface="Arial"/>
                <a:cs typeface="Arial"/>
              </a:rPr>
              <a:t> </a:t>
            </a:r>
            <a:r>
              <a:rPr dirty="0" sz="2800" spc="-15" b="1">
                <a:latin typeface="Arial"/>
                <a:cs typeface="Arial"/>
              </a:rPr>
              <a:t>подготовка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проводится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u="heavy" sz="2800" spc="5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при</a:t>
            </a:r>
            <a:r>
              <a:rPr dirty="0" u="heavy" sz="2800" spc="-35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5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приеме </a:t>
            </a:r>
            <a:r>
              <a:rPr dirty="0" sz="2800" spc="-760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u="heavy" sz="2800" spc="5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на</a:t>
            </a:r>
            <a:r>
              <a:rPr dirty="0" u="heavy" sz="2800" spc="-10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5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работу</a:t>
            </a:r>
            <a:r>
              <a:rPr dirty="0" sz="2800" spc="-1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2800" spc="5" b="1">
                <a:latin typeface="Arial"/>
                <a:cs typeface="Arial"/>
              </a:rPr>
              <a:t>и</a:t>
            </a:r>
            <a:r>
              <a:rPr dirty="0" sz="2800" spc="-25" b="1">
                <a:latin typeface="Arial"/>
                <a:cs typeface="Arial"/>
              </a:rPr>
              <a:t> </a:t>
            </a:r>
            <a:r>
              <a:rPr dirty="0" sz="2800" spc="5" b="1">
                <a:latin typeface="Arial"/>
                <a:cs typeface="Arial"/>
              </a:rPr>
              <a:t>в </a:t>
            </a:r>
            <a:r>
              <a:rPr dirty="0" sz="2800" spc="-10" b="1">
                <a:latin typeface="Arial"/>
                <a:cs typeface="Arial"/>
              </a:rPr>
              <a:t>дальнейшем</a:t>
            </a:r>
            <a:r>
              <a:rPr dirty="0" sz="2800" spc="20" b="1">
                <a:latin typeface="Arial"/>
                <a:cs typeface="Arial"/>
              </a:rPr>
              <a:t> </a:t>
            </a:r>
            <a:r>
              <a:rPr dirty="0" sz="2800" spc="5" b="1">
                <a:latin typeface="Arial"/>
                <a:cs typeface="Arial"/>
              </a:rPr>
              <a:t>с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2800" spc="-5" b="1">
                <a:latin typeface="Arial"/>
                <a:cs typeface="Arial"/>
              </a:rPr>
              <a:t>периодичностью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u="heavy" sz="2800" spc="5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1</a:t>
            </a:r>
            <a:r>
              <a:rPr dirty="0" u="heavy" sz="2800" spc="-15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10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раз</a:t>
            </a:r>
            <a:r>
              <a:rPr dirty="0" u="heavy" sz="2800" spc="-20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5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в</a:t>
            </a:r>
            <a:r>
              <a:rPr dirty="0" u="heavy" sz="2800" spc="-35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10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год</a:t>
            </a:r>
            <a:r>
              <a:rPr dirty="0" sz="2800" spc="-10" b="1">
                <a:solidFill>
                  <a:srgbClr val="C8201E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588770" marR="5080" indent="-1537335">
              <a:lnSpc>
                <a:spcPct val="100000"/>
              </a:lnSpc>
              <a:spcBef>
                <a:spcPts val="90"/>
              </a:spcBef>
            </a:pPr>
            <a:r>
              <a:rPr dirty="0" spc="-20"/>
              <a:t>Профессиональная</a:t>
            </a:r>
            <a:r>
              <a:rPr dirty="0" spc="120"/>
              <a:t> </a:t>
            </a:r>
            <a:r>
              <a:rPr dirty="0" spc="-15"/>
              <a:t>гигиеническая </a:t>
            </a:r>
            <a:r>
              <a:rPr dirty="0" spc="-1320"/>
              <a:t> </a:t>
            </a:r>
            <a:r>
              <a:rPr dirty="0" spc="-50"/>
              <a:t>подготовка</a:t>
            </a:r>
            <a:r>
              <a:rPr dirty="0" spc="175"/>
              <a:t> </a:t>
            </a:r>
            <a:r>
              <a:rPr dirty="0" spc="-10"/>
              <a:t>и </a:t>
            </a:r>
            <a:r>
              <a:rPr dirty="0" spc="-30"/>
              <a:t>аттестация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58583" y="4654295"/>
            <a:ext cx="5234939" cy="2203703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0895" y="214884"/>
            <a:ext cx="11516995" cy="6400800"/>
            <a:chOff x="310895" y="214884"/>
            <a:chExt cx="11516995" cy="6400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0895" y="214884"/>
              <a:ext cx="3273180" cy="32826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25012" y="2217419"/>
              <a:ext cx="8303259" cy="4398645"/>
            </a:xfrm>
            <a:custGeom>
              <a:avLst/>
              <a:gdLst/>
              <a:ahLst/>
              <a:cxnLst/>
              <a:rect l="l" t="t" r="r" b="b"/>
              <a:pathLst>
                <a:path w="8303259" h="4398645">
                  <a:moveTo>
                    <a:pt x="8302752" y="0"/>
                  </a:moveTo>
                  <a:lnTo>
                    <a:pt x="0" y="0"/>
                  </a:lnTo>
                  <a:lnTo>
                    <a:pt x="0" y="4398264"/>
                  </a:lnTo>
                  <a:lnTo>
                    <a:pt x="8302752" y="4398264"/>
                  </a:lnTo>
                  <a:lnTo>
                    <a:pt x="8302752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83577" y="305257"/>
            <a:ext cx="3879215" cy="1782445"/>
          </a:xfrm>
          <a:prstGeom prst="rect"/>
        </p:spPr>
        <p:txBody>
          <a:bodyPr wrap="square" lIns="0" tIns="18415" rIns="0" bIns="0" rtlCol="0" vert="horz">
            <a:spAutoFit/>
          </a:bodyPr>
          <a:lstStyle/>
          <a:p>
            <a:pPr marL="1073150" marR="5080" indent="-1061085">
              <a:lnSpc>
                <a:spcPct val="99000"/>
              </a:lnSpc>
              <a:spcBef>
                <a:spcPts val="145"/>
              </a:spcBef>
            </a:pPr>
            <a:r>
              <a:rPr dirty="0" sz="4400" spc="-50" b="0">
                <a:solidFill>
                  <a:srgbClr val="404040"/>
                </a:solidFill>
                <a:latin typeface="Microsoft Sans Serif"/>
                <a:cs typeface="Microsoft Sans Serif"/>
              </a:rPr>
              <a:t>Благодарим</a:t>
            </a:r>
            <a:r>
              <a:rPr dirty="0" sz="4400" spc="35" b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4400" spc="-100" b="0">
                <a:solidFill>
                  <a:srgbClr val="404040"/>
                </a:solidFill>
                <a:latin typeface="Microsoft Sans Serif"/>
                <a:cs typeface="Microsoft Sans Serif"/>
              </a:rPr>
              <a:t>за </a:t>
            </a:r>
            <a:r>
              <a:rPr dirty="0" sz="4400" spc="-1155" b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4400" spc="-35" b="0">
                <a:solidFill>
                  <a:srgbClr val="404040"/>
                </a:solidFill>
                <a:latin typeface="Microsoft Sans Serif"/>
                <a:cs typeface="Microsoft Sans Serif"/>
              </a:rPr>
              <a:t>вниман</a:t>
            </a:r>
            <a:r>
              <a:rPr dirty="0" sz="4400" spc="-45" b="0">
                <a:solidFill>
                  <a:srgbClr val="404040"/>
                </a:solidFill>
                <a:latin typeface="Microsoft Sans Serif"/>
                <a:cs typeface="Microsoft Sans Serif"/>
              </a:rPr>
              <a:t>и</a:t>
            </a:r>
            <a:r>
              <a:rPr dirty="0" sz="4400" b="0">
                <a:solidFill>
                  <a:srgbClr val="404040"/>
                </a:solidFill>
                <a:latin typeface="Microsoft Sans Serif"/>
                <a:cs typeface="Microsoft Sans Serif"/>
              </a:rPr>
              <a:t>е</a:t>
            </a:r>
            <a:r>
              <a:rPr dirty="0" sz="7200" b="0">
                <a:solidFill>
                  <a:srgbClr val="404040"/>
                </a:solidFill>
                <a:latin typeface="Microsoft Sans Serif"/>
                <a:cs typeface="Microsoft Sans Serif"/>
              </a:rPr>
              <a:t>!</a:t>
            </a:r>
            <a:endParaRPr sz="7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3621" y="2473528"/>
            <a:ext cx="7633334" cy="405384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algn="ctr" marL="85725" marR="73660">
              <a:lnSpc>
                <a:spcPct val="100000"/>
              </a:lnSpc>
              <a:spcBef>
                <a:spcPts val="115"/>
              </a:spcBef>
            </a:pP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ФБУЗ</a:t>
            </a:r>
            <a:r>
              <a:rPr dirty="0" sz="24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«Центр</a:t>
            </a:r>
            <a:r>
              <a:rPr dirty="0" sz="2400" spc="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гигиены</a:t>
            </a:r>
            <a:r>
              <a:rPr dirty="0" sz="2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dirty="0" sz="2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эпидемиологии</a:t>
            </a:r>
            <a:r>
              <a:rPr dirty="0" sz="24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dirty="0" sz="2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городе </a:t>
            </a:r>
            <a:r>
              <a:rPr dirty="0" sz="2400" spc="-6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Санкт-Петербург»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algn="ctr" marL="373380" marR="359410" indent="-4445">
              <a:lnSpc>
                <a:spcPct val="100000"/>
              </a:lnSpc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ВЫ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МОЖЕТЕ ПОЛУЧИТЬ </a:t>
            </a:r>
            <a:r>
              <a:rPr dirty="0" sz="2400" spc="-30" b="1">
                <a:solidFill>
                  <a:srgbClr val="FFFFFF"/>
                </a:solidFill>
                <a:latin typeface="Arial"/>
                <a:cs typeface="Arial"/>
              </a:rPr>
              <a:t>БЕСПЛАТНО 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5" b="1">
                <a:solidFill>
                  <a:srgbClr val="FFFFFF"/>
                </a:solidFill>
                <a:latin typeface="Arial"/>
                <a:cs typeface="Arial"/>
              </a:rPr>
              <a:t>КОНСУЛЬТАЦИЮ</a:t>
            </a:r>
            <a:r>
              <a:rPr dirty="0" sz="2400" spc="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dirty="0" sz="2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ПРОИЗВОДСТВЕННОМУ </a:t>
            </a:r>
            <a:r>
              <a:rPr dirty="0" sz="2400" spc="-6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КОНТРОЛЮ</a:t>
            </a:r>
            <a:r>
              <a:rPr dirty="0" sz="2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10" b="1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dirty="0" sz="2400" spc="-40" b="1">
                <a:solidFill>
                  <a:srgbClr val="FFFFFF"/>
                </a:solidFill>
                <a:latin typeface="Arial"/>
                <a:cs typeface="Arial"/>
              </a:rPr>
              <a:t> ОБРАЗОВАТЕЛЬНЫХ</a:t>
            </a:r>
            <a:endParaRPr sz="2400">
              <a:latin typeface="Arial"/>
              <a:cs typeface="Arial"/>
            </a:endParaRPr>
          </a:p>
          <a:p>
            <a:pPr algn="ctr" marL="5080">
              <a:lnSpc>
                <a:spcPct val="100000"/>
              </a:lnSpc>
              <a:spcBef>
                <a:spcPts val="5"/>
              </a:spcBef>
            </a:pPr>
            <a:r>
              <a:rPr dirty="0" sz="2400" spc="-30" b="1">
                <a:solidFill>
                  <a:srgbClr val="FFFFFF"/>
                </a:solidFill>
                <a:latin typeface="Arial"/>
                <a:cs typeface="Arial"/>
              </a:rPr>
              <a:t>ОРГАНИЗАЦИЯХ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Напишите</a:t>
            </a:r>
            <a:r>
              <a:rPr dirty="0" sz="2400" spc="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Ваш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вопрос,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ФИО</a:t>
            </a:r>
            <a:r>
              <a:rPr dirty="0" sz="24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dirty="0" sz="24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номер</a:t>
            </a:r>
            <a:r>
              <a:rPr dirty="0" sz="24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телефона</a:t>
            </a:r>
            <a:r>
              <a:rPr dirty="0" sz="2400" spc="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dirty="0" sz="2400" spc="-6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электронную</a:t>
            </a:r>
            <a:r>
              <a:rPr dirty="0" sz="2400" spc="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почту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dirty="0" sz="2400" spc="10" b="1">
                <a:solidFill>
                  <a:srgbClr val="FFFFFF"/>
                </a:solidFill>
                <a:latin typeface="Arial"/>
                <a:cs typeface="Arial"/>
              </a:rPr>
              <a:t>мы</a:t>
            </a:r>
            <a:r>
              <a:rPr dirty="0" sz="24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свяжемся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с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Вами</a:t>
            </a:r>
            <a:endParaRPr sz="2400">
              <a:latin typeface="Arial"/>
              <a:cs typeface="Arial"/>
            </a:endParaRPr>
          </a:p>
          <a:p>
            <a:pPr algn="ctr" marL="3810">
              <a:lnSpc>
                <a:spcPct val="100000"/>
              </a:lnSpc>
              <a:spcBef>
                <a:spcPts val="5"/>
              </a:spcBef>
            </a:pP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e-mail:</a:t>
            </a:r>
            <a:r>
              <a:rPr dirty="0" sz="24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school_rpn@inbox.ru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1282" y="0"/>
            <a:ext cx="78994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5"/>
              <a:t>Особенности</a:t>
            </a:r>
            <a:r>
              <a:rPr dirty="0" sz="4000" spc="-20"/>
              <a:t> </a:t>
            </a:r>
            <a:r>
              <a:rPr dirty="0" sz="4000" spc="-30"/>
              <a:t>детского</a:t>
            </a:r>
            <a:r>
              <a:rPr dirty="0" sz="4000" spc="-45"/>
              <a:t> </a:t>
            </a:r>
            <a:r>
              <a:rPr dirty="0" sz="4000" spc="-15"/>
              <a:t>питания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175" y="3287267"/>
            <a:ext cx="4320540" cy="310438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9453" y="704849"/>
            <a:ext cx="11854180" cy="538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99060">
              <a:lnSpc>
                <a:spcPct val="100000"/>
              </a:lnSpc>
              <a:spcBef>
                <a:spcPts val="110"/>
              </a:spcBef>
              <a:tabLst>
                <a:tab pos="1151255" algn="l"/>
                <a:tab pos="1452880" algn="l"/>
                <a:tab pos="3277870" algn="l"/>
                <a:tab pos="4627245" algn="l"/>
                <a:tab pos="5971540" algn="l"/>
                <a:tab pos="7430770" algn="l"/>
                <a:tab pos="8597265" algn="l"/>
                <a:tab pos="10038080" algn="l"/>
              </a:tabLst>
            </a:pPr>
            <a:r>
              <a:rPr dirty="0" u="heavy" sz="2400" spc="10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В</a:t>
            </a:r>
            <a:r>
              <a:rPr dirty="0" u="heavy" sz="2400" spc="-20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м</a:t>
            </a:r>
            <a:r>
              <a:rPr dirty="0" u="heavy" sz="2400" spc="45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е</a:t>
            </a:r>
            <a:r>
              <a:rPr dirty="0" u="heavy" sz="2400" spc="-25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с</a:t>
            </a:r>
            <a:r>
              <a:rPr dirty="0" u="heavy" sz="2400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т</a:t>
            </a:r>
            <a:r>
              <a:rPr dirty="0" u="heavy" sz="2400" spc="5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е</a:t>
            </a:r>
            <a:r>
              <a:rPr dirty="0" u="heavy" sz="2400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heavy" sz="2400" spc="5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с</a:t>
            </a:r>
            <a:r>
              <a:rPr dirty="0" u="heavy" sz="2400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heavy" sz="2400" spc="15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п</a:t>
            </a:r>
            <a:r>
              <a:rPr dirty="0" u="heavy" sz="2400" spc="-40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р</a:t>
            </a:r>
            <a:r>
              <a:rPr dirty="0" u="heavy" sz="2400" spc="-50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о</a:t>
            </a:r>
            <a:r>
              <a:rPr dirty="0" u="heavy" sz="2400" spc="-25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д</a:t>
            </a:r>
            <a:r>
              <a:rPr dirty="0" u="heavy" sz="2400" spc="20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у</a:t>
            </a:r>
            <a:r>
              <a:rPr dirty="0" u="heavy" sz="2400" spc="-15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к</a:t>
            </a:r>
            <a:r>
              <a:rPr dirty="0" u="heavy" sz="2400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т</a:t>
            </a:r>
            <a:r>
              <a:rPr dirty="0" u="heavy" sz="2400" spc="25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а</a:t>
            </a:r>
            <a:r>
              <a:rPr dirty="0" u="heavy" sz="2400" spc="-15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м</a:t>
            </a:r>
            <a:r>
              <a:rPr dirty="0" u="heavy" sz="2400" spc="5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и</a:t>
            </a:r>
            <a:r>
              <a:rPr dirty="0" u="heavy" sz="2400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heavy" sz="2400" spc="5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д</a:t>
            </a:r>
            <a:r>
              <a:rPr dirty="0" u="heavy" sz="2400" spc="-20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е</a:t>
            </a:r>
            <a:r>
              <a:rPr dirty="0" u="heavy" sz="2400" spc="40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т</a:t>
            </a:r>
            <a:r>
              <a:rPr dirty="0" u="heavy" sz="2400" spc="-25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с</a:t>
            </a:r>
            <a:r>
              <a:rPr dirty="0" u="heavy" sz="2400" spc="-20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к</a:t>
            </a:r>
            <a:r>
              <a:rPr dirty="0" u="heavy" sz="2400" spc="15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о</a:t>
            </a:r>
            <a:r>
              <a:rPr dirty="0" u="heavy" sz="2400" spc="-85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г</a:t>
            </a:r>
            <a:r>
              <a:rPr dirty="0" u="heavy" sz="2400" spc="5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о</a:t>
            </a:r>
            <a:r>
              <a:rPr dirty="0" u="heavy" sz="2400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heavy" sz="2400" spc="15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п</a:t>
            </a:r>
            <a:r>
              <a:rPr dirty="0" u="heavy" sz="2400" spc="-15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и</a:t>
            </a:r>
            <a:r>
              <a:rPr dirty="0" u="heavy" sz="2400" spc="40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т</a:t>
            </a:r>
            <a:r>
              <a:rPr dirty="0" u="heavy" sz="2400" spc="-10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а</a:t>
            </a:r>
            <a:r>
              <a:rPr dirty="0" u="heavy" sz="2400" spc="15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ни</a:t>
            </a:r>
            <a:r>
              <a:rPr dirty="0" u="heavy" sz="2400" spc="5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я</a:t>
            </a:r>
            <a:r>
              <a:rPr dirty="0" u="heavy" sz="2400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heavy" sz="2400" spc="15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о</a:t>
            </a:r>
            <a:r>
              <a:rPr dirty="0" u="heavy" sz="2400" spc="-5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р</a:t>
            </a:r>
            <a:r>
              <a:rPr dirty="0" u="heavy" sz="2400" spc="-50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г</a:t>
            </a:r>
            <a:r>
              <a:rPr dirty="0" u="heavy" sz="2400" spc="15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а</a:t>
            </a:r>
            <a:r>
              <a:rPr dirty="0" u="heavy" sz="2400" spc="-20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н</a:t>
            </a:r>
            <a:r>
              <a:rPr dirty="0" u="heavy" sz="2400" spc="15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и</a:t>
            </a:r>
            <a:r>
              <a:rPr dirty="0" u="heavy" sz="2400" spc="-70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з</a:t>
            </a:r>
            <a:r>
              <a:rPr dirty="0" u="heavy" sz="2400" spc="5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м</a:t>
            </a:r>
            <a:r>
              <a:rPr dirty="0" u="heavy" sz="2400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heavy" sz="2400" spc="-30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д</a:t>
            </a:r>
            <a:r>
              <a:rPr dirty="0" u="heavy" sz="2400" spc="-50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о</a:t>
            </a:r>
            <a:r>
              <a:rPr dirty="0" u="heavy" sz="2400" spc="15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л</a:t>
            </a:r>
            <a:r>
              <a:rPr dirty="0" u="heavy" sz="2400" spc="-55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ж</a:t>
            </a:r>
            <a:r>
              <a:rPr dirty="0" u="heavy" sz="2400" spc="10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е</a:t>
            </a:r>
            <a:r>
              <a:rPr dirty="0" u="heavy" sz="2400" spc="5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н</a:t>
            </a:r>
            <a:r>
              <a:rPr dirty="0" u="heavy" sz="2400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heavy" sz="2400" spc="-20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п</a:t>
            </a:r>
            <a:r>
              <a:rPr dirty="0" u="heavy" sz="2400" spc="-15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о</a:t>
            </a:r>
            <a:r>
              <a:rPr dirty="0" u="heavy" sz="2400" spc="-20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л</a:t>
            </a:r>
            <a:r>
              <a:rPr dirty="0" u="heavy" sz="2400" spc="-15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у</a:t>
            </a:r>
            <a:r>
              <a:rPr dirty="0" u="heavy" sz="2400" spc="5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ч</a:t>
            </a:r>
            <a:r>
              <a:rPr dirty="0" u="heavy" sz="2400" spc="-50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а</a:t>
            </a:r>
            <a:r>
              <a:rPr dirty="0" u="heavy" sz="2400" spc="-30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т</a:t>
            </a:r>
            <a:r>
              <a:rPr dirty="0" u="heavy" sz="2400" spc="5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ь</a:t>
            </a:r>
            <a:r>
              <a:rPr dirty="0" u="heavy" sz="2400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heavy" sz="2400" spc="-20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н</a:t>
            </a:r>
            <a:r>
              <a:rPr dirty="0" u="heavy" sz="2400" spc="10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е</a:t>
            </a:r>
            <a:r>
              <a:rPr dirty="0" u="heavy" sz="2400" spc="15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о</a:t>
            </a:r>
            <a:r>
              <a:rPr dirty="0" u="heavy" sz="2400" spc="-85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б</a:t>
            </a:r>
            <a:r>
              <a:rPr dirty="0" u="heavy" sz="2400" spc="-125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х</a:t>
            </a:r>
            <a:r>
              <a:rPr dirty="0" u="heavy" sz="2400" spc="-85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о</a:t>
            </a:r>
            <a:r>
              <a:rPr dirty="0" u="heavy" sz="2400" spc="5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д</a:t>
            </a:r>
            <a:r>
              <a:rPr dirty="0" u="heavy" sz="2400" spc="-15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и</a:t>
            </a:r>
            <a:r>
              <a:rPr dirty="0" u="heavy" sz="2400" spc="-20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м</a:t>
            </a:r>
            <a:r>
              <a:rPr dirty="0" u="heavy" sz="2400" spc="-15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о</a:t>
            </a:r>
            <a:r>
              <a:rPr dirty="0" u="heavy" sz="2400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е </a:t>
            </a:r>
            <a:r>
              <a:rPr dirty="0" sz="2400" b="1">
                <a:solidFill>
                  <a:srgbClr val="542F8D"/>
                </a:solidFill>
                <a:latin typeface="Times New Roman"/>
                <a:cs typeface="Times New Roman"/>
              </a:rPr>
              <a:t> </a:t>
            </a:r>
            <a:r>
              <a:rPr dirty="0" u="heavy" sz="2400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количество</a:t>
            </a:r>
            <a:r>
              <a:rPr dirty="0" u="heavy" sz="2400" spc="-140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spc="5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полезных</a:t>
            </a:r>
            <a:r>
              <a:rPr dirty="0" u="heavy" sz="2400" spc="-70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питательных</a:t>
            </a:r>
            <a:r>
              <a:rPr dirty="0" u="heavy" sz="2400" spc="-114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spc="10" b="1">
                <a:solidFill>
                  <a:srgbClr val="542F8D"/>
                </a:solidFill>
                <a:uFill>
                  <a:solidFill>
                    <a:srgbClr val="542F8D"/>
                  </a:solidFill>
                </a:uFill>
                <a:latin typeface="Times New Roman"/>
                <a:cs typeface="Times New Roman"/>
              </a:rPr>
              <a:t>веществ.</a:t>
            </a:r>
            <a:endParaRPr sz="2400">
              <a:latin typeface="Times New Roman"/>
              <a:cs typeface="Times New Roman"/>
            </a:endParaRPr>
          </a:p>
          <a:p>
            <a:pPr algn="just" marL="81915" marR="296545">
              <a:lnSpc>
                <a:spcPct val="100000"/>
              </a:lnSpc>
              <a:spcBef>
                <a:spcPts val="1935"/>
              </a:spcBef>
            </a:pPr>
            <a:r>
              <a:rPr dirty="0" u="heavy" sz="1800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Белки</a:t>
            </a:r>
            <a:r>
              <a:rPr dirty="0" sz="1800" spc="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-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считаются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главным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строительным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материалом,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без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которого</a:t>
            </a:r>
            <a:r>
              <a:rPr dirty="0" sz="1800" spc="470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невозможно</a:t>
            </a:r>
            <a:r>
              <a:rPr dirty="0" sz="1800" spc="459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появление 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новых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клеток,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развитие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организма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и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40" b="1">
                <a:latin typeface="Arial"/>
                <a:cs typeface="Arial"/>
              </a:rPr>
              <a:t>рост.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spc="5" b="1">
                <a:latin typeface="Arial"/>
                <a:cs typeface="Arial"/>
              </a:rPr>
              <a:t>При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нехватке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белка,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30" b="1">
                <a:latin typeface="Arial"/>
                <a:cs typeface="Arial"/>
              </a:rPr>
              <a:t>это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негативно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отражается</a:t>
            </a:r>
            <a:r>
              <a:rPr dirty="0" sz="1800" spc="-10" b="1">
                <a:latin typeface="Arial"/>
                <a:cs typeface="Arial"/>
              </a:rPr>
              <a:t> на 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иммунитете,</a:t>
            </a:r>
            <a:r>
              <a:rPr dirty="0" sz="1800" spc="160" b="1">
                <a:latin typeface="Arial"/>
                <a:cs typeface="Arial"/>
              </a:rPr>
              <a:t> </a:t>
            </a:r>
            <a:r>
              <a:rPr dirty="0" sz="1800" spc="-45" b="1">
                <a:latin typeface="Arial"/>
                <a:cs typeface="Arial"/>
              </a:rPr>
              <a:t>может</a:t>
            </a:r>
            <a:r>
              <a:rPr dirty="0" sz="1800" spc="130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привести</a:t>
            </a:r>
            <a:r>
              <a:rPr dirty="0" sz="1800" spc="55" b="1"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C1C1C"/>
                </a:solidFill>
                <a:latin typeface="Arial"/>
                <a:cs typeface="Arial"/>
              </a:rPr>
              <a:t>к </a:t>
            </a:r>
            <a:r>
              <a:rPr dirty="0" sz="1800" spc="-25" b="1">
                <a:solidFill>
                  <a:srgbClr val="1C1C1C"/>
                </a:solidFill>
                <a:latin typeface="Arial"/>
                <a:cs typeface="Arial"/>
              </a:rPr>
              <a:t>замедленному</a:t>
            </a:r>
            <a:r>
              <a:rPr dirty="0" sz="1800" spc="110" b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C1C1C"/>
                </a:solidFill>
                <a:latin typeface="Arial"/>
                <a:cs typeface="Arial"/>
              </a:rPr>
              <a:t>развитию.</a:t>
            </a:r>
            <a:endParaRPr sz="1800">
              <a:latin typeface="Arial"/>
              <a:cs typeface="Arial"/>
            </a:endParaRPr>
          </a:p>
          <a:p>
            <a:pPr algn="just" marL="81915" marR="292100">
              <a:lnSpc>
                <a:spcPct val="100000"/>
              </a:lnSpc>
              <a:spcBef>
                <a:spcPts val="5"/>
              </a:spcBef>
            </a:pPr>
            <a:r>
              <a:rPr dirty="0" u="heavy" sz="1800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Жиры</a:t>
            </a:r>
            <a:r>
              <a:rPr dirty="0" sz="1800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-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поддерживают </a:t>
            </a:r>
            <a:r>
              <a:rPr dirty="0" sz="1800" b="1">
                <a:latin typeface="Arial"/>
                <a:cs typeface="Arial"/>
              </a:rPr>
              <a:t>и </a:t>
            </a:r>
            <a:r>
              <a:rPr dirty="0" sz="1800" spc="-10" b="1">
                <a:latin typeface="Arial"/>
                <a:cs typeface="Arial"/>
              </a:rPr>
              <a:t>укрепляют иммунную </a:t>
            </a:r>
            <a:r>
              <a:rPr dirty="0" sz="1800" spc="-30" b="1">
                <a:latin typeface="Arial"/>
                <a:cs typeface="Arial"/>
              </a:rPr>
              <a:t>систему, </a:t>
            </a:r>
            <a:r>
              <a:rPr dirty="0" sz="1800" spc="-10" b="1">
                <a:latin typeface="Arial"/>
                <a:cs typeface="Arial"/>
              </a:rPr>
              <a:t>возобновляют затраченную </a:t>
            </a:r>
            <a:r>
              <a:rPr dirty="0" sz="1800" spc="5" b="1">
                <a:latin typeface="Arial"/>
                <a:cs typeface="Arial"/>
              </a:rPr>
              <a:t>энергию. </a:t>
            </a:r>
            <a:r>
              <a:rPr dirty="0" sz="1800" b="1">
                <a:latin typeface="Arial"/>
                <a:cs typeface="Arial"/>
              </a:rPr>
              <a:t>В 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жирах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содержатся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витамины</a:t>
            </a:r>
            <a:r>
              <a:rPr dirty="0" sz="1800" spc="1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А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и</a:t>
            </a:r>
            <a:r>
              <a:rPr dirty="0" sz="1800" spc="15" b="1">
                <a:latin typeface="Arial"/>
                <a:cs typeface="Arial"/>
              </a:rPr>
              <a:t> </a:t>
            </a:r>
            <a:r>
              <a:rPr dirty="0" sz="1800" spc="5" b="1">
                <a:latin typeface="Arial"/>
                <a:cs typeface="Arial"/>
              </a:rPr>
              <a:t>Д,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которые</a:t>
            </a:r>
            <a:r>
              <a:rPr dirty="0" sz="1800" spc="1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особенно </a:t>
            </a:r>
            <a:r>
              <a:rPr dirty="0" sz="1800" spc="-15" b="1">
                <a:latin typeface="Arial"/>
                <a:cs typeface="Arial"/>
              </a:rPr>
              <a:t>важны</a:t>
            </a:r>
            <a:r>
              <a:rPr dirty="0" sz="1800" spc="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для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детского</a:t>
            </a:r>
            <a:r>
              <a:rPr dirty="0" sz="1800" spc="70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организма</a:t>
            </a:r>
            <a:r>
              <a:rPr dirty="0" sz="1800" spc="-15">
                <a:latin typeface="Microsoft Sans Serif"/>
                <a:cs typeface="Microsoft Sans Serif"/>
              </a:rPr>
              <a:t>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algn="just" marL="4669790" marR="13335">
              <a:lnSpc>
                <a:spcPct val="100000"/>
              </a:lnSpc>
            </a:pPr>
            <a:r>
              <a:rPr dirty="0" u="heavy" sz="1800" spc="-25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Углеводы</a:t>
            </a:r>
            <a:r>
              <a:rPr dirty="0" sz="1800" spc="-2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—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энергетическая функция. </a:t>
            </a:r>
            <a:r>
              <a:rPr dirty="0" sz="1800" spc="15" b="1">
                <a:latin typeface="Arial"/>
                <a:cs typeface="Arial"/>
              </a:rPr>
              <a:t>Их </a:t>
            </a:r>
            <a:r>
              <a:rPr dirty="0" sz="1800" spc="-10" b="1">
                <a:latin typeface="Arial"/>
                <a:cs typeface="Arial"/>
              </a:rPr>
              <a:t>излишек </a:t>
            </a:r>
            <a:r>
              <a:rPr dirty="0" sz="1800" spc="-5" b="1">
                <a:latin typeface="Arial"/>
                <a:cs typeface="Arial"/>
              </a:rPr>
              <a:t>приводит </a:t>
            </a:r>
            <a:r>
              <a:rPr dirty="0" sz="1800" b="1">
                <a:latin typeface="Arial"/>
                <a:cs typeface="Arial"/>
              </a:rPr>
              <a:t>к </a:t>
            </a:r>
            <a:r>
              <a:rPr dirty="0" sz="1800" spc="-49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ожирению.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Дети,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которые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потребляют</a:t>
            </a:r>
            <a:r>
              <a:rPr dirty="0" sz="1800" spc="-15" b="1">
                <a:latin typeface="Arial"/>
                <a:cs typeface="Arial"/>
              </a:rPr>
              <a:t> большое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количество 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углеводов,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чаще</a:t>
            </a:r>
            <a:r>
              <a:rPr dirty="0" sz="1800" spc="8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остальных</a:t>
            </a:r>
            <a:r>
              <a:rPr dirty="0" sz="1800" spc="20" b="1">
                <a:latin typeface="Arial"/>
                <a:cs typeface="Arial"/>
              </a:rPr>
              <a:t> </a:t>
            </a:r>
            <a:r>
              <a:rPr dirty="0" sz="1800" spc="-40" b="1">
                <a:latin typeface="Arial"/>
                <a:cs typeface="Arial"/>
              </a:rPr>
              <a:t>болеют.</a:t>
            </a:r>
            <a:endParaRPr sz="1800">
              <a:latin typeface="Arial"/>
              <a:cs typeface="Arial"/>
            </a:endParaRPr>
          </a:p>
          <a:p>
            <a:pPr algn="just" marL="4669790" marR="5080">
              <a:lnSpc>
                <a:spcPct val="100000"/>
              </a:lnSpc>
              <a:spcBef>
                <a:spcPts val="5"/>
              </a:spcBef>
            </a:pPr>
            <a:r>
              <a:rPr dirty="0" u="heavy" sz="1800" spc="-5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Витамины</a:t>
            </a:r>
            <a:r>
              <a:rPr dirty="0" sz="1800" spc="-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- </a:t>
            </a:r>
            <a:r>
              <a:rPr dirty="0" sz="1800" spc="-5" b="1">
                <a:latin typeface="Arial"/>
                <a:cs typeface="Arial"/>
              </a:rPr>
              <a:t>организм ребенка </a:t>
            </a:r>
            <a:r>
              <a:rPr dirty="0" sz="1800" b="1">
                <a:latin typeface="Arial"/>
                <a:cs typeface="Arial"/>
              </a:rPr>
              <a:t>в </a:t>
            </a:r>
            <a:r>
              <a:rPr dirty="0" sz="1800" spc="-5" b="1">
                <a:latin typeface="Arial"/>
                <a:cs typeface="Arial"/>
              </a:rPr>
              <a:t>большей степени </a:t>
            </a:r>
            <a:r>
              <a:rPr dirty="0" sz="1800" spc="-10" b="1">
                <a:latin typeface="Arial"/>
                <a:cs typeface="Arial"/>
              </a:rPr>
              <a:t>нуждается </a:t>
            </a:r>
            <a:r>
              <a:rPr dirty="0" sz="1800" b="1">
                <a:latin typeface="Arial"/>
                <a:cs typeface="Arial"/>
              </a:rPr>
              <a:t>в </a:t>
            </a:r>
            <a:r>
              <a:rPr dirty="0" sz="1800" spc="-49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витаминах </a:t>
            </a:r>
            <a:r>
              <a:rPr dirty="0" sz="1800" b="1">
                <a:latin typeface="Arial"/>
                <a:cs typeface="Arial"/>
              </a:rPr>
              <a:t>А и </a:t>
            </a:r>
            <a:r>
              <a:rPr dirty="0" sz="1800" spc="5" b="1">
                <a:latin typeface="Arial"/>
                <a:cs typeface="Arial"/>
              </a:rPr>
              <a:t>Д. </a:t>
            </a:r>
            <a:r>
              <a:rPr dirty="0" sz="1800" spc="-10" b="1">
                <a:latin typeface="Arial"/>
                <a:cs typeface="Arial"/>
              </a:rPr>
              <a:t>Витамин </a:t>
            </a:r>
            <a:r>
              <a:rPr dirty="0" sz="1800" b="1">
                <a:latin typeface="Arial"/>
                <a:cs typeface="Arial"/>
              </a:rPr>
              <a:t>А </a:t>
            </a:r>
            <a:r>
              <a:rPr dirty="0" sz="1800" spc="-15" b="1">
                <a:latin typeface="Arial"/>
                <a:cs typeface="Arial"/>
              </a:rPr>
              <a:t>отвечает </a:t>
            </a:r>
            <a:r>
              <a:rPr dirty="0" sz="1800" b="1">
                <a:latin typeface="Arial"/>
                <a:cs typeface="Arial"/>
              </a:rPr>
              <a:t>за </a:t>
            </a:r>
            <a:r>
              <a:rPr dirty="0" sz="1800" spc="-10" b="1">
                <a:latin typeface="Arial"/>
                <a:cs typeface="Arial"/>
              </a:rPr>
              <a:t>работу </a:t>
            </a:r>
            <a:r>
              <a:rPr dirty="0" sz="1800" b="1">
                <a:latin typeface="Arial"/>
                <a:cs typeface="Arial"/>
              </a:rPr>
              <a:t>эндокринной 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системы. </a:t>
            </a:r>
            <a:r>
              <a:rPr dirty="0" sz="1800" spc="5" b="1">
                <a:latin typeface="Arial"/>
                <a:cs typeface="Arial"/>
              </a:rPr>
              <a:t>При </a:t>
            </a:r>
            <a:r>
              <a:rPr dirty="0" sz="1800" spc="-15" b="1">
                <a:latin typeface="Arial"/>
                <a:cs typeface="Arial"/>
              </a:rPr>
              <a:t>нехватке </a:t>
            </a:r>
            <a:r>
              <a:rPr dirty="0" sz="1800" spc="-10" b="1">
                <a:latin typeface="Arial"/>
                <a:cs typeface="Arial"/>
              </a:rPr>
              <a:t>витамина </a:t>
            </a:r>
            <a:r>
              <a:rPr dirty="0" sz="1800" b="1">
                <a:latin typeface="Arial"/>
                <a:cs typeface="Arial"/>
              </a:rPr>
              <a:t>Д </a:t>
            </a:r>
            <a:r>
              <a:rPr dirty="0" sz="1800" spc="-30" b="1">
                <a:latin typeface="Arial"/>
                <a:cs typeface="Arial"/>
              </a:rPr>
              <a:t>может </a:t>
            </a:r>
            <a:r>
              <a:rPr dirty="0" sz="1800" spc="-5" b="1">
                <a:latin typeface="Arial"/>
                <a:cs typeface="Arial"/>
              </a:rPr>
              <a:t>развиваться </a:t>
            </a:r>
            <a:r>
              <a:rPr dirty="0" sz="1800" spc="-35" b="1">
                <a:latin typeface="Arial"/>
                <a:cs typeface="Arial"/>
              </a:rPr>
              <a:t>рахит. 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Витамины</a:t>
            </a:r>
            <a:r>
              <a:rPr dirty="0" sz="1800" spc="110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группы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В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отвечают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за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работу</a:t>
            </a:r>
            <a:r>
              <a:rPr dirty="0" sz="1800" spc="15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головного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мозга.</a:t>
            </a:r>
            <a:endParaRPr sz="1800">
              <a:latin typeface="Arial"/>
              <a:cs typeface="Arial"/>
            </a:endParaRPr>
          </a:p>
          <a:p>
            <a:pPr algn="just" marL="4669790" marR="6350">
              <a:lnSpc>
                <a:spcPct val="100000"/>
              </a:lnSpc>
              <a:spcBef>
                <a:spcPts val="5"/>
              </a:spcBef>
            </a:pPr>
            <a:r>
              <a:rPr dirty="0" u="heavy" sz="1800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Минералы</a:t>
            </a:r>
            <a:r>
              <a:rPr dirty="0" sz="1800" spc="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—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в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рационе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ребенка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должна</a:t>
            </a:r>
            <a:r>
              <a:rPr dirty="0" sz="1800" spc="46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присутствовать </a:t>
            </a:r>
            <a:r>
              <a:rPr dirty="0" sz="1800" spc="-5" b="1">
                <a:latin typeface="Arial"/>
                <a:cs typeface="Arial"/>
              </a:rPr>
              <a:t> пища, </a:t>
            </a:r>
            <a:r>
              <a:rPr dirty="0" sz="1800" b="1">
                <a:latin typeface="Arial"/>
                <a:cs typeface="Arial"/>
              </a:rPr>
              <a:t>в </a:t>
            </a:r>
            <a:r>
              <a:rPr dirty="0" sz="1800" spc="-15" b="1">
                <a:latin typeface="Arial"/>
                <a:cs typeface="Arial"/>
              </a:rPr>
              <a:t>которой содержатся </a:t>
            </a:r>
            <a:r>
              <a:rPr dirty="0" sz="1800" b="1">
                <a:latin typeface="Arial"/>
                <a:cs typeface="Arial"/>
              </a:rPr>
              <a:t>следующие </a:t>
            </a:r>
            <a:r>
              <a:rPr dirty="0" sz="1800" spc="-5" b="1">
                <a:latin typeface="Arial"/>
                <a:cs typeface="Arial"/>
              </a:rPr>
              <a:t>минералы: </a:t>
            </a:r>
            <a:r>
              <a:rPr dirty="0" sz="1800" spc="-20" b="1">
                <a:latin typeface="Arial"/>
                <a:cs typeface="Arial"/>
              </a:rPr>
              <a:t>железо, 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кальций,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йод.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2913" y="180289"/>
            <a:ext cx="101473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latin typeface="Times New Roman"/>
                <a:cs typeface="Times New Roman"/>
              </a:rPr>
              <a:t>Организация</a:t>
            </a:r>
            <a:r>
              <a:rPr dirty="0" sz="4000" spc="-75">
                <a:latin typeface="Times New Roman"/>
                <a:cs typeface="Times New Roman"/>
              </a:rPr>
              <a:t> </a:t>
            </a:r>
            <a:r>
              <a:rPr dirty="0" sz="4000" spc="-15">
                <a:latin typeface="Times New Roman"/>
                <a:cs typeface="Times New Roman"/>
              </a:rPr>
              <a:t>правильного</a:t>
            </a:r>
            <a:r>
              <a:rPr dirty="0" sz="4000" spc="-25">
                <a:latin typeface="Times New Roman"/>
                <a:cs typeface="Times New Roman"/>
              </a:rPr>
              <a:t> </a:t>
            </a:r>
            <a:r>
              <a:rPr dirty="0" sz="4000" spc="-20">
                <a:latin typeface="Times New Roman"/>
                <a:cs typeface="Times New Roman"/>
              </a:rPr>
              <a:t>режима</a:t>
            </a:r>
            <a:r>
              <a:rPr dirty="0" sz="4000" spc="10">
                <a:latin typeface="Times New Roman"/>
                <a:cs typeface="Times New Roman"/>
              </a:rPr>
              <a:t> </a:t>
            </a:r>
            <a:r>
              <a:rPr dirty="0" sz="4000">
                <a:latin typeface="Times New Roman"/>
                <a:cs typeface="Times New Roman"/>
              </a:rPr>
              <a:t>питания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" y="2638044"/>
            <a:ext cx="4430268" cy="30449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56971" y="1097661"/>
            <a:ext cx="11285220" cy="533209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401320">
              <a:lnSpc>
                <a:spcPct val="101000"/>
              </a:lnSpc>
              <a:spcBef>
                <a:spcPts val="70"/>
              </a:spcBef>
            </a:pPr>
            <a:r>
              <a:rPr dirty="0" sz="2200" spc="-20" b="1">
                <a:latin typeface="Arial"/>
                <a:cs typeface="Arial"/>
              </a:rPr>
              <a:t>Рацион</a:t>
            </a:r>
            <a:r>
              <a:rPr dirty="0" sz="2200" spc="45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школьника</a:t>
            </a:r>
            <a:r>
              <a:rPr dirty="0" sz="2200" spc="45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зависит</a:t>
            </a:r>
            <a:r>
              <a:rPr dirty="0" sz="2200" spc="40" b="1">
                <a:latin typeface="Arial"/>
                <a:cs typeface="Arial"/>
              </a:rPr>
              <a:t> </a:t>
            </a:r>
            <a:r>
              <a:rPr dirty="0" sz="2200" spc="-45" b="1">
                <a:latin typeface="Arial"/>
                <a:cs typeface="Arial"/>
              </a:rPr>
              <a:t>от</a:t>
            </a:r>
            <a:r>
              <a:rPr dirty="0" sz="2200" spc="45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его</a:t>
            </a:r>
            <a:r>
              <a:rPr dirty="0" sz="2200" spc="30" b="1">
                <a:latin typeface="Arial"/>
                <a:cs typeface="Arial"/>
              </a:rPr>
              <a:t> </a:t>
            </a:r>
            <a:r>
              <a:rPr dirty="0" sz="2200" spc="-30" b="1">
                <a:latin typeface="Arial"/>
                <a:cs typeface="Arial"/>
              </a:rPr>
              <a:t>возраста.</a:t>
            </a:r>
            <a:r>
              <a:rPr dirty="0" sz="2200" spc="155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Детям</a:t>
            </a:r>
            <a:r>
              <a:rPr dirty="0" sz="2200" spc="65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школьного</a:t>
            </a:r>
            <a:r>
              <a:rPr dirty="0" sz="2200" spc="70" b="1">
                <a:latin typeface="Arial"/>
                <a:cs typeface="Arial"/>
              </a:rPr>
              <a:t> </a:t>
            </a:r>
            <a:r>
              <a:rPr dirty="0" sz="2200" spc="-30" b="1">
                <a:latin typeface="Arial"/>
                <a:cs typeface="Arial"/>
              </a:rPr>
              <a:t>возраста</a:t>
            </a:r>
            <a:r>
              <a:rPr dirty="0" sz="2200" spc="15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нужно </a:t>
            </a:r>
            <a:r>
              <a:rPr dirty="0" sz="2200" spc="-595" b="1">
                <a:latin typeface="Arial"/>
                <a:cs typeface="Arial"/>
              </a:rPr>
              <a:t> </a:t>
            </a:r>
            <a:r>
              <a:rPr dirty="0" sz="2200" spc="-30" b="1">
                <a:latin typeface="Arial"/>
                <a:cs typeface="Arial"/>
              </a:rPr>
              <a:t>питаться</a:t>
            </a:r>
            <a:r>
              <a:rPr dirty="0" sz="2200" spc="15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как</a:t>
            </a:r>
            <a:r>
              <a:rPr dirty="0" sz="2200" spc="-20" b="1">
                <a:latin typeface="Arial"/>
                <a:cs typeface="Arial"/>
              </a:rPr>
              <a:t> минимум</a:t>
            </a:r>
            <a:r>
              <a:rPr dirty="0" sz="2200" spc="8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4</a:t>
            </a:r>
            <a:r>
              <a:rPr dirty="0" sz="220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раза</a:t>
            </a:r>
            <a:r>
              <a:rPr dirty="0" sz="2200" spc="-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на</a:t>
            </a:r>
            <a:r>
              <a:rPr dirty="0" sz="2200" spc="-5" b="1">
                <a:latin typeface="Arial"/>
                <a:cs typeface="Arial"/>
              </a:rPr>
              <a:t> день</a:t>
            </a:r>
            <a:r>
              <a:rPr dirty="0" sz="2200" spc="-5">
                <a:latin typeface="Microsoft Sans Serif"/>
                <a:cs typeface="Microsoft Sans Serif"/>
              </a:rPr>
              <a:t>.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00">
              <a:latin typeface="Microsoft Sans Serif"/>
              <a:cs typeface="Microsoft Sans Serif"/>
            </a:endParaRPr>
          </a:p>
          <a:p>
            <a:pPr marL="4540885" indent="-288290">
              <a:lnSpc>
                <a:spcPct val="100000"/>
              </a:lnSpc>
              <a:buFont typeface="Wingdings"/>
              <a:buChar char=""/>
              <a:tabLst>
                <a:tab pos="4541520" algn="l"/>
              </a:tabLst>
            </a:pPr>
            <a:r>
              <a:rPr dirty="0" sz="1800" b="1">
                <a:solidFill>
                  <a:srgbClr val="1E6A39"/>
                </a:solidFill>
                <a:latin typeface="Arial"/>
                <a:cs typeface="Arial"/>
              </a:rPr>
              <a:t>В </a:t>
            </a:r>
            <a:r>
              <a:rPr dirty="0" sz="1800" spc="-20" b="1">
                <a:solidFill>
                  <a:srgbClr val="1E6A39"/>
                </a:solidFill>
                <a:latin typeface="Arial"/>
                <a:cs typeface="Arial"/>
              </a:rPr>
              <a:t>пище</a:t>
            </a:r>
            <a:r>
              <a:rPr dirty="0" sz="1800" spc="80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1E6A39"/>
                </a:solidFill>
                <a:latin typeface="Arial"/>
                <a:cs typeface="Arial"/>
              </a:rPr>
              <a:t>должно</a:t>
            </a:r>
            <a:r>
              <a:rPr dirty="0" sz="1800" spc="-50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1E6A39"/>
                </a:solidFill>
                <a:latin typeface="Arial"/>
                <a:cs typeface="Arial"/>
              </a:rPr>
              <a:t>содержаться </a:t>
            </a:r>
            <a:r>
              <a:rPr dirty="0" sz="1800" b="1">
                <a:solidFill>
                  <a:srgbClr val="1E6A39"/>
                </a:solidFill>
                <a:latin typeface="Arial"/>
                <a:cs typeface="Arial"/>
              </a:rPr>
              <a:t>не</a:t>
            </a:r>
            <a:r>
              <a:rPr dirty="0" sz="1800" spc="5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1E6A39"/>
                </a:solidFill>
                <a:latin typeface="Arial"/>
                <a:cs typeface="Arial"/>
              </a:rPr>
              <a:t>менее</a:t>
            </a:r>
            <a:r>
              <a:rPr dirty="0" sz="1800" b="1">
                <a:solidFill>
                  <a:srgbClr val="1E6A39"/>
                </a:solidFill>
                <a:latin typeface="Arial"/>
                <a:cs typeface="Arial"/>
              </a:rPr>
              <a:t> 60%</a:t>
            </a:r>
            <a:r>
              <a:rPr dirty="0" sz="1800" spc="-15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1E6A39"/>
                </a:solidFill>
                <a:latin typeface="Arial"/>
                <a:cs typeface="Arial"/>
              </a:rPr>
              <a:t>белков;</a:t>
            </a:r>
            <a:endParaRPr sz="1800">
              <a:latin typeface="Arial"/>
              <a:cs typeface="Arial"/>
            </a:endParaRPr>
          </a:p>
          <a:p>
            <a:pPr marL="4540885" indent="-28829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4541520" algn="l"/>
              </a:tabLst>
            </a:pPr>
            <a:r>
              <a:rPr dirty="0" sz="1800" b="1">
                <a:solidFill>
                  <a:srgbClr val="1E6A39"/>
                </a:solidFill>
                <a:latin typeface="Arial"/>
                <a:cs typeface="Arial"/>
              </a:rPr>
              <a:t>В</a:t>
            </a:r>
            <a:r>
              <a:rPr dirty="0" sz="1800" spc="-5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1E6A39"/>
                </a:solidFill>
                <a:latin typeface="Arial"/>
                <a:cs typeface="Arial"/>
              </a:rPr>
              <a:t>рационе</a:t>
            </a:r>
            <a:r>
              <a:rPr dirty="0" sz="1800" spc="-65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1E6A39"/>
                </a:solidFill>
                <a:latin typeface="Arial"/>
                <a:cs typeface="Arial"/>
              </a:rPr>
              <a:t>должны</a:t>
            </a:r>
            <a:r>
              <a:rPr dirty="0" sz="1800" spc="-25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1E6A39"/>
                </a:solidFill>
                <a:latin typeface="Arial"/>
                <a:cs typeface="Arial"/>
              </a:rPr>
              <a:t>быть</a:t>
            </a:r>
            <a:r>
              <a:rPr dirty="0" sz="1800" spc="45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1E6A39"/>
                </a:solidFill>
                <a:latin typeface="Arial"/>
                <a:cs typeface="Arial"/>
              </a:rPr>
              <a:t>злаки,</a:t>
            </a:r>
            <a:r>
              <a:rPr dirty="0" sz="1800" spc="-30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1E6A39"/>
                </a:solidFill>
                <a:latin typeface="Arial"/>
                <a:cs typeface="Arial"/>
              </a:rPr>
              <a:t>картофель</a:t>
            </a:r>
            <a:r>
              <a:rPr dirty="0" sz="1800" spc="45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E6A39"/>
                </a:solidFill>
                <a:latin typeface="Arial"/>
                <a:cs typeface="Arial"/>
              </a:rPr>
              <a:t>и</a:t>
            </a:r>
            <a:r>
              <a:rPr dirty="0" sz="1800" spc="10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1E6A39"/>
                </a:solidFill>
                <a:latin typeface="Arial"/>
                <a:cs typeface="Arial"/>
              </a:rPr>
              <a:t>хлеб;</a:t>
            </a:r>
            <a:endParaRPr sz="1800">
              <a:latin typeface="Arial"/>
              <a:cs typeface="Arial"/>
            </a:endParaRPr>
          </a:p>
          <a:p>
            <a:pPr marL="4540885" indent="-288290">
              <a:lnSpc>
                <a:spcPct val="100000"/>
              </a:lnSpc>
              <a:spcBef>
                <a:spcPts val="290"/>
              </a:spcBef>
              <a:buFont typeface="Wingdings"/>
              <a:buChar char=""/>
              <a:tabLst>
                <a:tab pos="4541520" algn="l"/>
              </a:tabLst>
            </a:pPr>
            <a:r>
              <a:rPr dirty="0" sz="1800" spc="-10" b="1">
                <a:solidFill>
                  <a:srgbClr val="1E6A39"/>
                </a:solidFill>
                <a:latin typeface="Arial"/>
                <a:cs typeface="Arial"/>
              </a:rPr>
              <a:t>Меню</a:t>
            </a:r>
            <a:r>
              <a:rPr dirty="0" sz="1800" spc="5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1E6A39"/>
                </a:solidFill>
                <a:latin typeface="Arial"/>
                <a:cs typeface="Arial"/>
              </a:rPr>
              <a:t>должно</a:t>
            </a:r>
            <a:r>
              <a:rPr dirty="0" sz="1800" spc="-55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1E6A39"/>
                </a:solidFill>
                <a:latin typeface="Arial"/>
                <a:cs typeface="Arial"/>
              </a:rPr>
              <a:t>быть</a:t>
            </a:r>
            <a:r>
              <a:rPr dirty="0" sz="1800" spc="45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spc="10" b="1">
                <a:solidFill>
                  <a:srgbClr val="1E6A39"/>
                </a:solidFill>
                <a:latin typeface="Arial"/>
                <a:cs typeface="Arial"/>
              </a:rPr>
              <a:t>разнообразным</a:t>
            </a:r>
            <a:r>
              <a:rPr dirty="0" sz="1800" spc="-105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E6A39"/>
                </a:solidFill>
                <a:latin typeface="Arial"/>
                <a:cs typeface="Arial"/>
              </a:rPr>
              <a:t>и</a:t>
            </a:r>
            <a:r>
              <a:rPr dirty="0" sz="1800" spc="5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1E6A39"/>
                </a:solidFill>
                <a:latin typeface="Arial"/>
                <a:cs typeface="Arial"/>
              </a:rPr>
              <a:t>сбалансированным;</a:t>
            </a:r>
            <a:endParaRPr sz="1800">
              <a:latin typeface="Arial"/>
              <a:cs typeface="Arial"/>
            </a:endParaRPr>
          </a:p>
          <a:p>
            <a:pPr marL="4540885" indent="-288290">
              <a:lnSpc>
                <a:spcPct val="100000"/>
              </a:lnSpc>
              <a:spcBef>
                <a:spcPts val="610"/>
              </a:spcBef>
              <a:buFont typeface="Wingdings"/>
              <a:buChar char=""/>
              <a:tabLst>
                <a:tab pos="4541520" algn="l"/>
              </a:tabLst>
            </a:pPr>
            <a:r>
              <a:rPr dirty="0" sz="1800" spc="-10" b="1">
                <a:solidFill>
                  <a:srgbClr val="1E6A39"/>
                </a:solidFill>
                <a:latin typeface="Arial"/>
                <a:cs typeface="Arial"/>
              </a:rPr>
              <a:t>Количество</a:t>
            </a:r>
            <a:r>
              <a:rPr dirty="0" sz="1800" spc="-20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1E6A39"/>
                </a:solidFill>
                <a:latin typeface="Arial"/>
                <a:cs typeface="Arial"/>
              </a:rPr>
              <a:t>углеводов</a:t>
            </a:r>
            <a:r>
              <a:rPr dirty="0" sz="1800" spc="-25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1E6A39"/>
                </a:solidFill>
                <a:latin typeface="Arial"/>
                <a:cs typeface="Arial"/>
              </a:rPr>
              <a:t>должно</a:t>
            </a:r>
            <a:r>
              <a:rPr dirty="0" sz="1800" spc="-15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E6A39"/>
                </a:solidFill>
                <a:latin typeface="Arial"/>
                <a:cs typeface="Arial"/>
              </a:rPr>
              <a:t>в</a:t>
            </a:r>
            <a:r>
              <a:rPr dirty="0" sz="1800" spc="-70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E6A39"/>
                </a:solidFill>
                <a:latin typeface="Arial"/>
                <a:cs typeface="Arial"/>
              </a:rPr>
              <a:t>4 </a:t>
            </a:r>
            <a:r>
              <a:rPr dirty="0" sz="1800" spc="5" b="1">
                <a:solidFill>
                  <a:srgbClr val="1E6A39"/>
                </a:solidFill>
                <a:latin typeface="Arial"/>
                <a:cs typeface="Arial"/>
              </a:rPr>
              <a:t>раза</a:t>
            </a:r>
            <a:r>
              <a:rPr dirty="0" sz="1800" spc="-30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1E6A39"/>
                </a:solidFill>
                <a:latin typeface="Arial"/>
                <a:cs typeface="Arial"/>
              </a:rPr>
              <a:t>превышать</a:t>
            </a:r>
            <a:endParaRPr sz="1800">
              <a:latin typeface="Arial"/>
              <a:cs typeface="Arial"/>
            </a:endParaRPr>
          </a:p>
          <a:p>
            <a:pPr marL="4540885">
              <a:lnSpc>
                <a:spcPct val="100000"/>
              </a:lnSpc>
              <a:spcBef>
                <a:spcPts val="5"/>
              </a:spcBef>
            </a:pPr>
            <a:r>
              <a:rPr dirty="0" sz="1800" spc="-15" b="1">
                <a:solidFill>
                  <a:srgbClr val="1E6A39"/>
                </a:solidFill>
                <a:latin typeface="Arial"/>
                <a:cs typeface="Arial"/>
              </a:rPr>
              <a:t>количество</a:t>
            </a:r>
            <a:r>
              <a:rPr dirty="0" sz="1800" spc="5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E6A39"/>
                </a:solidFill>
                <a:latin typeface="Arial"/>
                <a:cs typeface="Arial"/>
              </a:rPr>
              <a:t>жиров</a:t>
            </a:r>
            <a:r>
              <a:rPr dirty="0" sz="1800" spc="-40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E6A39"/>
                </a:solidFill>
                <a:latin typeface="Arial"/>
                <a:cs typeface="Arial"/>
              </a:rPr>
              <a:t>и </a:t>
            </a:r>
            <a:r>
              <a:rPr dirty="0" sz="1800" spc="-5" b="1">
                <a:solidFill>
                  <a:srgbClr val="1E6A39"/>
                </a:solidFill>
                <a:latin typeface="Arial"/>
                <a:cs typeface="Arial"/>
              </a:rPr>
              <a:t>белков;</a:t>
            </a:r>
            <a:endParaRPr sz="1800">
              <a:latin typeface="Arial"/>
              <a:cs typeface="Arial"/>
            </a:endParaRPr>
          </a:p>
          <a:p>
            <a:pPr marL="4540885" indent="-288290">
              <a:lnSpc>
                <a:spcPct val="100000"/>
              </a:lnSpc>
              <a:spcBef>
                <a:spcPts val="580"/>
              </a:spcBef>
              <a:buFont typeface="Wingdings"/>
              <a:buChar char=""/>
              <a:tabLst>
                <a:tab pos="4541520" algn="l"/>
              </a:tabLst>
            </a:pPr>
            <a:r>
              <a:rPr dirty="0" sz="1800" spc="-5" b="1">
                <a:solidFill>
                  <a:srgbClr val="1E6A39"/>
                </a:solidFill>
                <a:latin typeface="Arial"/>
                <a:cs typeface="Arial"/>
              </a:rPr>
              <a:t>Нужно</a:t>
            </a:r>
            <a:r>
              <a:rPr dirty="0" sz="1800" spc="15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1E6A39"/>
                </a:solidFill>
                <a:latin typeface="Arial"/>
                <a:cs typeface="Arial"/>
              </a:rPr>
              <a:t>следовать</a:t>
            </a:r>
            <a:r>
              <a:rPr dirty="0" sz="1800" spc="15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1E6A39"/>
                </a:solidFill>
                <a:latin typeface="Arial"/>
                <a:cs typeface="Arial"/>
              </a:rPr>
              <a:t>режиму</a:t>
            </a:r>
            <a:r>
              <a:rPr dirty="0" sz="1800" spc="85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1E6A39"/>
                </a:solidFill>
                <a:latin typeface="Arial"/>
                <a:cs typeface="Arial"/>
              </a:rPr>
              <a:t>питания,</a:t>
            </a:r>
            <a:r>
              <a:rPr dirty="0" sz="1800" spc="80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1E6A39"/>
                </a:solidFill>
                <a:latin typeface="Arial"/>
                <a:cs typeface="Arial"/>
              </a:rPr>
              <a:t>горячее</a:t>
            </a:r>
            <a:r>
              <a:rPr dirty="0" sz="1800" spc="-20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1E6A39"/>
                </a:solidFill>
                <a:latin typeface="Arial"/>
                <a:cs typeface="Arial"/>
              </a:rPr>
              <a:t>питание</a:t>
            </a:r>
            <a:r>
              <a:rPr dirty="0" sz="1800" spc="20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E6A39"/>
                </a:solidFill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  <a:p>
            <a:pPr marL="4540885">
              <a:lnSpc>
                <a:spcPct val="100000"/>
              </a:lnSpc>
            </a:pPr>
            <a:r>
              <a:rPr dirty="0" sz="1800" spc="-10" b="1">
                <a:solidFill>
                  <a:srgbClr val="1E6A39"/>
                </a:solidFill>
                <a:latin typeface="Arial"/>
                <a:cs typeface="Arial"/>
              </a:rPr>
              <a:t>обязательно;</a:t>
            </a:r>
            <a:endParaRPr sz="1800">
              <a:latin typeface="Arial"/>
              <a:cs typeface="Arial"/>
            </a:endParaRPr>
          </a:p>
          <a:p>
            <a:pPr marL="4540885" indent="-288290">
              <a:lnSpc>
                <a:spcPct val="100000"/>
              </a:lnSpc>
              <a:spcBef>
                <a:spcPts val="900"/>
              </a:spcBef>
              <a:buFont typeface="Wingdings"/>
              <a:buChar char=""/>
              <a:tabLst>
                <a:tab pos="4541520" algn="l"/>
              </a:tabLst>
            </a:pPr>
            <a:r>
              <a:rPr dirty="0" sz="1800" spc="-20" b="1">
                <a:solidFill>
                  <a:srgbClr val="1E6A39"/>
                </a:solidFill>
                <a:latin typeface="Arial"/>
                <a:cs typeface="Arial"/>
              </a:rPr>
              <a:t>Потреблять</a:t>
            </a:r>
            <a:r>
              <a:rPr dirty="0" sz="1800" spc="45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1E6A39"/>
                </a:solidFill>
                <a:latin typeface="Arial"/>
                <a:cs typeface="Arial"/>
              </a:rPr>
              <a:t>рыбу</a:t>
            </a:r>
            <a:r>
              <a:rPr dirty="0" sz="1800" spc="-25" b="1">
                <a:solidFill>
                  <a:srgbClr val="1E6A39"/>
                </a:solidFill>
                <a:latin typeface="Arial"/>
                <a:cs typeface="Arial"/>
              </a:rPr>
              <a:t> минимум</a:t>
            </a:r>
            <a:r>
              <a:rPr dirty="0" sz="1800" spc="130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1E6A39"/>
                </a:solidFill>
                <a:latin typeface="Arial"/>
                <a:cs typeface="Arial"/>
              </a:rPr>
              <a:t>2</a:t>
            </a:r>
            <a:r>
              <a:rPr dirty="0" sz="1800" spc="10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E6A39"/>
                </a:solidFill>
                <a:latin typeface="Arial"/>
                <a:cs typeface="Arial"/>
              </a:rPr>
              <a:t>раза</a:t>
            </a:r>
            <a:r>
              <a:rPr dirty="0" sz="1800" spc="-65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1E6A39"/>
                </a:solidFill>
                <a:latin typeface="Arial"/>
                <a:cs typeface="Arial"/>
              </a:rPr>
              <a:t>на</a:t>
            </a:r>
            <a:r>
              <a:rPr dirty="0" sz="1800" spc="5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E6A39"/>
                </a:solidFill>
                <a:latin typeface="Arial"/>
                <a:cs typeface="Arial"/>
              </a:rPr>
              <a:t>неделю;</a:t>
            </a:r>
            <a:endParaRPr sz="1800">
              <a:latin typeface="Arial"/>
              <a:cs typeface="Arial"/>
            </a:endParaRPr>
          </a:p>
          <a:p>
            <a:pPr marL="4540885" indent="-288290">
              <a:lnSpc>
                <a:spcPct val="100000"/>
              </a:lnSpc>
              <a:spcBef>
                <a:spcPts val="1225"/>
              </a:spcBef>
              <a:buFont typeface="Wingdings"/>
              <a:buChar char=""/>
              <a:tabLst>
                <a:tab pos="4541520" algn="l"/>
              </a:tabLst>
            </a:pPr>
            <a:r>
              <a:rPr dirty="0" sz="1800" spc="5" b="1">
                <a:solidFill>
                  <a:srgbClr val="1E6A39"/>
                </a:solidFill>
                <a:latin typeface="Arial"/>
                <a:cs typeface="Arial"/>
              </a:rPr>
              <a:t>Каждый</a:t>
            </a:r>
            <a:r>
              <a:rPr dirty="0" sz="1800" spc="-65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E6A39"/>
                </a:solidFill>
                <a:latin typeface="Arial"/>
                <a:cs typeface="Arial"/>
              </a:rPr>
              <a:t>день</a:t>
            </a:r>
            <a:r>
              <a:rPr dirty="0" sz="1800" spc="-30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1E6A39"/>
                </a:solidFill>
                <a:latin typeface="Arial"/>
                <a:cs typeface="Arial"/>
              </a:rPr>
              <a:t>есть</a:t>
            </a:r>
            <a:r>
              <a:rPr dirty="0" sz="1800" spc="80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1E6A39"/>
                </a:solidFill>
                <a:latin typeface="Arial"/>
                <a:cs typeface="Arial"/>
              </a:rPr>
              <a:t>свежие</a:t>
            </a:r>
            <a:r>
              <a:rPr dirty="0" sz="1800" spc="5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1E6A39"/>
                </a:solidFill>
                <a:latin typeface="Arial"/>
                <a:cs typeface="Arial"/>
              </a:rPr>
              <a:t>фрукты</a:t>
            </a:r>
            <a:r>
              <a:rPr dirty="0" sz="1800" spc="80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E6A39"/>
                </a:solidFill>
                <a:latin typeface="Arial"/>
                <a:cs typeface="Arial"/>
              </a:rPr>
              <a:t>и</a:t>
            </a:r>
            <a:r>
              <a:rPr dirty="0" sz="1800" spc="5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1E6A39"/>
                </a:solidFill>
                <a:latin typeface="Arial"/>
                <a:cs typeface="Arial"/>
              </a:rPr>
              <a:t>овощи;</a:t>
            </a:r>
            <a:endParaRPr sz="1800">
              <a:latin typeface="Arial"/>
              <a:cs typeface="Arial"/>
            </a:endParaRPr>
          </a:p>
          <a:p>
            <a:pPr marL="4540885" indent="-288290">
              <a:lnSpc>
                <a:spcPct val="100000"/>
              </a:lnSpc>
              <a:spcBef>
                <a:spcPts val="1085"/>
              </a:spcBef>
              <a:buFont typeface="Wingdings"/>
              <a:buChar char=""/>
              <a:tabLst>
                <a:tab pos="4541520" algn="l"/>
              </a:tabLst>
            </a:pPr>
            <a:r>
              <a:rPr dirty="0" sz="1800" spc="-5" b="1">
                <a:solidFill>
                  <a:srgbClr val="1E6A39"/>
                </a:solidFill>
                <a:latin typeface="Arial"/>
                <a:cs typeface="Arial"/>
              </a:rPr>
              <a:t>Меню</a:t>
            </a:r>
            <a:r>
              <a:rPr dirty="0" sz="1800" spc="5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E6A39"/>
                </a:solidFill>
                <a:latin typeface="Arial"/>
                <a:cs typeface="Arial"/>
              </a:rPr>
              <a:t>на</a:t>
            </a:r>
            <a:r>
              <a:rPr dirty="0" sz="1800" spc="5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E6A39"/>
                </a:solidFill>
                <a:latin typeface="Arial"/>
                <a:cs typeface="Arial"/>
              </a:rPr>
              <a:t>каждый</a:t>
            </a:r>
            <a:r>
              <a:rPr dirty="0" sz="1800" spc="-30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E6A39"/>
                </a:solidFill>
                <a:latin typeface="Arial"/>
                <a:cs typeface="Arial"/>
              </a:rPr>
              <a:t>день</a:t>
            </a:r>
            <a:r>
              <a:rPr dirty="0" sz="1800" spc="-25" b="1">
                <a:solidFill>
                  <a:srgbClr val="1E6A39"/>
                </a:solidFill>
                <a:latin typeface="Arial"/>
                <a:cs typeface="Arial"/>
              </a:rPr>
              <a:t> также</a:t>
            </a:r>
            <a:r>
              <a:rPr dirty="0" sz="1800" spc="75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1E6A39"/>
                </a:solidFill>
                <a:latin typeface="Arial"/>
                <a:cs typeface="Arial"/>
              </a:rPr>
              <a:t>должно</a:t>
            </a:r>
            <a:r>
              <a:rPr dirty="0" sz="1800" spc="-55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1E6A39"/>
                </a:solidFill>
                <a:latin typeface="Arial"/>
                <a:cs typeface="Arial"/>
              </a:rPr>
              <a:t>включать</a:t>
            </a:r>
            <a:r>
              <a:rPr dirty="0" sz="1800" spc="5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spc="-30" b="1">
                <a:solidFill>
                  <a:srgbClr val="1E6A39"/>
                </a:solidFill>
                <a:latin typeface="Arial"/>
                <a:cs typeface="Arial"/>
              </a:rPr>
              <a:t>молочную</a:t>
            </a:r>
            <a:endParaRPr sz="1800">
              <a:latin typeface="Arial"/>
              <a:cs typeface="Arial"/>
            </a:endParaRPr>
          </a:p>
          <a:p>
            <a:pPr marL="4540885">
              <a:lnSpc>
                <a:spcPct val="100000"/>
              </a:lnSpc>
            </a:pPr>
            <a:r>
              <a:rPr dirty="0" sz="1800" b="1">
                <a:solidFill>
                  <a:srgbClr val="1E6A39"/>
                </a:solidFill>
                <a:latin typeface="Arial"/>
                <a:cs typeface="Arial"/>
              </a:rPr>
              <a:t>продукцию;</a:t>
            </a:r>
            <a:endParaRPr sz="1800">
              <a:latin typeface="Arial"/>
              <a:cs typeface="Arial"/>
            </a:endParaRPr>
          </a:p>
          <a:p>
            <a:pPr algn="r" marL="4540885" marR="686435" indent="-4541520">
              <a:lnSpc>
                <a:spcPct val="100000"/>
              </a:lnSpc>
              <a:spcBef>
                <a:spcPts val="615"/>
              </a:spcBef>
              <a:buFont typeface="Wingdings"/>
              <a:buChar char=""/>
              <a:tabLst>
                <a:tab pos="4541520" algn="l"/>
              </a:tabLst>
            </a:pPr>
            <a:r>
              <a:rPr dirty="0" sz="1800" b="1">
                <a:solidFill>
                  <a:srgbClr val="1E6A39"/>
                </a:solidFill>
                <a:latin typeface="Arial"/>
                <a:cs typeface="Arial"/>
              </a:rPr>
              <a:t>Жирная</a:t>
            </a:r>
            <a:r>
              <a:rPr dirty="0" sz="1800" spc="-40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1E6A39"/>
                </a:solidFill>
                <a:latin typeface="Arial"/>
                <a:cs typeface="Arial"/>
              </a:rPr>
              <a:t>пища</a:t>
            </a:r>
            <a:r>
              <a:rPr dirty="0" sz="1800" spc="80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E6A39"/>
                </a:solidFill>
                <a:latin typeface="Arial"/>
                <a:cs typeface="Arial"/>
              </a:rPr>
              <a:t>и</a:t>
            </a:r>
            <a:r>
              <a:rPr dirty="0" sz="1800" spc="10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E6A39"/>
                </a:solidFill>
                <a:latin typeface="Arial"/>
                <a:cs typeface="Arial"/>
              </a:rPr>
              <a:t>сладкое</a:t>
            </a:r>
            <a:r>
              <a:rPr dirty="0" sz="1800" spc="-55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1E6A39"/>
                </a:solidFill>
                <a:latin typeface="Arial"/>
                <a:cs typeface="Arial"/>
              </a:rPr>
              <a:t>допустимы,</a:t>
            </a:r>
            <a:r>
              <a:rPr dirty="0" sz="1800" spc="80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1E6A39"/>
                </a:solidFill>
                <a:latin typeface="Arial"/>
                <a:cs typeface="Arial"/>
              </a:rPr>
              <a:t>но</a:t>
            </a:r>
            <a:r>
              <a:rPr dirty="0" sz="1800" spc="15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E6A39"/>
                </a:solidFill>
                <a:latin typeface="Arial"/>
                <a:cs typeface="Arial"/>
              </a:rPr>
              <a:t>в</a:t>
            </a:r>
            <a:r>
              <a:rPr dirty="0" sz="1800" spc="10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1E6A39"/>
                </a:solidFill>
                <a:latin typeface="Arial"/>
                <a:cs typeface="Arial"/>
              </a:rPr>
              <a:t>небольших</a:t>
            </a:r>
            <a:endParaRPr sz="1800">
              <a:latin typeface="Arial"/>
              <a:cs typeface="Arial"/>
            </a:endParaRPr>
          </a:p>
          <a:p>
            <a:pPr algn="r" marR="688975">
              <a:lnSpc>
                <a:spcPct val="100000"/>
              </a:lnSpc>
            </a:pPr>
            <a:r>
              <a:rPr dirty="0" sz="1800" spc="-15" b="1">
                <a:solidFill>
                  <a:srgbClr val="1E6A39"/>
                </a:solidFill>
                <a:latin typeface="Arial"/>
                <a:cs typeface="Arial"/>
              </a:rPr>
              <a:t>количествах</a:t>
            </a:r>
            <a:r>
              <a:rPr dirty="0" sz="1800" spc="5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E6A39"/>
                </a:solidFill>
                <a:latin typeface="Arial"/>
                <a:cs typeface="Arial"/>
              </a:rPr>
              <a:t>и</a:t>
            </a:r>
            <a:r>
              <a:rPr dirty="0" sz="1800" spc="5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E6A39"/>
                </a:solidFill>
                <a:latin typeface="Arial"/>
                <a:cs typeface="Arial"/>
              </a:rPr>
              <a:t>не</a:t>
            </a:r>
            <a:r>
              <a:rPr dirty="0" sz="1800" spc="5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E6A39"/>
                </a:solidFill>
                <a:latin typeface="Arial"/>
                <a:cs typeface="Arial"/>
              </a:rPr>
              <a:t>в</a:t>
            </a:r>
            <a:r>
              <a:rPr dirty="0" sz="1800" spc="-30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1E6A39"/>
                </a:solidFill>
                <a:latin typeface="Arial"/>
                <a:cs typeface="Arial"/>
              </a:rPr>
              <a:t>качестве</a:t>
            </a:r>
            <a:r>
              <a:rPr dirty="0" sz="1800" spc="45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1E6A39"/>
                </a:solidFill>
                <a:latin typeface="Arial"/>
                <a:cs typeface="Arial"/>
              </a:rPr>
              <a:t>замены</a:t>
            </a:r>
            <a:r>
              <a:rPr dirty="0" sz="1800" spc="75" b="1">
                <a:solidFill>
                  <a:srgbClr val="1E6A3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E6A39"/>
                </a:solidFill>
                <a:latin typeface="Arial"/>
                <a:cs typeface="Arial"/>
              </a:rPr>
              <a:t>основной</a:t>
            </a:r>
            <a:r>
              <a:rPr dirty="0" sz="1800" spc="-25" b="1">
                <a:solidFill>
                  <a:srgbClr val="1E6A39"/>
                </a:solidFill>
                <a:latin typeface="Arial"/>
                <a:cs typeface="Arial"/>
              </a:rPr>
              <a:t> пищи.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7462" rIns="0" bIns="0" rtlCol="0" vert="horz">
            <a:spAutoFit/>
          </a:bodyPr>
          <a:lstStyle/>
          <a:p>
            <a:pPr marL="2461260" marR="5080" indent="-2117725">
              <a:lnSpc>
                <a:spcPct val="100000"/>
              </a:lnSpc>
              <a:spcBef>
                <a:spcPts val="100"/>
              </a:spcBef>
            </a:pPr>
            <a:r>
              <a:rPr dirty="0" sz="4000" spc="-20"/>
              <a:t>Проблемы</a:t>
            </a:r>
            <a:r>
              <a:rPr dirty="0" sz="4000" spc="-114"/>
              <a:t> </a:t>
            </a:r>
            <a:r>
              <a:rPr dirty="0" sz="4000"/>
              <a:t>при</a:t>
            </a:r>
            <a:r>
              <a:rPr dirty="0" sz="4000" spc="-20"/>
              <a:t> несоблюдении</a:t>
            </a:r>
            <a:r>
              <a:rPr dirty="0" sz="4000" spc="-60"/>
              <a:t> </a:t>
            </a:r>
            <a:r>
              <a:rPr dirty="0" sz="4000" spc="-15"/>
              <a:t>режима </a:t>
            </a:r>
            <a:r>
              <a:rPr dirty="0" sz="4000" spc="-1100"/>
              <a:t> </a:t>
            </a:r>
            <a:r>
              <a:rPr dirty="0" sz="4000" spc="-10"/>
              <a:t>правильного</a:t>
            </a:r>
            <a:r>
              <a:rPr dirty="0" sz="4000" spc="-35"/>
              <a:t> </a:t>
            </a:r>
            <a:r>
              <a:rPr dirty="0" sz="4000" spc="-15"/>
              <a:t>питания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84733" y="1825879"/>
            <a:ext cx="10669905" cy="51231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27329" indent="-210820">
              <a:lnSpc>
                <a:spcPct val="100000"/>
              </a:lnSpc>
              <a:spcBef>
                <a:spcPts val="110"/>
              </a:spcBef>
              <a:buSzPct val="43750"/>
              <a:buFont typeface="Wingdings"/>
              <a:buChar char=""/>
              <a:tabLst>
                <a:tab pos="227965" algn="l"/>
              </a:tabLst>
            </a:pPr>
            <a:r>
              <a:rPr dirty="0" sz="2400" b="1">
                <a:latin typeface="Arial"/>
                <a:cs typeface="Arial"/>
              </a:rPr>
              <a:t>Замедление</a:t>
            </a:r>
            <a:r>
              <a:rPr dirty="0" sz="2400" spc="-80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роста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spc="5" b="1">
                <a:latin typeface="Arial"/>
                <a:cs typeface="Arial"/>
              </a:rPr>
              <a:t>и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развития.</a:t>
            </a:r>
            <a:endParaRPr sz="2400">
              <a:latin typeface="Arial"/>
              <a:cs typeface="Arial"/>
            </a:endParaRPr>
          </a:p>
          <a:p>
            <a:pPr marL="227329" indent="-206375">
              <a:lnSpc>
                <a:spcPct val="100000"/>
              </a:lnSpc>
              <a:buSzPct val="43750"/>
              <a:buFont typeface="Wingdings"/>
              <a:buChar char=""/>
              <a:tabLst>
                <a:tab pos="227965" algn="l"/>
              </a:tabLst>
            </a:pPr>
            <a:r>
              <a:rPr dirty="0" sz="2400" spc="-15" b="1">
                <a:latin typeface="Arial"/>
                <a:cs typeface="Arial"/>
              </a:rPr>
              <a:t>Появление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spc="-15" b="1">
                <a:latin typeface="Arial"/>
                <a:cs typeface="Arial"/>
              </a:rPr>
              <a:t>лишнего</a:t>
            </a:r>
            <a:r>
              <a:rPr dirty="0" sz="2400" spc="20" b="1">
                <a:latin typeface="Arial"/>
                <a:cs typeface="Arial"/>
              </a:rPr>
              <a:t> </a:t>
            </a:r>
            <a:r>
              <a:rPr dirty="0" sz="2400" spc="-15" b="1">
                <a:latin typeface="Arial"/>
                <a:cs typeface="Arial"/>
              </a:rPr>
              <a:t>веса</a:t>
            </a:r>
            <a:r>
              <a:rPr dirty="0" sz="2400" spc="35" b="1">
                <a:latin typeface="Arial"/>
                <a:cs typeface="Arial"/>
              </a:rPr>
              <a:t> </a:t>
            </a:r>
            <a:r>
              <a:rPr dirty="0" sz="2400" spc="10" b="1">
                <a:latin typeface="Arial"/>
                <a:cs typeface="Arial"/>
              </a:rPr>
              <a:t>—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ожирение.</a:t>
            </a:r>
            <a:endParaRPr sz="2400">
              <a:latin typeface="Arial"/>
              <a:cs typeface="Arial"/>
            </a:endParaRPr>
          </a:p>
          <a:p>
            <a:pPr marL="227329" indent="-206375">
              <a:lnSpc>
                <a:spcPct val="100000"/>
              </a:lnSpc>
              <a:buSzPct val="43750"/>
              <a:buFont typeface="Wingdings"/>
              <a:buChar char=""/>
              <a:tabLst>
                <a:tab pos="227965" algn="l"/>
              </a:tabLst>
            </a:pPr>
            <a:r>
              <a:rPr dirty="0" sz="2400" spc="-10" b="1">
                <a:latin typeface="Arial"/>
                <a:cs typeface="Arial"/>
              </a:rPr>
              <a:t>Диспептические</a:t>
            </a:r>
            <a:r>
              <a:rPr dirty="0" sz="2400" spc="20" b="1">
                <a:latin typeface="Arial"/>
                <a:cs typeface="Arial"/>
              </a:rPr>
              <a:t> </a:t>
            </a:r>
            <a:r>
              <a:rPr dirty="0" sz="2400" spc="-15" b="1">
                <a:latin typeface="Arial"/>
                <a:cs typeface="Arial"/>
              </a:rPr>
              <a:t>расстройства</a:t>
            </a:r>
            <a:r>
              <a:rPr dirty="0" sz="2400" spc="90" b="1">
                <a:latin typeface="Arial"/>
                <a:cs typeface="Arial"/>
              </a:rPr>
              <a:t> </a:t>
            </a:r>
            <a:r>
              <a:rPr dirty="0" sz="2400" spc="-65" b="1">
                <a:latin typeface="Arial"/>
                <a:cs typeface="Arial"/>
              </a:rPr>
              <a:t>ЖКТ,</a:t>
            </a:r>
            <a:r>
              <a:rPr dirty="0" sz="2400" spc="70" b="1">
                <a:latin typeface="Arial"/>
                <a:cs typeface="Arial"/>
              </a:rPr>
              <a:t> </a:t>
            </a:r>
            <a:r>
              <a:rPr dirty="0" sz="2400" spc="-45" b="1">
                <a:latin typeface="Arial"/>
                <a:cs typeface="Arial"/>
              </a:rPr>
              <a:t>гастрит.</a:t>
            </a:r>
            <a:endParaRPr sz="2400">
              <a:latin typeface="Arial"/>
              <a:cs typeface="Arial"/>
            </a:endParaRPr>
          </a:p>
          <a:p>
            <a:pPr marL="227329" indent="-206375">
              <a:lnSpc>
                <a:spcPct val="100000"/>
              </a:lnSpc>
              <a:spcBef>
                <a:spcPts val="5"/>
              </a:spcBef>
              <a:buSzPct val="43750"/>
              <a:buFont typeface="Wingdings"/>
              <a:buChar char=""/>
              <a:tabLst>
                <a:tab pos="227965" algn="l"/>
              </a:tabLst>
            </a:pPr>
            <a:r>
              <a:rPr dirty="0" sz="2400" b="1">
                <a:latin typeface="Arial"/>
                <a:cs typeface="Arial"/>
              </a:rPr>
              <a:t>Сахарный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диабет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spc="5" b="1">
                <a:latin typeface="Arial"/>
                <a:cs typeface="Arial"/>
              </a:rPr>
              <a:t>2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spc="-15" b="1">
                <a:latin typeface="Arial"/>
                <a:cs typeface="Arial"/>
              </a:rPr>
              <a:t>типа.</a:t>
            </a:r>
            <a:endParaRPr sz="2400">
              <a:latin typeface="Arial"/>
              <a:cs typeface="Arial"/>
            </a:endParaRPr>
          </a:p>
          <a:p>
            <a:pPr marL="227329" indent="-206375">
              <a:lnSpc>
                <a:spcPct val="100000"/>
              </a:lnSpc>
              <a:buSzPct val="43750"/>
              <a:buFont typeface="Wingdings"/>
              <a:buChar char=""/>
              <a:tabLst>
                <a:tab pos="227965" algn="l"/>
              </a:tabLst>
            </a:pPr>
            <a:r>
              <a:rPr dirty="0" sz="2400" spc="-25" b="1">
                <a:latin typeface="Arial"/>
                <a:cs typeface="Arial"/>
              </a:rPr>
              <a:t>Нарушение</a:t>
            </a:r>
            <a:r>
              <a:rPr dirty="0" sz="2400" spc="180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работы</a:t>
            </a:r>
            <a:r>
              <a:rPr dirty="0" sz="2400" spc="5" b="1">
                <a:latin typeface="Arial"/>
                <a:cs typeface="Arial"/>
              </a:rPr>
              <a:t> </a:t>
            </a:r>
            <a:r>
              <a:rPr dirty="0" sz="2400" spc="-25" b="1">
                <a:latin typeface="Arial"/>
                <a:cs typeface="Arial"/>
              </a:rPr>
              <a:t>сердечно-сосудистой</a:t>
            </a:r>
            <a:r>
              <a:rPr dirty="0" sz="2400" spc="120" b="1">
                <a:latin typeface="Arial"/>
                <a:cs typeface="Arial"/>
              </a:rPr>
              <a:t> </a:t>
            </a:r>
            <a:r>
              <a:rPr dirty="0" sz="2400" spc="-15" b="1">
                <a:latin typeface="Arial"/>
                <a:cs typeface="Arial"/>
              </a:rPr>
              <a:t>системы</a:t>
            </a:r>
            <a:endParaRPr sz="2400">
              <a:latin typeface="Arial"/>
              <a:cs typeface="Arial"/>
            </a:endParaRPr>
          </a:p>
          <a:p>
            <a:pPr marL="227329" indent="-206375">
              <a:lnSpc>
                <a:spcPct val="100000"/>
              </a:lnSpc>
              <a:spcBef>
                <a:spcPts val="5"/>
              </a:spcBef>
              <a:buSzPct val="43750"/>
              <a:buFont typeface="Wingdings"/>
              <a:buChar char=""/>
              <a:tabLst>
                <a:tab pos="227965" algn="l"/>
              </a:tabLst>
            </a:pPr>
            <a:r>
              <a:rPr dirty="0" sz="2400" spc="-25" b="1">
                <a:latin typeface="Arial"/>
                <a:cs typeface="Arial"/>
              </a:rPr>
              <a:t>Анемия,</a:t>
            </a:r>
            <a:r>
              <a:rPr dirty="0" sz="2400" spc="85" b="1">
                <a:latin typeface="Arial"/>
                <a:cs typeface="Arial"/>
              </a:rPr>
              <a:t> </a:t>
            </a:r>
            <a:r>
              <a:rPr dirty="0" sz="2400" spc="-15" b="1">
                <a:latin typeface="Arial"/>
                <a:cs typeface="Arial"/>
              </a:rPr>
              <a:t>проблемы</a:t>
            </a:r>
            <a:r>
              <a:rPr dirty="0" sz="2400" spc="-65" b="1">
                <a:latin typeface="Arial"/>
                <a:cs typeface="Arial"/>
              </a:rPr>
              <a:t> </a:t>
            </a:r>
            <a:r>
              <a:rPr dirty="0" sz="2400" spc="5" b="1">
                <a:latin typeface="Arial"/>
                <a:cs typeface="Arial"/>
              </a:rPr>
              <a:t>с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памятью</a:t>
            </a:r>
            <a:r>
              <a:rPr dirty="0" sz="2400" spc="70" b="1">
                <a:latin typeface="Arial"/>
                <a:cs typeface="Arial"/>
              </a:rPr>
              <a:t> </a:t>
            </a:r>
            <a:r>
              <a:rPr dirty="0" sz="2400" spc="10" b="1">
                <a:latin typeface="Arial"/>
                <a:cs typeface="Arial"/>
              </a:rPr>
              <a:t>—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при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spc="-15" b="1">
                <a:latin typeface="Arial"/>
                <a:cs typeface="Arial"/>
              </a:rPr>
              <a:t>недостатке</a:t>
            </a:r>
            <a:endParaRPr sz="2400">
              <a:latin typeface="Arial"/>
              <a:cs typeface="Arial"/>
            </a:endParaRPr>
          </a:p>
          <a:p>
            <a:pPr marL="227329" indent="-206375">
              <a:lnSpc>
                <a:spcPct val="100000"/>
              </a:lnSpc>
              <a:buSzPct val="43750"/>
              <a:buFont typeface="Wingdings"/>
              <a:buChar char=""/>
              <a:tabLst>
                <a:tab pos="227965" algn="l"/>
              </a:tabLst>
            </a:pPr>
            <a:r>
              <a:rPr dirty="0" sz="2400" spc="-20" b="1">
                <a:latin typeface="Arial"/>
                <a:cs typeface="Arial"/>
              </a:rPr>
              <a:t>железа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spc="5" b="1">
                <a:latin typeface="Arial"/>
                <a:cs typeface="Arial"/>
              </a:rPr>
              <a:t>и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йода.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00">
              <a:latin typeface="Arial"/>
              <a:cs typeface="Arial"/>
            </a:endParaRPr>
          </a:p>
          <a:p>
            <a:pPr marL="12700" marR="5080">
              <a:lnSpc>
                <a:spcPct val="100099"/>
              </a:lnSpc>
              <a:tabLst>
                <a:tab pos="8644890" algn="l"/>
              </a:tabLst>
            </a:pPr>
            <a:r>
              <a:rPr dirty="0" u="heavy" sz="3200" spc="-20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Вывод</a:t>
            </a:r>
            <a:r>
              <a:rPr dirty="0" sz="3200" spc="-20" b="1">
                <a:solidFill>
                  <a:srgbClr val="C8201E"/>
                </a:solidFill>
                <a:latin typeface="Arial"/>
                <a:cs typeface="Arial"/>
              </a:rPr>
              <a:t>: </a:t>
            </a:r>
            <a:r>
              <a:rPr dirty="0" sz="2800" spc="5" b="1">
                <a:latin typeface="Arial"/>
                <a:cs typeface="Arial"/>
              </a:rPr>
              <a:t>рациональное и </a:t>
            </a:r>
            <a:r>
              <a:rPr dirty="0" sz="2800" spc="-5" b="1">
                <a:latin typeface="Arial"/>
                <a:cs typeface="Arial"/>
              </a:rPr>
              <a:t>сбалансированное питание, </a:t>
            </a:r>
            <a:r>
              <a:rPr dirty="0" sz="2800" b="1">
                <a:latin typeface="Arial"/>
                <a:cs typeface="Arial"/>
              </a:rPr>
              <a:t> </a:t>
            </a:r>
            <a:r>
              <a:rPr dirty="0" sz="2800" spc="-25" b="1">
                <a:latin typeface="Arial"/>
                <a:cs typeface="Arial"/>
              </a:rPr>
              <a:t>соответствующее</a:t>
            </a:r>
            <a:r>
              <a:rPr dirty="0" sz="2800" spc="165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возрасту</a:t>
            </a:r>
            <a:r>
              <a:rPr dirty="0" sz="2800" spc="15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ребенка,</a:t>
            </a:r>
            <a:r>
              <a:rPr dirty="0" sz="2800" spc="10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оказывает	</a:t>
            </a:r>
            <a:r>
              <a:rPr dirty="0" sz="2800" spc="5" b="1">
                <a:latin typeface="Arial"/>
                <a:cs typeface="Arial"/>
              </a:rPr>
              <a:t>влияние</a:t>
            </a:r>
            <a:r>
              <a:rPr dirty="0" sz="2800" spc="-160" b="1">
                <a:latin typeface="Arial"/>
                <a:cs typeface="Arial"/>
              </a:rPr>
              <a:t> </a:t>
            </a:r>
            <a:r>
              <a:rPr dirty="0" sz="2800" spc="5" b="1">
                <a:latin typeface="Arial"/>
                <a:cs typeface="Arial"/>
              </a:rPr>
              <a:t>на </a:t>
            </a:r>
            <a:r>
              <a:rPr dirty="0" sz="2800" spc="-765" b="1">
                <a:latin typeface="Arial"/>
                <a:cs typeface="Arial"/>
              </a:rPr>
              <a:t> </a:t>
            </a:r>
            <a:r>
              <a:rPr dirty="0" sz="2800" spc="5" b="1">
                <a:latin typeface="Arial"/>
                <a:cs typeface="Arial"/>
              </a:rPr>
              <a:t>правильное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развитие</a:t>
            </a:r>
            <a:r>
              <a:rPr dirty="0" sz="2800" spc="5" b="1">
                <a:latin typeface="Arial"/>
                <a:cs typeface="Arial"/>
              </a:rPr>
              <a:t> и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spc="10" b="1">
                <a:latin typeface="Arial"/>
                <a:cs typeface="Arial"/>
              </a:rPr>
              <a:t>здоровье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spc="-25" b="1">
                <a:latin typeface="Arial"/>
                <a:cs typeface="Arial"/>
              </a:rPr>
              <a:t>детского</a:t>
            </a:r>
            <a:r>
              <a:rPr dirty="0" sz="2800" spc="-10" b="1">
                <a:latin typeface="Arial"/>
                <a:cs typeface="Arial"/>
              </a:rPr>
              <a:t> организма.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200" spc="-5" b="1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82811" y="1481327"/>
            <a:ext cx="3145535" cy="33878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5406" rIns="0" bIns="0" rtlCol="0" vert="horz">
            <a:spAutoFit/>
          </a:bodyPr>
          <a:lstStyle/>
          <a:p>
            <a:pPr marL="4411345" marR="5080" indent="-2067560">
              <a:lnSpc>
                <a:spcPct val="100400"/>
              </a:lnSpc>
              <a:spcBef>
                <a:spcPts val="90"/>
              </a:spcBef>
            </a:pPr>
            <a:r>
              <a:rPr dirty="0" sz="3200" spc="-25"/>
              <a:t>Указ</a:t>
            </a:r>
            <a:r>
              <a:rPr dirty="0" sz="3200" spc="-45"/>
              <a:t> </a:t>
            </a:r>
            <a:r>
              <a:rPr dirty="0" sz="3200" spc="-15"/>
              <a:t>Президента</a:t>
            </a:r>
            <a:r>
              <a:rPr dirty="0" sz="3200" spc="85"/>
              <a:t> </a:t>
            </a:r>
            <a:r>
              <a:rPr dirty="0" sz="3200" spc="-25"/>
              <a:t>Российской</a:t>
            </a:r>
            <a:r>
              <a:rPr dirty="0" sz="3200" spc="-55"/>
              <a:t> </a:t>
            </a:r>
            <a:r>
              <a:rPr dirty="0" sz="3200" spc="-10"/>
              <a:t>Федерации </a:t>
            </a:r>
            <a:r>
              <a:rPr dirty="0" sz="3200" spc="-875"/>
              <a:t> </a:t>
            </a:r>
            <a:r>
              <a:rPr dirty="0" sz="3200" spc="-45"/>
              <a:t>от</a:t>
            </a:r>
            <a:r>
              <a:rPr dirty="0" sz="3200" spc="-15"/>
              <a:t> </a:t>
            </a:r>
            <a:r>
              <a:rPr dirty="0" sz="3200"/>
              <a:t>7</a:t>
            </a:r>
            <a:r>
              <a:rPr dirty="0" sz="3200" spc="-45"/>
              <a:t> </a:t>
            </a:r>
            <a:r>
              <a:rPr dirty="0" sz="3200" spc="-15"/>
              <a:t>мая</a:t>
            </a:r>
            <a:r>
              <a:rPr dirty="0" sz="3200" spc="-30"/>
              <a:t> </a:t>
            </a:r>
            <a:r>
              <a:rPr dirty="0" sz="3200" spc="-15"/>
              <a:t>2018</a:t>
            </a:r>
            <a:r>
              <a:rPr dirty="0" sz="3200" spc="30"/>
              <a:t> </a:t>
            </a:r>
            <a:r>
              <a:rPr dirty="0" sz="3200" spc="-165"/>
              <a:t>г.</a:t>
            </a:r>
            <a:r>
              <a:rPr dirty="0" sz="3200" spc="10"/>
              <a:t> </a:t>
            </a:r>
            <a:r>
              <a:rPr dirty="0" sz="3200"/>
              <a:t>N </a:t>
            </a:r>
            <a:r>
              <a:rPr dirty="0" sz="3200" spc="-20"/>
              <a:t>204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22884" y="1571066"/>
            <a:ext cx="11531600" cy="49218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2365"/>
              </a:lnSpc>
              <a:spcBef>
                <a:spcPts val="95"/>
              </a:spcBef>
            </a:pPr>
            <a:r>
              <a:rPr dirty="0" sz="2200" spc="-5" b="1">
                <a:latin typeface="Arial"/>
                <a:cs typeface="Arial"/>
              </a:rPr>
              <a:t>В</a:t>
            </a:r>
            <a:r>
              <a:rPr dirty="0" sz="2200" b="1">
                <a:latin typeface="Arial"/>
                <a:cs typeface="Arial"/>
              </a:rPr>
              <a:t> </a:t>
            </a:r>
            <a:r>
              <a:rPr dirty="0" sz="2200" spc="-35" b="1">
                <a:latin typeface="Arial"/>
                <a:cs typeface="Arial"/>
              </a:rPr>
              <a:t>соответствии</a:t>
            </a:r>
            <a:r>
              <a:rPr dirty="0" sz="2200" spc="16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с</a:t>
            </a:r>
            <a:r>
              <a:rPr dirty="0" sz="2200" spc="5" b="1">
                <a:latin typeface="Arial"/>
                <a:cs typeface="Arial"/>
              </a:rPr>
              <a:t> </a:t>
            </a:r>
            <a:r>
              <a:rPr dirty="0" sz="2200" spc="-30" b="1">
                <a:latin typeface="Arial"/>
                <a:cs typeface="Arial"/>
              </a:rPr>
              <a:t>Указом</a:t>
            </a:r>
            <a:r>
              <a:rPr dirty="0" sz="2200" spc="30" b="1">
                <a:latin typeface="Arial"/>
                <a:cs typeface="Arial"/>
              </a:rPr>
              <a:t> </a:t>
            </a:r>
            <a:r>
              <a:rPr dirty="0" sz="2200" spc="-15" b="1">
                <a:latin typeface="Arial"/>
                <a:cs typeface="Arial"/>
              </a:rPr>
              <a:t>Президента</a:t>
            </a:r>
            <a:r>
              <a:rPr dirty="0" sz="2200" spc="80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Российской</a:t>
            </a:r>
            <a:r>
              <a:rPr dirty="0" sz="2200" spc="9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Федерации</a:t>
            </a:r>
            <a:r>
              <a:rPr dirty="0" sz="2200" spc="25" b="1">
                <a:latin typeface="Arial"/>
                <a:cs typeface="Arial"/>
              </a:rPr>
              <a:t> </a:t>
            </a:r>
            <a:r>
              <a:rPr dirty="0" sz="2200" spc="-45" b="1">
                <a:latin typeface="Arial"/>
                <a:cs typeface="Arial"/>
              </a:rPr>
              <a:t>от</a:t>
            </a:r>
            <a:r>
              <a:rPr dirty="0" sz="2200" spc="8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7</a:t>
            </a:r>
            <a:r>
              <a:rPr dirty="0" sz="2200" spc="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мая </a:t>
            </a:r>
            <a:r>
              <a:rPr dirty="0" sz="2200" spc="-5" b="1">
                <a:latin typeface="Arial"/>
                <a:cs typeface="Arial"/>
              </a:rPr>
              <a:t>2018</a:t>
            </a:r>
            <a:r>
              <a:rPr dirty="0" sz="2200" spc="5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года</a:t>
            </a:r>
            <a:r>
              <a:rPr dirty="0" sz="2200" spc="4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№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105"/>
              </a:lnSpc>
            </a:pPr>
            <a:r>
              <a:rPr dirty="0" sz="2200" spc="-5" b="1">
                <a:latin typeface="Arial"/>
                <a:cs typeface="Arial"/>
              </a:rPr>
              <a:t>204</a:t>
            </a:r>
            <a:r>
              <a:rPr dirty="0" sz="2200" spc="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«О</a:t>
            </a:r>
            <a:r>
              <a:rPr dirty="0" sz="2200" spc="3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национальных</a:t>
            </a:r>
            <a:r>
              <a:rPr dirty="0" sz="2200" spc="4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целях</a:t>
            </a:r>
            <a:r>
              <a:rPr dirty="0" sz="2200" spc="1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и</a:t>
            </a:r>
            <a:r>
              <a:rPr dirty="0" sz="2200" spc="-10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стратегических</a:t>
            </a:r>
            <a:r>
              <a:rPr dirty="0" sz="2200" spc="190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задачах</a:t>
            </a:r>
            <a:r>
              <a:rPr dirty="0" sz="2200" spc="50" b="1">
                <a:latin typeface="Arial"/>
                <a:cs typeface="Arial"/>
              </a:rPr>
              <a:t> </a:t>
            </a:r>
            <a:r>
              <a:rPr dirty="0" sz="2200" spc="-15" b="1">
                <a:latin typeface="Arial"/>
                <a:cs typeface="Arial"/>
              </a:rPr>
              <a:t>развития</a:t>
            </a:r>
            <a:r>
              <a:rPr dirty="0" sz="2200" spc="130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Российской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125"/>
              </a:lnSpc>
            </a:pPr>
            <a:r>
              <a:rPr dirty="0" sz="2200" spc="-10" b="1">
                <a:latin typeface="Arial"/>
                <a:cs typeface="Arial"/>
              </a:rPr>
              <a:t>Федерации</a:t>
            </a:r>
            <a:r>
              <a:rPr dirty="0" sz="2200" spc="5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на</a:t>
            </a:r>
            <a:r>
              <a:rPr dirty="0" sz="2200" spc="5" b="1">
                <a:latin typeface="Arial"/>
                <a:cs typeface="Arial"/>
              </a:rPr>
              <a:t> </a:t>
            </a:r>
            <a:r>
              <a:rPr dirty="0" sz="2200" spc="-15" b="1">
                <a:latin typeface="Arial"/>
                <a:cs typeface="Arial"/>
              </a:rPr>
              <a:t>период</a:t>
            </a:r>
            <a:r>
              <a:rPr dirty="0" sz="2200" spc="5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до</a:t>
            </a:r>
            <a:r>
              <a:rPr dirty="0" sz="2200" spc="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2024</a:t>
            </a:r>
            <a:r>
              <a:rPr dirty="0" sz="2200" spc="10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года»</a:t>
            </a:r>
            <a:r>
              <a:rPr dirty="0" sz="2200" spc="45" b="1">
                <a:latin typeface="Arial"/>
                <a:cs typeface="Arial"/>
              </a:rPr>
              <a:t> </a:t>
            </a:r>
            <a:r>
              <a:rPr dirty="0" sz="2200" spc="-30" b="1">
                <a:latin typeface="Arial"/>
                <a:cs typeface="Arial"/>
              </a:rPr>
              <a:t>Роспотребнадзор</a:t>
            </a:r>
            <a:r>
              <a:rPr dirty="0" sz="2200" spc="185" b="1">
                <a:latin typeface="Arial"/>
                <a:cs typeface="Arial"/>
              </a:rPr>
              <a:t> </a:t>
            </a:r>
            <a:r>
              <a:rPr dirty="0" sz="2200" spc="-30" b="1">
                <a:latin typeface="Arial"/>
                <a:cs typeface="Arial"/>
              </a:rPr>
              <a:t>реализует</a:t>
            </a:r>
            <a:r>
              <a:rPr dirty="0" sz="2200" spc="125" b="1">
                <a:latin typeface="Arial"/>
                <a:cs typeface="Arial"/>
              </a:rPr>
              <a:t> </a:t>
            </a:r>
            <a:r>
              <a:rPr dirty="0" u="heavy" sz="2200" spc="-5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проект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110"/>
              </a:lnSpc>
            </a:pPr>
            <a:r>
              <a:rPr dirty="0" u="heavy" sz="2200" spc="-15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«Здоровое</a:t>
            </a:r>
            <a:r>
              <a:rPr dirty="0" u="heavy" sz="2200" spc="105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200" spc="-15" b="1">
                <a:solidFill>
                  <a:srgbClr val="C8201E"/>
                </a:solidFill>
                <a:uFill>
                  <a:solidFill>
                    <a:srgbClr val="C8201E"/>
                  </a:solidFill>
                </a:uFill>
                <a:latin typeface="Arial"/>
                <a:cs typeface="Arial"/>
              </a:rPr>
              <a:t>питание»</a:t>
            </a:r>
            <a:r>
              <a:rPr dirty="0" sz="2200" spc="-15" b="1">
                <a:latin typeface="Arial"/>
                <a:cs typeface="Arial"/>
              </a:rPr>
              <a:t>,</a:t>
            </a:r>
            <a:r>
              <a:rPr dirty="0" sz="2200" spc="70" b="1">
                <a:latin typeface="Arial"/>
                <a:cs typeface="Arial"/>
              </a:rPr>
              <a:t> </a:t>
            </a:r>
            <a:r>
              <a:rPr dirty="0" sz="2200" spc="-40" b="1">
                <a:latin typeface="Arial"/>
                <a:cs typeface="Arial"/>
              </a:rPr>
              <a:t>который</a:t>
            </a:r>
            <a:r>
              <a:rPr dirty="0" sz="2200" spc="120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является</a:t>
            </a:r>
            <a:r>
              <a:rPr dirty="0" sz="2200" spc="80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частью</a:t>
            </a:r>
            <a:r>
              <a:rPr dirty="0" sz="2200" spc="10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федеральной</a:t>
            </a:r>
            <a:r>
              <a:rPr dirty="0" sz="2200" spc="5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программы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105"/>
              </a:lnSpc>
            </a:pPr>
            <a:r>
              <a:rPr dirty="0" sz="2200" spc="-20" b="1">
                <a:latin typeface="Arial"/>
                <a:cs typeface="Arial"/>
              </a:rPr>
              <a:t>«Формирование</a:t>
            </a:r>
            <a:r>
              <a:rPr dirty="0" sz="2200" spc="110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системы</a:t>
            </a:r>
            <a:r>
              <a:rPr dirty="0" sz="2200" spc="40" b="1">
                <a:latin typeface="Arial"/>
                <a:cs typeface="Arial"/>
              </a:rPr>
              <a:t> </a:t>
            </a:r>
            <a:r>
              <a:rPr dirty="0" sz="2200" spc="-35" b="1">
                <a:latin typeface="Arial"/>
                <a:cs typeface="Arial"/>
              </a:rPr>
              <a:t>мотивации</a:t>
            </a:r>
            <a:r>
              <a:rPr dirty="0" sz="2200" spc="17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граждан</a:t>
            </a:r>
            <a:r>
              <a:rPr dirty="0" sz="2200" spc="1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к</a:t>
            </a:r>
            <a:r>
              <a:rPr dirty="0" sz="2200" spc="-10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здоровому</a:t>
            </a:r>
            <a:r>
              <a:rPr dirty="0" sz="2200" spc="70" b="1">
                <a:latin typeface="Arial"/>
                <a:cs typeface="Arial"/>
              </a:rPr>
              <a:t> </a:t>
            </a:r>
            <a:r>
              <a:rPr dirty="0" sz="2200" spc="-15" b="1">
                <a:latin typeface="Arial"/>
                <a:cs typeface="Arial"/>
              </a:rPr>
              <a:t>образу</a:t>
            </a:r>
            <a:r>
              <a:rPr dirty="0" sz="2200" spc="4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жизни,</a:t>
            </a:r>
            <a:r>
              <a:rPr dirty="0" sz="2200" spc="40" b="1">
                <a:latin typeface="Arial"/>
                <a:cs typeface="Arial"/>
              </a:rPr>
              <a:t> </a:t>
            </a:r>
            <a:r>
              <a:rPr dirty="0" sz="2200" spc="-15" b="1">
                <a:latin typeface="Arial"/>
                <a:cs typeface="Arial"/>
              </a:rPr>
              <a:t>включая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125"/>
              </a:lnSpc>
              <a:tabLst>
                <a:tab pos="7059930" algn="l"/>
              </a:tabLst>
            </a:pPr>
            <a:r>
              <a:rPr dirty="0" sz="2200" spc="-20" b="1">
                <a:latin typeface="Arial"/>
                <a:cs typeface="Arial"/>
              </a:rPr>
              <a:t>здоровое</a:t>
            </a:r>
            <a:r>
              <a:rPr dirty="0" sz="2200" spc="114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питание</a:t>
            </a:r>
            <a:r>
              <a:rPr dirty="0" sz="2200" spc="8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и</a:t>
            </a:r>
            <a:r>
              <a:rPr dirty="0" sz="2200" spc="-10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отказ</a:t>
            </a:r>
            <a:r>
              <a:rPr dirty="0" sz="2200" spc="105" b="1">
                <a:latin typeface="Arial"/>
                <a:cs typeface="Arial"/>
              </a:rPr>
              <a:t> </a:t>
            </a:r>
            <a:r>
              <a:rPr dirty="0" sz="2200" spc="-45" b="1">
                <a:latin typeface="Arial"/>
                <a:cs typeface="Arial"/>
              </a:rPr>
              <a:t>от</a:t>
            </a:r>
            <a:r>
              <a:rPr dirty="0" sz="2200" spc="1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вредных</a:t>
            </a:r>
            <a:r>
              <a:rPr dirty="0" sz="2200" spc="4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привычек»	</a:t>
            </a:r>
            <a:r>
              <a:rPr dirty="0" sz="2200" spc="-15" b="1">
                <a:latin typeface="Arial"/>
                <a:cs typeface="Arial"/>
              </a:rPr>
              <a:t>национального</a:t>
            </a:r>
            <a:r>
              <a:rPr dirty="0" sz="2200" spc="80" b="1">
                <a:latin typeface="Arial"/>
                <a:cs typeface="Arial"/>
              </a:rPr>
              <a:t> </a:t>
            </a:r>
            <a:r>
              <a:rPr dirty="0" sz="2200" spc="-15" b="1">
                <a:latin typeface="Arial"/>
                <a:cs typeface="Arial"/>
              </a:rPr>
              <a:t>проекта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385"/>
              </a:lnSpc>
            </a:pPr>
            <a:r>
              <a:rPr dirty="0" sz="2200" spc="-15" b="1">
                <a:latin typeface="Arial"/>
                <a:cs typeface="Arial"/>
              </a:rPr>
              <a:t>«Демография».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380"/>
              </a:lnSpc>
              <a:spcBef>
                <a:spcPts val="1575"/>
              </a:spcBef>
            </a:pPr>
            <a:r>
              <a:rPr dirty="0" sz="2200" spc="-5" b="1">
                <a:latin typeface="Arial"/>
                <a:cs typeface="Arial"/>
              </a:rPr>
              <a:t>С</a:t>
            </a:r>
            <a:r>
              <a:rPr dirty="0" sz="220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15</a:t>
            </a:r>
            <a:r>
              <a:rPr dirty="0" sz="2200" spc="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мая</a:t>
            </a:r>
            <a:r>
              <a:rPr dirty="0" sz="2200" spc="-2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2019</a:t>
            </a:r>
            <a:r>
              <a:rPr dirty="0" sz="2200" spc="5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года,</a:t>
            </a:r>
            <a:r>
              <a:rPr dirty="0" sz="2200" spc="4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в</a:t>
            </a:r>
            <a:r>
              <a:rPr dirty="0" sz="2200" spc="20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Российской</a:t>
            </a:r>
            <a:r>
              <a:rPr dirty="0" sz="2200" spc="5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Федерации</a:t>
            </a:r>
            <a:r>
              <a:rPr dirty="0" sz="2200" spc="5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в</a:t>
            </a:r>
            <a:r>
              <a:rPr dirty="0" sz="2200" spc="-1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рамках</a:t>
            </a:r>
            <a:r>
              <a:rPr dirty="0" sz="2200" spc="-30" b="1">
                <a:latin typeface="Arial"/>
                <a:cs typeface="Arial"/>
              </a:rPr>
              <a:t> </a:t>
            </a:r>
            <a:r>
              <a:rPr dirty="0" sz="2200" spc="-15" b="1">
                <a:latin typeface="Arial"/>
                <a:cs typeface="Arial"/>
              </a:rPr>
              <a:t>федерального</a:t>
            </a:r>
            <a:r>
              <a:rPr dirty="0" sz="2200" spc="100" b="1">
                <a:latin typeface="Arial"/>
                <a:cs typeface="Arial"/>
              </a:rPr>
              <a:t> </a:t>
            </a:r>
            <a:r>
              <a:rPr dirty="0" sz="2200" spc="-15" b="1">
                <a:latin typeface="Arial"/>
                <a:cs typeface="Arial"/>
              </a:rPr>
              <a:t>проекта</a:t>
            </a:r>
            <a:endParaRPr sz="2200">
              <a:latin typeface="Arial"/>
              <a:cs typeface="Arial"/>
            </a:endParaRPr>
          </a:p>
          <a:p>
            <a:pPr marL="12700" marR="354330">
              <a:lnSpc>
                <a:spcPct val="79900"/>
              </a:lnSpc>
              <a:spcBef>
                <a:spcPts val="275"/>
              </a:spcBef>
            </a:pPr>
            <a:r>
              <a:rPr dirty="0" sz="2200" spc="-15" b="1">
                <a:latin typeface="Arial"/>
                <a:cs typeface="Arial"/>
              </a:rPr>
              <a:t>«Укрепление</a:t>
            </a:r>
            <a:r>
              <a:rPr dirty="0" sz="2200" spc="10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общественного</a:t>
            </a:r>
            <a:r>
              <a:rPr dirty="0" sz="2200" spc="145" b="1">
                <a:latin typeface="Arial"/>
                <a:cs typeface="Arial"/>
              </a:rPr>
              <a:t> </a:t>
            </a:r>
            <a:r>
              <a:rPr dirty="0" sz="2200" spc="-15" b="1">
                <a:latin typeface="Arial"/>
                <a:cs typeface="Arial"/>
              </a:rPr>
              <a:t>здоровья»</a:t>
            </a:r>
            <a:r>
              <a:rPr dirty="0" sz="2200" spc="120" b="1">
                <a:latin typeface="Arial"/>
                <a:cs typeface="Arial"/>
              </a:rPr>
              <a:t> </a:t>
            </a:r>
            <a:r>
              <a:rPr dirty="0" sz="2200" spc="-30" b="1">
                <a:latin typeface="Arial"/>
                <a:cs typeface="Arial"/>
              </a:rPr>
              <a:t>Роспотребнадзором</a:t>
            </a:r>
            <a:r>
              <a:rPr dirty="0" sz="2200" spc="200" b="1">
                <a:latin typeface="Arial"/>
                <a:cs typeface="Arial"/>
              </a:rPr>
              <a:t> </a:t>
            </a:r>
            <a:r>
              <a:rPr dirty="0" sz="2200" spc="-30" b="1">
                <a:latin typeface="Arial"/>
                <a:cs typeface="Arial"/>
              </a:rPr>
              <a:t>начата</a:t>
            </a:r>
            <a:r>
              <a:rPr dirty="0" sz="2200" spc="85" b="1">
                <a:latin typeface="Arial"/>
                <a:cs typeface="Arial"/>
              </a:rPr>
              <a:t> </a:t>
            </a:r>
            <a:r>
              <a:rPr dirty="0" sz="2200" spc="-15" b="1">
                <a:latin typeface="Arial"/>
                <a:cs typeface="Arial"/>
              </a:rPr>
              <a:t>реализация </a:t>
            </a:r>
            <a:r>
              <a:rPr dirty="0" sz="2200" spc="-595" b="1">
                <a:latin typeface="Arial"/>
                <a:cs typeface="Arial"/>
              </a:rPr>
              <a:t> </a:t>
            </a:r>
            <a:r>
              <a:rPr dirty="0" sz="2200" spc="-15" b="1">
                <a:latin typeface="Arial"/>
                <a:cs typeface="Arial"/>
              </a:rPr>
              <a:t>мероприятий,</a:t>
            </a:r>
            <a:r>
              <a:rPr dirty="0" sz="2200" spc="110" b="1">
                <a:latin typeface="Arial"/>
                <a:cs typeface="Arial"/>
              </a:rPr>
              <a:t> </a:t>
            </a:r>
            <a:r>
              <a:rPr dirty="0" sz="2200" spc="-15" b="1">
                <a:latin typeface="Arial"/>
                <a:cs typeface="Arial"/>
              </a:rPr>
              <a:t>направленных</a:t>
            </a:r>
            <a:r>
              <a:rPr dirty="0" sz="2200" spc="4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на</a:t>
            </a:r>
            <a:r>
              <a:rPr dirty="0" sz="2200" spc="-20" b="1">
                <a:latin typeface="Arial"/>
                <a:cs typeface="Arial"/>
              </a:rPr>
              <a:t> </a:t>
            </a:r>
            <a:r>
              <a:rPr dirty="0" sz="2200" spc="-15" b="1">
                <a:latin typeface="Arial"/>
                <a:cs typeface="Arial"/>
              </a:rPr>
              <a:t>продвижение</a:t>
            </a:r>
            <a:r>
              <a:rPr dirty="0" sz="2200" spc="7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принципов</a:t>
            </a:r>
            <a:r>
              <a:rPr dirty="0" sz="2200" spc="60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здорового</a:t>
            </a:r>
            <a:r>
              <a:rPr dirty="0" sz="2200" spc="140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питания</a:t>
            </a:r>
            <a:r>
              <a:rPr dirty="0" sz="2200" spc="9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и </a:t>
            </a:r>
            <a:r>
              <a:rPr dirty="0" sz="2200" b="1">
                <a:latin typeface="Arial"/>
                <a:cs typeface="Arial"/>
              </a:rPr>
              <a:t> </a:t>
            </a:r>
            <a:r>
              <a:rPr dirty="0" sz="2200" spc="-15" b="1">
                <a:latin typeface="Arial"/>
                <a:cs typeface="Arial"/>
              </a:rPr>
              <a:t>создание</a:t>
            </a:r>
            <a:r>
              <a:rPr dirty="0" sz="2200" spc="4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в</a:t>
            </a:r>
            <a:r>
              <a:rPr dirty="0" sz="2200" spc="-15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России</a:t>
            </a:r>
            <a:r>
              <a:rPr dirty="0" sz="2200" spc="5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среды,</a:t>
            </a:r>
            <a:r>
              <a:rPr dirty="0" sz="2200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способствующей</a:t>
            </a:r>
            <a:r>
              <a:rPr dirty="0" sz="2200" spc="165" b="1">
                <a:latin typeface="Arial"/>
                <a:cs typeface="Arial"/>
              </a:rPr>
              <a:t> </a:t>
            </a:r>
            <a:r>
              <a:rPr dirty="0" sz="2200" spc="-15" b="1">
                <a:latin typeface="Arial"/>
                <a:cs typeface="Arial"/>
              </a:rPr>
              <a:t>ведению</a:t>
            </a:r>
            <a:r>
              <a:rPr dirty="0" sz="2200" spc="35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здорового</a:t>
            </a:r>
            <a:r>
              <a:rPr dirty="0" sz="2200" spc="13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образа</a:t>
            </a:r>
            <a:r>
              <a:rPr dirty="0" sz="2200" spc="4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жизни.</a:t>
            </a:r>
            <a:endParaRPr sz="2200">
              <a:latin typeface="Arial"/>
              <a:cs typeface="Arial"/>
            </a:endParaRPr>
          </a:p>
          <a:p>
            <a:pPr marL="12700" marR="252095">
              <a:lnSpc>
                <a:spcPct val="80200"/>
              </a:lnSpc>
              <a:spcBef>
                <a:spcPts val="2095"/>
              </a:spcBef>
            </a:pPr>
            <a:r>
              <a:rPr dirty="0" sz="2200" spc="-5" b="1">
                <a:latin typeface="Arial"/>
                <a:cs typeface="Arial"/>
              </a:rPr>
              <a:t>Внедрена </a:t>
            </a:r>
            <a:r>
              <a:rPr dirty="0" sz="2200" spc="-25" b="1">
                <a:latin typeface="Arial"/>
                <a:cs typeface="Arial"/>
              </a:rPr>
              <a:t>система</a:t>
            </a:r>
            <a:r>
              <a:rPr dirty="0" sz="2200" spc="70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мониторинга</a:t>
            </a:r>
            <a:r>
              <a:rPr dirty="0" sz="2200" spc="105" b="1">
                <a:latin typeface="Arial"/>
                <a:cs typeface="Arial"/>
              </a:rPr>
              <a:t> </a:t>
            </a:r>
            <a:r>
              <a:rPr dirty="0" sz="2200" spc="-30" b="1">
                <a:latin typeface="Arial"/>
                <a:cs typeface="Arial"/>
              </a:rPr>
              <a:t>за</a:t>
            </a:r>
            <a:r>
              <a:rPr dirty="0" sz="2200" spc="35" b="1">
                <a:latin typeface="Arial"/>
                <a:cs typeface="Arial"/>
              </a:rPr>
              <a:t> </a:t>
            </a:r>
            <a:r>
              <a:rPr dirty="0" sz="2200" spc="-30" b="1">
                <a:latin typeface="Arial"/>
                <a:cs typeface="Arial"/>
              </a:rPr>
              <a:t>состоянием</a:t>
            </a:r>
            <a:r>
              <a:rPr dirty="0" sz="2200" spc="95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питания</a:t>
            </a:r>
            <a:r>
              <a:rPr dirty="0" sz="2200" spc="8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различных</a:t>
            </a:r>
            <a:r>
              <a:rPr dirty="0" sz="2200" spc="35" b="1">
                <a:latin typeface="Arial"/>
                <a:cs typeface="Arial"/>
              </a:rPr>
              <a:t> </a:t>
            </a:r>
            <a:r>
              <a:rPr dirty="0" sz="2200" spc="-30" b="1">
                <a:latin typeface="Arial"/>
                <a:cs typeface="Arial"/>
              </a:rPr>
              <a:t>групп </a:t>
            </a:r>
            <a:r>
              <a:rPr dirty="0" sz="2200" spc="-2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населения</a:t>
            </a:r>
            <a:r>
              <a:rPr dirty="0" sz="2200" spc="1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в</a:t>
            </a:r>
            <a:r>
              <a:rPr dirty="0" sz="2200" spc="-1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регионах,</a:t>
            </a:r>
            <a:r>
              <a:rPr dirty="0" sz="2200" spc="7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в</a:t>
            </a:r>
            <a:r>
              <a:rPr dirty="0" sz="2200" spc="-20" b="1">
                <a:latin typeface="Arial"/>
                <a:cs typeface="Arial"/>
              </a:rPr>
              <a:t> </a:t>
            </a:r>
            <a:r>
              <a:rPr dirty="0" sz="2200" spc="-55" b="1">
                <a:latin typeface="Arial"/>
                <a:cs typeface="Arial"/>
              </a:rPr>
              <a:t>том</a:t>
            </a:r>
            <a:r>
              <a:rPr dirty="0" sz="2200" spc="100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числе</a:t>
            </a:r>
            <a:r>
              <a:rPr dirty="0" sz="2200" spc="40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детей,</a:t>
            </a:r>
            <a:r>
              <a:rPr dirty="0" sz="2200" spc="75" b="1">
                <a:latin typeface="Arial"/>
                <a:cs typeface="Arial"/>
              </a:rPr>
              <a:t> </a:t>
            </a:r>
            <a:r>
              <a:rPr dirty="0" sz="2200" spc="-15" b="1">
                <a:latin typeface="Arial"/>
                <a:cs typeface="Arial"/>
              </a:rPr>
              <a:t>основанная</a:t>
            </a:r>
            <a:r>
              <a:rPr dirty="0" sz="2200" spc="4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на</a:t>
            </a:r>
            <a:r>
              <a:rPr dirty="0" sz="2200" spc="5" b="1">
                <a:latin typeface="Arial"/>
                <a:cs typeface="Arial"/>
              </a:rPr>
              <a:t> </a:t>
            </a:r>
            <a:r>
              <a:rPr dirty="0" sz="2200" spc="-50" b="1">
                <a:latin typeface="Arial"/>
                <a:cs typeface="Arial"/>
              </a:rPr>
              <a:t>результатах</a:t>
            </a:r>
            <a:r>
              <a:rPr dirty="0" sz="2200" spc="185" b="1">
                <a:latin typeface="Arial"/>
                <a:cs typeface="Arial"/>
              </a:rPr>
              <a:t> </a:t>
            </a:r>
            <a:r>
              <a:rPr dirty="0" sz="2200" spc="-15" b="1">
                <a:latin typeface="Arial"/>
                <a:cs typeface="Arial"/>
              </a:rPr>
              <a:t>научных </a:t>
            </a:r>
            <a:r>
              <a:rPr dirty="0" sz="2200" spc="-10" b="1">
                <a:latin typeface="Arial"/>
                <a:cs typeface="Arial"/>
              </a:rPr>
              <a:t> </a:t>
            </a:r>
            <a:r>
              <a:rPr dirty="0" sz="2200" spc="-15" b="1">
                <a:latin typeface="Arial"/>
                <a:cs typeface="Arial"/>
              </a:rPr>
              <a:t>исследований </a:t>
            </a:r>
            <a:r>
              <a:rPr dirty="0" sz="2200" spc="-5" b="1">
                <a:latin typeface="Arial"/>
                <a:cs typeface="Arial"/>
              </a:rPr>
              <a:t>в </a:t>
            </a:r>
            <a:r>
              <a:rPr dirty="0" sz="2200" spc="-25" b="1">
                <a:latin typeface="Arial"/>
                <a:cs typeface="Arial"/>
              </a:rPr>
              <a:t>области </a:t>
            </a:r>
            <a:r>
              <a:rPr dirty="0" sz="2200" spc="-20" b="1">
                <a:latin typeface="Arial"/>
                <a:cs typeface="Arial"/>
              </a:rPr>
              <a:t>нутрициологии,</a:t>
            </a:r>
            <a:r>
              <a:rPr dirty="0" sz="2200" spc="-15" b="1">
                <a:latin typeface="Arial"/>
                <a:cs typeface="Arial"/>
              </a:rPr>
              <a:t> </a:t>
            </a:r>
            <a:r>
              <a:rPr dirty="0" sz="2200" spc="-35" b="1">
                <a:latin typeface="Arial"/>
                <a:cs typeface="Arial"/>
              </a:rPr>
              <a:t>диетологии</a:t>
            </a:r>
            <a:r>
              <a:rPr dirty="0" sz="2200" spc="-3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и </a:t>
            </a:r>
            <a:r>
              <a:rPr dirty="0" sz="2200" spc="-20" b="1">
                <a:latin typeface="Arial"/>
                <a:cs typeface="Arial"/>
              </a:rPr>
              <a:t>эпидемиологии, </a:t>
            </a:r>
            <a:r>
              <a:rPr dirty="0" sz="2200" spc="-5" b="1">
                <a:latin typeface="Arial"/>
                <a:cs typeface="Arial"/>
              </a:rPr>
              <a:t>а </a:t>
            </a:r>
            <a:r>
              <a:rPr dirty="0" sz="2200" spc="-20" b="1">
                <a:latin typeface="Arial"/>
                <a:cs typeface="Arial"/>
              </a:rPr>
              <a:t>также </a:t>
            </a:r>
            <a:r>
              <a:rPr dirty="0" sz="2200" spc="-15" b="1">
                <a:latin typeface="Arial"/>
                <a:cs typeface="Arial"/>
              </a:rPr>
              <a:t> связывающая</a:t>
            </a:r>
            <a:r>
              <a:rPr dirty="0" sz="2200" spc="85" b="1">
                <a:latin typeface="Arial"/>
                <a:cs typeface="Arial"/>
              </a:rPr>
              <a:t> </a:t>
            </a:r>
            <a:r>
              <a:rPr dirty="0" sz="2200" spc="-15" b="1">
                <a:latin typeface="Arial"/>
                <a:cs typeface="Arial"/>
              </a:rPr>
              <a:t>здоровье</a:t>
            </a:r>
            <a:r>
              <a:rPr dirty="0" sz="2200" spc="7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населения</a:t>
            </a:r>
            <a:r>
              <a:rPr dirty="0" sz="2200" spc="1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со </a:t>
            </a:r>
            <a:r>
              <a:rPr dirty="0" sz="2200" spc="-20" b="1">
                <a:latin typeface="Arial"/>
                <a:cs typeface="Arial"/>
              </a:rPr>
              <a:t>структурой</a:t>
            </a:r>
            <a:r>
              <a:rPr dirty="0" sz="2200" spc="160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питания</a:t>
            </a:r>
            <a:r>
              <a:rPr dirty="0" sz="2200" spc="8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и</a:t>
            </a:r>
            <a:r>
              <a:rPr dirty="0" sz="2200" spc="15" b="1">
                <a:latin typeface="Arial"/>
                <a:cs typeface="Arial"/>
              </a:rPr>
              <a:t> </a:t>
            </a:r>
            <a:r>
              <a:rPr dirty="0" sz="2200" spc="-35" b="1">
                <a:latin typeface="Arial"/>
                <a:cs typeface="Arial"/>
              </a:rPr>
              <a:t>качеством</a:t>
            </a:r>
            <a:r>
              <a:rPr dirty="0" sz="2200" spc="135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пищевой </a:t>
            </a:r>
            <a:r>
              <a:rPr dirty="0" sz="2200" spc="-595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продукции.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10942" cy="16182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9066" y="200101"/>
            <a:ext cx="9461500" cy="124333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43815" indent="194818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Санитарные</a:t>
            </a:r>
            <a:r>
              <a:rPr dirty="0" sz="4000" spc="45"/>
              <a:t> </a:t>
            </a:r>
            <a:r>
              <a:rPr dirty="0" sz="4000" spc="-5"/>
              <a:t>правила, </a:t>
            </a:r>
            <a:r>
              <a:rPr dirty="0" sz="4000"/>
              <a:t> </a:t>
            </a:r>
            <a:r>
              <a:rPr dirty="0" sz="4000" spc="-25"/>
              <a:t>вступившие</a:t>
            </a:r>
            <a:r>
              <a:rPr dirty="0" sz="4000" spc="175"/>
              <a:t> </a:t>
            </a:r>
            <a:r>
              <a:rPr dirty="0" sz="4000"/>
              <a:t>в</a:t>
            </a:r>
            <a:r>
              <a:rPr dirty="0" sz="4000" spc="-25"/>
              <a:t> </a:t>
            </a:r>
            <a:r>
              <a:rPr dirty="0" sz="4000" spc="-15"/>
              <a:t>действие</a:t>
            </a:r>
            <a:r>
              <a:rPr dirty="0" sz="4000" spc="65"/>
              <a:t> </a:t>
            </a:r>
            <a:r>
              <a:rPr dirty="0" sz="4000"/>
              <a:t>с</a:t>
            </a:r>
            <a:r>
              <a:rPr dirty="0" sz="4000" spc="40"/>
              <a:t> </a:t>
            </a:r>
            <a:r>
              <a:rPr dirty="0" sz="4000" spc="-65"/>
              <a:t>01.01.2021г.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75589" y="1728927"/>
            <a:ext cx="10923270" cy="4947285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314325" marR="5080" indent="-302260">
              <a:lnSpc>
                <a:spcPts val="3460"/>
              </a:lnSpc>
              <a:spcBef>
                <a:spcPts val="535"/>
              </a:spcBef>
              <a:buClr>
                <a:srgbClr val="000000"/>
              </a:buClr>
              <a:buSzPct val="45312"/>
              <a:buFont typeface="Wingdings"/>
              <a:buChar char=""/>
              <a:tabLst>
                <a:tab pos="314325" algn="l"/>
                <a:tab pos="314960" algn="l"/>
              </a:tabLst>
            </a:pPr>
            <a:r>
              <a:rPr dirty="0" sz="3200" spc="-5" b="1">
                <a:solidFill>
                  <a:srgbClr val="C8201E"/>
                </a:solidFill>
                <a:latin typeface="Arial"/>
                <a:cs typeface="Arial"/>
              </a:rPr>
              <a:t>СП</a:t>
            </a:r>
            <a:r>
              <a:rPr dirty="0" sz="3200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C8201E"/>
                </a:solidFill>
                <a:latin typeface="Arial"/>
                <a:cs typeface="Arial"/>
              </a:rPr>
              <a:t>2.4.3648-20</a:t>
            </a:r>
            <a:r>
              <a:rPr dirty="0" sz="3200" spc="-1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1C1C1C"/>
                </a:solidFill>
                <a:latin typeface="Arial"/>
                <a:cs typeface="Arial"/>
              </a:rPr>
              <a:t>«Санитарно-эпидемиологические </a:t>
            </a:r>
            <a:r>
              <a:rPr dirty="0" sz="3200" spc="-5" b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3200" spc="-20" b="1">
                <a:solidFill>
                  <a:srgbClr val="1C1C1C"/>
                </a:solidFill>
                <a:latin typeface="Arial"/>
                <a:cs typeface="Arial"/>
              </a:rPr>
              <a:t>требования </a:t>
            </a:r>
            <a:r>
              <a:rPr dirty="0" sz="3200" b="1">
                <a:solidFill>
                  <a:srgbClr val="1C1C1C"/>
                </a:solidFill>
                <a:latin typeface="Arial"/>
                <a:cs typeface="Arial"/>
              </a:rPr>
              <a:t>к </a:t>
            </a:r>
            <a:r>
              <a:rPr dirty="0" sz="3200" spc="-10" b="1">
                <a:solidFill>
                  <a:srgbClr val="1C1C1C"/>
                </a:solidFill>
                <a:latin typeface="Arial"/>
                <a:cs typeface="Arial"/>
              </a:rPr>
              <a:t>организациям </a:t>
            </a:r>
            <a:r>
              <a:rPr dirty="0" sz="3200" spc="-20" b="1">
                <a:solidFill>
                  <a:srgbClr val="1C1C1C"/>
                </a:solidFill>
                <a:latin typeface="Arial"/>
                <a:cs typeface="Arial"/>
              </a:rPr>
              <a:t>воспитания </a:t>
            </a:r>
            <a:r>
              <a:rPr dirty="0" sz="3200" b="1">
                <a:solidFill>
                  <a:srgbClr val="1C1C1C"/>
                </a:solidFill>
                <a:latin typeface="Arial"/>
                <a:cs typeface="Arial"/>
              </a:rPr>
              <a:t>и </a:t>
            </a:r>
            <a:r>
              <a:rPr dirty="0" sz="3200" spc="-15" b="1">
                <a:solidFill>
                  <a:srgbClr val="1C1C1C"/>
                </a:solidFill>
                <a:latin typeface="Arial"/>
                <a:cs typeface="Arial"/>
              </a:rPr>
              <a:t>обучения, </a:t>
            </a:r>
            <a:r>
              <a:rPr dirty="0" sz="3200" spc="-875" b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3200" spc="-45" b="1">
                <a:solidFill>
                  <a:srgbClr val="1C1C1C"/>
                </a:solidFill>
                <a:latin typeface="Arial"/>
                <a:cs typeface="Arial"/>
              </a:rPr>
              <a:t>отдыха</a:t>
            </a:r>
            <a:r>
              <a:rPr dirty="0" sz="3200" spc="85" b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1C1C1C"/>
                </a:solidFill>
                <a:latin typeface="Arial"/>
                <a:cs typeface="Arial"/>
              </a:rPr>
              <a:t>и</a:t>
            </a:r>
            <a:r>
              <a:rPr dirty="0" sz="3200" spc="-20" b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3200" spc="-15" b="1">
                <a:solidFill>
                  <a:srgbClr val="1C1C1C"/>
                </a:solidFill>
                <a:latin typeface="Arial"/>
                <a:cs typeface="Arial"/>
              </a:rPr>
              <a:t>оздоровления</a:t>
            </a:r>
            <a:r>
              <a:rPr dirty="0" sz="3200" spc="-30" b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3200" spc="-40" b="1">
                <a:solidFill>
                  <a:srgbClr val="1C1C1C"/>
                </a:solidFill>
                <a:latin typeface="Arial"/>
                <a:cs typeface="Arial"/>
              </a:rPr>
              <a:t>детей</a:t>
            </a:r>
            <a:r>
              <a:rPr dirty="0" sz="3200" spc="90" b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1C1C1C"/>
                </a:solidFill>
                <a:latin typeface="Arial"/>
                <a:cs typeface="Arial"/>
              </a:rPr>
              <a:t>и</a:t>
            </a:r>
            <a:r>
              <a:rPr dirty="0" sz="3200" spc="-20" b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3200" spc="-30" b="1">
                <a:solidFill>
                  <a:srgbClr val="1C1C1C"/>
                </a:solidFill>
                <a:latin typeface="Arial"/>
                <a:cs typeface="Arial"/>
              </a:rPr>
              <a:t>молодежи»</a:t>
            </a:r>
            <a:endParaRPr sz="3200">
              <a:latin typeface="Arial"/>
              <a:cs typeface="Arial"/>
            </a:endParaRPr>
          </a:p>
          <a:p>
            <a:pPr algn="just" marL="314325" marR="639445" indent="-302260">
              <a:lnSpc>
                <a:spcPct val="90000"/>
              </a:lnSpc>
              <a:spcBef>
                <a:spcPts val="1355"/>
              </a:spcBef>
              <a:buClr>
                <a:srgbClr val="000000"/>
              </a:buClr>
              <a:buSzPct val="45312"/>
              <a:buFont typeface="Wingdings"/>
              <a:buChar char=""/>
              <a:tabLst>
                <a:tab pos="314960" algn="l"/>
              </a:tabLst>
            </a:pPr>
            <a:r>
              <a:rPr dirty="0" sz="3200" spc="5" b="1">
                <a:solidFill>
                  <a:srgbClr val="C8201E"/>
                </a:solidFill>
                <a:latin typeface="Arial"/>
                <a:cs typeface="Arial"/>
              </a:rPr>
              <a:t>СанПиН </a:t>
            </a:r>
            <a:r>
              <a:rPr dirty="0" sz="3200" spc="-10" b="1">
                <a:solidFill>
                  <a:srgbClr val="C8201E"/>
                </a:solidFill>
                <a:latin typeface="Arial"/>
                <a:cs typeface="Arial"/>
              </a:rPr>
              <a:t>1.2.3685-21 </a:t>
            </a:r>
            <a:r>
              <a:rPr dirty="0" sz="3200" spc="-10" b="1">
                <a:solidFill>
                  <a:srgbClr val="1C1C1C"/>
                </a:solidFill>
                <a:latin typeface="Arial"/>
                <a:cs typeface="Arial"/>
              </a:rPr>
              <a:t>«Гигиенические </a:t>
            </a:r>
            <a:r>
              <a:rPr dirty="0" sz="3200" spc="-20" b="1">
                <a:solidFill>
                  <a:srgbClr val="1C1C1C"/>
                </a:solidFill>
                <a:latin typeface="Arial"/>
                <a:cs typeface="Arial"/>
              </a:rPr>
              <a:t>нормативы </a:t>
            </a:r>
            <a:r>
              <a:rPr dirty="0" sz="3200" b="1">
                <a:solidFill>
                  <a:srgbClr val="1C1C1C"/>
                </a:solidFill>
                <a:latin typeface="Arial"/>
                <a:cs typeface="Arial"/>
              </a:rPr>
              <a:t>и </a:t>
            </a:r>
            <a:r>
              <a:rPr dirty="0" sz="3200" spc="-875" b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3200" spc="-20" b="1">
                <a:solidFill>
                  <a:srgbClr val="1C1C1C"/>
                </a:solidFill>
                <a:latin typeface="Arial"/>
                <a:cs typeface="Arial"/>
              </a:rPr>
              <a:t>требования </a:t>
            </a:r>
            <a:r>
              <a:rPr dirty="0" sz="3200" b="1">
                <a:solidFill>
                  <a:srgbClr val="1C1C1C"/>
                </a:solidFill>
                <a:latin typeface="Arial"/>
                <a:cs typeface="Arial"/>
              </a:rPr>
              <a:t>к </a:t>
            </a:r>
            <a:r>
              <a:rPr dirty="0" sz="3200" spc="-15" b="1">
                <a:solidFill>
                  <a:srgbClr val="1C1C1C"/>
                </a:solidFill>
                <a:latin typeface="Arial"/>
                <a:cs typeface="Arial"/>
              </a:rPr>
              <a:t>обеспечению </a:t>
            </a:r>
            <a:r>
              <a:rPr dirty="0" sz="3200" spc="-25" b="1">
                <a:solidFill>
                  <a:srgbClr val="1C1C1C"/>
                </a:solidFill>
                <a:latin typeface="Arial"/>
                <a:cs typeface="Arial"/>
              </a:rPr>
              <a:t>безопасности </a:t>
            </a:r>
            <a:r>
              <a:rPr dirty="0" sz="3200" b="1">
                <a:solidFill>
                  <a:srgbClr val="1C1C1C"/>
                </a:solidFill>
                <a:latin typeface="Arial"/>
                <a:cs typeface="Arial"/>
              </a:rPr>
              <a:t>и </a:t>
            </a:r>
            <a:r>
              <a:rPr dirty="0" sz="3200" spc="5" b="1">
                <a:solidFill>
                  <a:srgbClr val="1C1C1C"/>
                </a:solidFill>
                <a:latin typeface="Arial"/>
                <a:cs typeface="Arial"/>
              </a:rPr>
              <a:t>(или) </a:t>
            </a:r>
            <a:r>
              <a:rPr dirty="0" sz="3200" spc="-875" b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3200" spc="-20" b="1">
                <a:solidFill>
                  <a:srgbClr val="1C1C1C"/>
                </a:solidFill>
                <a:latin typeface="Arial"/>
                <a:cs typeface="Arial"/>
              </a:rPr>
              <a:t>безвредности</a:t>
            </a:r>
            <a:r>
              <a:rPr dirty="0" sz="3200" spc="85" b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1C1C1C"/>
                </a:solidFill>
                <a:latin typeface="Arial"/>
                <a:cs typeface="Arial"/>
              </a:rPr>
              <a:t>для</a:t>
            </a:r>
            <a:r>
              <a:rPr dirty="0" sz="3200" spc="5" b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1C1C1C"/>
                </a:solidFill>
                <a:latin typeface="Arial"/>
                <a:cs typeface="Arial"/>
              </a:rPr>
              <a:t>человека</a:t>
            </a:r>
            <a:r>
              <a:rPr dirty="0" sz="3200" spc="-85" b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3200" spc="-30" b="1">
                <a:solidFill>
                  <a:srgbClr val="1C1C1C"/>
                </a:solidFill>
                <a:latin typeface="Arial"/>
                <a:cs typeface="Arial"/>
              </a:rPr>
              <a:t>факторов</a:t>
            </a:r>
            <a:r>
              <a:rPr dirty="0" sz="3200" spc="90" b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3200" spc="-15" b="1">
                <a:solidFill>
                  <a:srgbClr val="1C1C1C"/>
                </a:solidFill>
                <a:latin typeface="Arial"/>
                <a:cs typeface="Arial"/>
              </a:rPr>
              <a:t>среды</a:t>
            </a:r>
            <a:endParaRPr sz="3200">
              <a:latin typeface="Arial"/>
              <a:cs typeface="Arial"/>
            </a:endParaRPr>
          </a:p>
          <a:p>
            <a:pPr marL="314325">
              <a:lnSpc>
                <a:spcPts val="3460"/>
              </a:lnSpc>
            </a:pPr>
            <a:r>
              <a:rPr dirty="0" sz="3200" spc="-15" b="1">
                <a:solidFill>
                  <a:srgbClr val="1C1C1C"/>
                </a:solidFill>
                <a:latin typeface="Arial"/>
                <a:cs typeface="Arial"/>
              </a:rPr>
              <a:t>обитания»</a:t>
            </a:r>
            <a:endParaRPr sz="3200">
              <a:latin typeface="Arial"/>
              <a:cs typeface="Arial"/>
            </a:endParaRPr>
          </a:p>
          <a:p>
            <a:pPr marL="314325" indent="-302260">
              <a:lnSpc>
                <a:spcPts val="3650"/>
              </a:lnSpc>
              <a:spcBef>
                <a:spcPts val="1025"/>
              </a:spcBef>
              <a:buClr>
                <a:srgbClr val="000000"/>
              </a:buClr>
              <a:buSzPct val="45312"/>
              <a:buFont typeface="Wingdings"/>
              <a:buChar char=""/>
              <a:tabLst>
                <a:tab pos="314325" algn="l"/>
                <a:tab pos="314960" algn="l"/>
              </a:tabLst>
            </a:pPr>
            <a:r>
              <a:rPr dirty="0" sz="3200" spc="5" b="1">
                <a:solidFill>
                  <a:srgbClr val="C8201E"/>
                </a:solidFill>
                <a:latin typeface="Arial"/>
                <a:cs typeface="Arial"/>
              </a:rPr>
              <a:t>СанПиН</a:t>
            </a:r>
            <a:r>
              <a:rPr dirty="0" sz="3200" spc="-5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C8201E"/>
                </a:solidFill>
                <a:latin typeface="Arial"/>
                <a:cs typeface="Arial"/>
              </a:rPr>
              <a:t>2.3/2.4.3590-20</a:t>
            </a:r>
            <a:r>
              <a:rPr dirty="0" sz="3200" spc="-20" b="1">
                <a:solidFill>
                  <a:srgbClr val="C8201E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«</a:t>
            </a:r>
            <a:r>
              <a:rPr dirty="0" sz="3200" spc="-10" b="1">
                <a:solidFill>
                  <a:srgbClr val="1C1C1C"/>
                </a:solidFill>
                <a:latin typeface="Arial"/>
                <a:cs typeface="Arial"/>
              </a:rPr>
              <a:t>Санитарно-</a:t>
            </a:r>
            <a:endParaRPr sz="3200">
              <a:latin typeface="Arial"/>
              <a:cs typeface="Arial"/>
            </a:endParaRPr>
          </a:p>
          <a:p>
            <a:pPr marL="314325" marR="875665">
              <a:lnSpc>
                <a:spcPts val="3460"/>
              </a:lnSpc>
              <a:spcBef>
                <a:spcPts val="240"/>
              </a:spcBef>
            </a:pPr>
            <a:r>
              <a:rPr dirty="0" sz="3200" spc="-15" b="1">
                <a:solidFill>
                  <a:srgbClr val="1C1C1C"/>
                </a:solidFill>
                <a:latin typeface="Arial"/>
                <a:cs typeface="Arial"/>
              </a:rPr>
              <a:t>эпидемиологические </a:t>
            </a:r>
            <a:r>
              <a:rPr dirty="0" sz="3200" spc="-20" b="1">
                <a:solidFill>
                  <a:srgbClr val="1C1C1C"/>
                </a:solidFill>
                <a:latin typeface="Arial"/>
                <a:cs typeface="Arial"/>
              </a:rPr>
              <a:t>требования </a:t>
            </a:r>
            <a:r>
              <a:rPr dirty="0" sz="3200" b="1">
                <a:solidFill>
                  <a:srgbClr val="1C1C1C"/>
                </a:solidFill>
                <a:latin typeface="Arial"/>
                <a:cs typeface="Arial"/>
              </a:rPr>
              <a:t>к </a:t>
            </a:r>
            <a:r>
              <a:rPr dirty="0" sz="3200" spc="-10" b="1">
                <a:solidFill>
                  <a:srgbClr val="1C1C1C"/>
                </a:solidFill>
                <a:latin typeface="Arial"/>
                <a:cs typeface="Arial"/>
              </a:rPr>
              <a:t>организации </a:t>
            </a:r>
            <a:r>
              <a:rPr dirty="0" sz="3200" spc="-875" b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3200" spc="-25" b="1">
                <a:solidFill>
                  <a:srgbClr val="1C1C1C"/>
                </a:solidFill>
                <a:latin typeface="Arial"/>
                <a:cs typeface="Arial"/>
              </a:rPr>
              <a:t>общественного</a:t>
            </a:r>
            <a:r>
              <a:rPr dirty="0" sz="3200" spc="90" b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3200" spc="-15" b="1">
                <a:solidFill>
                  <a:srgbClr val="1C1C1C"/>
                </a:solidFill>
                <a:latin typeface="Arial"/>
                <a:cs typeface="Arial"/>
              </a:rPr>
              <a:t>питания</a:t>
            </a:r>
            <a:r>
              <a:rPr dirty="0" sz="3200" spc="5" b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1C1C1C"/>
                </a:solidFill>
                <a:latin typeface="Arial"/>
                <a:cs typeface="Arial"/>
              </a:rPr>
              <a:t>населения»</a:t>
            </a:r>
            <a:endParaRPr sz="3200">
              <a:latin typeface="Arial"/>
              <a:cs typeface="Arial"/>
            </a:endParaRPr>
          </a:p>
          <a:p>
            <a:pPr algn="r" marR="139065">
              <a:lnSpc>
                <a:spcPts val="910"/>
              </a:lnSpc>
            </a:pPr>
            <a:r>
              <a:rPr dirty="0" sz="1150" spc="15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944" y="374904"/>
            <a:ext cx="1216152" cy="13258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2022-03-06T07:54:06Z</dcterms:created>
  <dcterms:modified xsi:type="dcterms:W3CDTF">2022-03-06T07:54:06Z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2022-03-06T00:00:00Z</vt:filetime>
  </property>
</Properties>
</file>